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4"/>
    <p:sldMasterId id="2147483765" r:id="rId5"/>
  </p:sldMasterIdLst>
  <p:notesMasterIdLst>
    <p:notesMasterId r:id="rId13"/>
  </p:notesMasterIdLst>
  <p:handoutMasterIdLst>
    <p:handoutMasterId r:id="rId14"/>
  </p:handoutMasterIdLst>
  <p:sldIdLst>
    <p:sldId id="733" r:id="rId6"/>
    <p:sldId id="648" r:id="rId7"/>
    <p:sldId id="756" r:id="rId8"/>
    <p:sldId id="757" r:id="rId9"/>
    <p:sldId id="760" r:id="rId10"/>
    <p:sldId id="758" r:id="rId11"/>
    <p:sldId id="759" r:id="rId12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9B9D"/>
    <a:srgbClr val="AEB0AF"/>
    <a:srgbClr val="CEC7C1"/>
    <a:srgbClr val="8C8D90"/>
    <a:srgbClr val="D25350"/>
    <a:srgbClr val="808184"/>
    <a:srgbClr val="75767A"/>
    <a:srgbClr val="4E4F54"/>
    <a:srgbClr val="84888B"/>
    <a:srgbClr val="A049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39" autoAdjust="0"/>
    <p:restoredTop sz="77228" autoAdjust="0"/>
  </p:normalViewPr>
  <p:slideViewPr>
    <p:cSldViewPr snapToGrid="0" showGuides="1">
      <p:cViewPr varScale="1">
        <p:scale>
          <a:sx n="64" d="100"/>
          <a:sy n="64" d="100"/>
        </p:scale>
        <p:origin x="522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>
        <p:scale>
          <a:sx n="50" d="100"/>
          <a:sy n="50" d="100"/>
        </p:scale>
        <p:origin x="5664" y="167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533024-10F1-4BC3-BAA5-CB28D8F9B6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8810624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4A39D-78C5-4FF5-94A2-BCBFAF602A34}" type="datetimeFigureOut">
              <a:rPr lang="en-US" smtClean="0">
                <a:latin typeface="+mn-lt"/>
              </a:rPr>
              <a:t>5/16/2022</a:t>
            </a:fld>
            <a:endParaRPr lang="en-US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2005F-34EB-4228-A469-9DA7EF685E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0" y="881062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l"/>
            <a:fld id="{C75DCF9F-B5D2-4E17-BF72-5579017E6EA3}" type="slidenum">
              <a:rPr lang="en-US" smtClean="0">
                <a:latin typeface="+mn-lt"/>
              </a:rPr>
              <a:pPr algn="l"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575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lt"/>
              </a:defRPr>
            </a:lvl1pPr>
          </a:lstStyle>
          <a:p>
            <a:fld id="{D7992059-949A-4D84-A84D-82EB5F97947B}" type="datetimeFigureOut">
              <a:rPr lang="en-US" smtClean="0"/>
              <a:pPr/>
              <a:t>5/16/2022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7"/>
            <a:ext cx="5607050" cy="36607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</a:defRPr>
            </a:lvl1pPr>
          </a:lstStyle>
          <a:p>
            <a:fld id="{DBFF095A-F86B-4B29-8A9F-DF3D3D1F3E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08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hoverflytech.com/livesky-sentry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hybridproject.com/technical-details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jaguar.drrobot.com/specification_V2.asp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dji.com/aeroscope" TargetMode="External"/><Relationship Id="rId3" Type="http://schemas.openxmlformats.org/officeDocument/2006/relationships/hyperlink" Target="https://hoverflytech.com/livesky-sentry/" TargetMode="External"/><Relationship Id="rId7" Type="http://schemas.openxmlformats.org/officeDocument/2006/relationships/hyperlink" Target="https://www.verustechnologygroup.com/solutions/skyview-fixed-site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openworksengineering.com/skywall-patrol/" TargetMode="External"/><Relationship Id="rId5" Type="http://schemas.openxmlformats.org/officeDocument/2006/relationships/hyperlink" Target="https://www.droneshield.com/dronegun-tactical" TargetMode="External"/><Relationship Id="rId4" Type="http://schemas.openxmlformats.org/officeDocument/2006/relationships/hyperlink" Target="https://www.hybridproject.com/technical-details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04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References: </a:t>
            </a:r>
          </a:p>
          <a:p>
            <a:r>
              <a:rPr lang="en-US" dirty="0">
                <a:hlinkClick r:id="rId3"/>
              </a:rPr>
              <a:t>LIVESKY™ SENTRY - Hoverfly Technologies</a:t>
            </a:r>
            <a:endParaRPr lang="en-US" dirty="0"/>
          </a:p>
          <a:p>
            <a:r>
              <a:rPr lang="en-US" dirty="0">
                <a:hlinkClick r:id="rId4"/>
              </a:rPr>
              <a:t>Technical Details — Hybrid Project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881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1073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References:</a:t>
            </a:r>
          </a:p>
          <a:p>
            <a:r>
              <a:rPr lang="en-US" dirty="0">
                <a:hlinkClick r:id="rId3"/>
              </a:rPr>
              <a:t>Dr Robot Inc.: </a:t>
            </a:r>
            <a:r>
              <a:rPr lang="en-US" dirty="0" err="1">
                <a:hlinkClick r:id="rId3"/>
              </a:rPr>
              <a:t>WiFi</a:t>
            </a:r>
            <a:r>
              <a:rPr lang="en-US" dirty="0">
                <a:hlinkClick r:id="rId3"/>
              </a:rPr>
              <a:t> 802.11 robot, Network-based Robot, robotic, robot kit, humanoid robot, OEM solution</a:t>
            </a:r>
            <a:endParaRPr lang="en-US" dirty="0"/>
          </a:p>
          <a:p>
            <a:endParaRPr lang="en-US" dirty="0"/>
          </a:p>
          <a:p>
            <a:r>
              <a:rPr lang="en-US" dirty="0"/>
              <a:t>https://news.sky.com/story/maritime-wars-did-the-attack-on-the-mercer-street-deliberately-target-its-crew-12371962</a:t>
            </a:r>
          </a:p>
          <a:p>
            <a:endParaRPr lang="en-US" dirty="0"/>
          </a:p>
          <a:p>
            <a:r>
              <a:rPr lang="en-US" dirty="0"/>
              <a:t>https://english.aawsat.com/home/article/3237196/int%E2%80%99l-solidarity-saudi-arabia-against-houthi-attack-jazan-airport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2090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References: </a:t>
            </a:r>
          </a:p>
          <a:p>
            <a:r>
              <a:rPr lang="en-US" dirty="0">
                <a:hlinkClick r:id="rId3"/>
              </a:rPr>
              <a:t>LIVESKY™ SENTRY - Hoverfly Technologies</a:t>
            </a:r>
            <a:endParaRPr lang="en-US" dirty="0"/>
          </a:p>
          <a:p>
            <a:r>
              <a:rPr lang="en-US" dirty="0">
                <a:hlinkClick r:id="rId4"/>
              </a:rPr>
              <a:t>Technical Details — Hybrid Project</a:t>
            </a:r>
            <a:endParaRPr lang="en-US" dirty="0"/>
          </a:p>
          <a:p>
            <a:r>
              <a:rPr lang="en-US" dirty="0" err="1">
                <a:hlinkClick r:id="rId5"/>
              </a:rPr>
              <a:t>DroneGun</a:t>
            </a:r>
            <a:r>
              <a:rPr lang="en-US" dirty="0">
                <a:hlinkClick r:id="rId5"/>
              </a:rPr>
              <a:t> Tactical — </a:t>
            </a:r>
            <a:r>
              <a:rPr lang="en-US" dirty="0" err="1">
                <a:hlinkClick r:id="rId5"/>
              </a:rPr>
              <a:t>DroneShield</a:t>
            </a:r>
            <a:endParaRPr lang="en-US" dirty="0"/>
          </a:p>
          <a:p>
            <a:r>
              <a:rPr lang="en-US" dirty="0">
                <a:hlinkClick r:id="rId6"/>
              </a:rPr>
              <a:t>SKYWALL PATROL - openworksengineering.com</a:t>
            </a:r>
            <a:endParaRPr lang="en-US" dirty="0"/>
          </a:p>
          <a:p>
            <a:r>
              <a:rPr lang="en-US" dirty="0">
                <a:hlinkClick r:id="rId7"/>
              </a:rPr>
              <a:t>SkyView-DIV2 - </a:t>
            </a:r>
            <a:r>
              <a:rPr lang="en-US" dirty="0" err="1">
                <a:hlinkClick r:id="rId7"/>
              </a:rPr>
              <a:t>Verus</a:t>
            </a:r>
            <a:r>
              <a:rPr lang="en-US" dirty="0">
                <a:hlinkClick r:id="rId7"/>
              </a:rPr>
              <a:t> Technology Group, Inc.</a:t>
            </a:r>
            <a:endParaRPr lang="en-US" dirty="0"/>
          </a:p>
          <a:p>
            <a:r>
              <a:rPr lang="en-US" dirty="0" err="1">
                <a:hlinkClick r:id="rId8"/>
              </a:rPr>
              <a:t>Aeroscope</a:t>
            </a:r>
            <a:r>
              <a:rPr lang="en-US" dirty="0">
                <a:hlinkClick r:id="rId8"/>
              </a:rPr>
              <a:t> - DJI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3449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 References: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296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0494F7A-66DD-4829-9AF4-30A3A0F241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76" y="5392850"/>
            <a:ext cx="1644776" cy="40263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UT-Battelle,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978729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82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7" y="1083755"/>
            <a:ext cx="5486764" cy="421929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4221671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3439C5-4231-ED43-91B8-86779195C11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C7DBBE-95AC-E843-979A-A1A45836011E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9C1BABE-6AB9-4F04-A1D6-C28E4287362E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325F85-B4F1-4C5D-855D-1BE9D9C179D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1F888CF4-3F65-4925-A47B-614AFCDC055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Line 6">
            <a:extLst>
              <a:ext uri="{FF2B5EF4-FFF2-40B4-BE49-F238E27FC236}">
                <a16:creationId xmlns:a16="http://schemas.microsoft.com/office/drawing/2014/main" id="{4CFFE01C-81C8-4437-B6F5-7BAAEE5FC29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1B955FFA-B6F5-4CDD-940A-DB05FD68B7CA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A5F7EA9-E5C6-4376-AC5D-CA0B1DA0A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8079" y="2453317"/>
            <a:ext cx="5512904" cy="2690184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41499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6" y="1078992"/>
            <a:ext cx="5487073" cy="4224052"/>
          </a:xfrm>
          <a:noFill/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5779008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453316"/>
            <a:ext cx="5512904" cy="4163291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2A500EEB-73EC-4C16-8273-4ED5425DD64C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302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k green picture layou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20595" y="1078989"/>
            <a:ext cx="7464186" cy="422600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1" y="1078991"/>
            <a:ext cx="3846274" cy="5779007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079" y="1275788"/>
            <a:ext cx="3576228" cy="97969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800350"/>
            <a:ext cx="3541945" cy="3816258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E0FFF716-AFC7-4054-A1F8-2C39C30731D0}"/>
              </a:ext>
            </a:extLst>
          </p:cNvPr>
          <p:cNvSpPr>
            <a:spLocks/>
          </p:cNvSpPr>
          <p:nvPr userDrawn="1"/>
        </p:nvSpPr>
        <p:spPr bwMode="auto">
          <a:xfrm>
            <a:off x="4120595" y="1"/>
            <a:ext cx="8071405" cy="6857998"/>
          </a:xfrm>
          <a:custGeom>
            <a:avLst/>
            <a:gdLst>
              <a:gd name="T0" fmla="*/ 4151 w 4490"/>
              <a:gd name="T1" fmla="*/ 0 h 3815"/>
              <a:gd name="T2" fmla="*/ 4151 w 4490"/>
              <a:gd name="T3" fmla="*/ 2951 h 3815"/>
              <a:gd name="T4" fmla="*/ 0 w 4490"/>
              <a:gd name="T5" fmla="*/ 2951 h 3815"/>
              <a:gd name="T6" fmla="*/ 0 w 4490"/>
              <a:gd name="T7" fmla="*/ 3815 h 3815"/>
              <a:gd name="T8" fmla="*/ 4490 w 4490"/>
              <a:gd name="T9" fmla="*/ 3815 h 3815"/>
              <a:gd name="T10" fmla="*/ 4490 w 4490"/>
              <a:gd name="T11" fmla="*/ 2969 h 3815"/>
              <a:gd name="T12" fmla="*/ 4490 w 4490"/>
              <a:gd name="T13" fmla="*/ 2951 h 3815"/>
              <a:gd name="T14" fmla="*/ 4490 w 4490"/>
              <a:gd name="T15" fmla="*/ 0 h 3815"/>
              <a:gd name="T16" fmla="*/ 4151 w 4490"/>
              <a:gd name="T17" fmla="*/ 0 h 3815"/>
              <a:gd name="T18" fmla="*/ 4151 w 4490"/>
              <a:gd name="T19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90" h="3815">
                <a:moveTo>
                  <a:pt x="4151" y="0"/>
                </a:moveTo>
                <a:lnTo>
                  <a:pt x="4151" y="2951"/>
                </a:lnTo>
                <a:lnTo>
                  <a:pt x="0" y="2951"/>
                </a:lnTo>
                <a:lnTo>
                  <a:pt x="0" y="3815"/>
                </a:lnTo>
                <a:lnTo>
                  <a:pt x="4490" y="3815"/>
                </a:lnTo>
                <a:lnTo>
                  <a:pt x="4490" y="2969"/>
                </a:lnTo>
                <a:lnTo>
                  <a:pt x="4490" y="2951"/>
                </a:lnTo>
                <a:lnTo>
                  <a:pt x="4490" y="0"/>
                </a:lnTo>
                <a:lnTo>
                  <a:pt x="4151" y="0"/>
                </a:lnTo>
                <a:lnTo>
                  <a:pt x="4151" y="0"/>
                </a:lnTo>
                <a:close/>
              </a:path>
            </a:pathLst>
          </a:custGeom>
          <a:solidFill>
            <a:srgbClr val="4C88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22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4320" y="2381"/>
            <a:ext cx="11312843" cy="6342021"/>
          </a:xfrm>
          <a:noFill/>
          <a:ln>
            <a:noFill/>
          </a:ln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9" y="274320"/>
            <a:ext cx="11000232" cy="53553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Rectangle 256">
            <a:extLst>
              <a:ext uri="{FF2B5EF4-FFF2-40B4-BE49-F238E27FC236}">
                <a16:creationId xmlns:a16="http://schemas.microsoft.com/office/drawing/2014/main" id="{50787286-CD5D-43D9-B8DA-70C3358DC82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3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D938724D-E109-43B4-9560-1552E26DB04A}"/>
              </a:ext>
            </a:extLst>
          </p:cNvPr>
          <p:cNvSpPr>
            <a:spLocks/>
          </p:cNvSpPr>
          <p:nvPr userDrawn="1"/>
        </p:nvSpPr>
        <p:spPr bwMode="auto">
          <a:xfrm>
            <a:off x="6026150" y="0"/>
            <a:ext cx="6165850" cy="6858000"/>
          </a:xfrm>
          <a:custGeom>
            <a:avLst/>
            <a:gdLst>
              <a:gd name="T0" fmla="*/ 3502 w 3884"/>
              <a:gd name="T1" fmla="*/ 0 h 4320"/>
              <a:gd name="T2" fmla="*/ 3502 w 3884"/>
              <a:gd name="T3" fmla="*/ 3998 h 4320"/>
              <a:gd name="T4" fmla="*/ 0 w 3884"/>
              <a:gd name="T5" fmla="*/ 3998 h 4320"/>
              <a:gd name="T6" fmla="*/ 0 w 3884"/>
              <a:gd name="T7" fmla="*/ 4320 h 4320"/>
              <a:gd name="T8" fmla="*/ 3502 w 3884"/>
              <a:gd name="T9" fmla="*/ 4320 h 4320"/>
              <a:gd name="T10" fmla="*/ 3884 w 3884"/>
              <a:gd name="T11" fmla="*/ 4320 h 4320"/>
              <a:gd name="T12" fmla="*/ 3884 w 3884"/>
              <a:gd name="T13" fmla="*/ 3998 h 4320"/>
              <a:gd name="T14" fmla="*/ 3884 w 3884"/>
              <a:gd name="T15" fmla="*/ 0 h 4320"/>
              <a:gd name="T16" fmla="*/ 3502 w 3884"/>
              <a:gd name="T17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84" h="4320">
                <a:moveTo>
                  <a:pt x="3502" y="0"/>
                </a:moveTo>
                <a:lnTo>
                  <a:pt x="3502" y="3998"/>
                </a:lnTo>
                <a:lnTo>
                  <a:pt x="0" y="3998"/>
                </a:lnTo>
                <a:lnTo>
                  <a:pt x="0" y="4320"/>
                </a:lnTo>
                <a:lnTo>
                  <a:pt x="3502" y="4320"/>
                </a:lnTo>
                <a:lnTo>
                  <a:pt x="3884" y="4320"/>
                </a:lnTo>
                <a:lnTo>
                  <a:pt x="3884" y="3998"/>
                </a:lnTo>
                <a:lnTo>
                  <a:pt x="3884" y="0"/>
                </a:lnTo>
                <a:lnTo>
                  <a:pt x="3502" y="0"/>
                </a:lnTo>
                <a:close/>
              </a:path>
            </a:pathLst>
          </a:custGeom>
          <a:solidFill>
            <a:srgbClr val="4087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00E375-D0D6-466C-A383-E914B5C8AE5A}"/>
              </a:ext>
            </a:extLst>
          </p:cNvPr>
          <p:cNvSpPr/>
          <p:nvPr userDrawn="1"/>
        </p:nvSpPr>
        <p:spPr>
          <a:xfrm>
            <a:off x="0" y="6344402"/>
            <a:ext cx="274320" cy="510909"/>
          </a:xfrm>
          <a:prstGeom prst="rect">
            <a:avLst/>
          </a:prstGeom>
          <a:solidFill>
            <a:srgbClr val="397D5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D090841D-81E2-4E83-8067-E18C5C3AF8FF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3AC615-0875-4C80-B019-11A28EDCB6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6074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2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12106"/>
            <a:ext cx="5840589" cy="52934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6351411" y="1412106"/>
            <a:ext cx="5840589" cy="52934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19" y="948037"/>
            <a:ext cx="584058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6351411" y="948037"/>
            <a:ext cx="584058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8" y="1005840"/>
            <a:ext cx="5821682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312234" y="1527048"/>
            <a:ext cx="5783766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6351410" y="1005840"/>
            <a:ext cx="5840589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6351411" y="1527048"/>
            <a:ext cx="5785575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8" y="365857"/>
            <a:ext cx="10363317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8649F31-1D58-F243-85FD-74506880A33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7038521-D276-4049-A4BA-98C27C6D825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F2F0951-0E05-43D4-AB3F-73E5681F4301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7EC139F-C616-4896-A830-8F9FC5B2C2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3" name="Rectangle 256">
            <a:extLst>
              <a:ext uri="{FF2B5EF4-FFF2-40B4-BE49-F238E27FC236}">
                <a16:creationId xmlns:a16="http://schemas.microsoft.com/office/drawing/2014/main" id="{D8ACAAE2-A531-47BE-8F4F-FFC18507ED0B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137479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12106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4299090" y="1412106"/>
            <a:ext cx="3867912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8323860" y="1412106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3866758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4299089" y="948037"/>
            <a:ext cx="386791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8323860" y="948037"/>
            <a:ext cx="3885931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0178" y="1005840"/>
            <a:ext cx="3870672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312234" y="1527048"/>
            <a:ext cx="3791415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297709" y="1005840"/>
            <a:ext cx="3866758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295175" y="1527048"/>
            <a:ext cx="3860800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19718" y="1005840"/>
            <a:ext cx="3885931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19719" y="1527048"/>
            <a:ext cx="3768204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8" y="365857"/>
            <a:ext cx="10418329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028812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9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8861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8861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30290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302901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5F09E4-91A6-437A-BED4-ED7995D473E7}"/>
              </a:ext>
            </a:extLst>
          </p:cNvPr>
          <p:cNvSpPr/>
          <p:nvPr userDrawn="1"/>
        </p:nvSpPr>
        <p:spPr>
          <a:xfrm>
            <a:off x="9317192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92D3D3-2A2D-4482-B3F5-B0CBCD39D93A}"/>
              </a:ext>
            </a:extLst>
          </p:cNvPr>
          <p:cNvSpPr/>
          <p:nvPr userDrawn="1"/>
        </p:nvSpPr>
        <p:spPr>
          <a:xfrm>
            <a:off x="9317193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9" y="1005840"/>
            <a:ext cx="2861458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74318" y="1527048"/>
            <a:ext cx="2861459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88609" y="1005840"/>
            <a:ext cx="2874807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288609" y="1527048"/>
            <a:ext cx="287480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12952" y="1005840"/>
            <a:ext cx="2864755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12952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65857"/>
            <a:ext cx="10418330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17190" y="1005840"/>
            <a:ext cx="2864755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17190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5E4A85E-2D34-4FC1-90CE-1459D5681F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04" y="441571"/>
            <a:ext cx="1093661" cy="26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607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378" y="320040"/>
            <a:ext cx="11425236" cy="53553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563" y="1508760"/>
            <a:ext cx="11372771" cy="404777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0008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 bwMode="auto">
          <a:xfrm>
            <a:off x="245147" y="244476"/>
            <a:ext cx="11504904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245534" y="1051200"/>
            <a:ext cx="11504084" cy="5212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60676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 flipH="1">
            <a:off x="-62950" y="26457"/>
            <a:ext cx="4322618" cy="4227460"/>
          </a:xfrm>
          <a:prstGeom prst="rect">
            <a:avLst/>
          </a:prstGeom>
        </p:spPr>
      </p:pic>
      <p:sp>
        <p:nvSpPr>
          <p:cNvPr id="33" name="Freeform 12"/>
          <p:cNvSpPr>
            <a:spLocks/>
          </p:cNvSpPr>
          <p:nvPr userDrawn="1"/>
        </p:nvSpPr>
        <p:spPr bwMode="auto">
          <a:xfrm>
            <a:off x="7847469" y="0"/>
            <a:ext cx="4344531" cy="6858000"/>
          </a:xfrm>
          <a:custGeom>
            <a:avLst/>
            <a:gdLst>
              <a:gd name="T0" fmla="*/ 150 w 1412"/>
              <a:gd name="T1" fmla="*/ 2166 h 2166"/>
              <a:gd name="T2" fmla="*/ 1412 w 1412"/>
              <a:gd name="T3" fmla="*/ 2166 h 2166"/>
              <a:gd name="T4" fmla="*/ 1412 w 1412"/>
              <a:gd name="T5" fmla="*/ 0 h 2166"/>
              <a:gd name="T6" fmla="*/ 0 w 1412"/>
              <a:gd name="T7" fmla="*/ 0 h 2166"/>
              <a:gd name="T8" fmla="*/ 150 w 141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12" h="2166">
                <a:moveTo>
                  <a:pt x="150" y="2166"/>
                </a:moveTo>
                <a:cubicBezTo>
                  <a:pt x="1412" y="2166"/>
                  <a:pt x="1412" y="2166"/>
                  <a:pt x="1412" y="2166"/>
                </a:cubicBezTo>
                <a:cubicBezTo>
                  <a:pt x="1412" y="0"/>
                  <a:pt x="1412" y="0"/>
                  <a:pt x="1412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50" y="2166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chemeClr val="tx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Freeform 13"/>
          <p:cNvSpPr>
            <a:spLocks/>
          </p:cNvSpPr>
          <p:nvPr userDrawn="1"/>
        </p:nvSpPr>
        <p:spPr bwMode="auto">
          <a:xfrm>
            <a:off x="7553479" y="0"/>
            <a:ext cx="1236985" cy="6858000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6" y="767"/>
                  <a:pt x="221" y="21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355166" y="6296108"/>
            <a:ext cx="2115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>
                <a:solidFill>
                  <a:schemeClr val="tx2"/>
                </a:solidFill>
              </a:rPr>
            </a:br>
            <a:r>
              <a:rPr lang="en-US" sz="1000" b="0" dirty="0">
                <a:solidFill>
                  <a:schemeClr val="tx2"/>
                </a:solidFill>
              </a:rPr>
              <a:t>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39094" y="320041"/>
            <a:ext cx="5546896" cy="929485"/>
          </a:xfrm>
        </p:spPr>
        <p:txBody>
          <a:bodyPr/>
          <a:lstStyle>
            <a:lvl1pPr algn="l">
              <a:defRPr sz="32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47562" y="2001549"/>
            <a:ext cx="5486721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49" name="Picture 4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302" y="6313428"/>
            <a:ext cx="1330246" cy="3200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6876" y="6309360"/>
            <a:ext cx="1330246" cy="3200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5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58777" y="66"/>
            <a:ext cx="3833223" cy="6270643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115" y="1266092"/>
            <a:ext cx="2152835" cy="2152275"/>
          </a:xfrm>
          <a:prstGeom prst="ellipse">
            <a:avLst/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6850"/>
            </a:stretch>
          </a:blipFill>
          <a:ln w="76200">
            <a:solidFill>
              <a:schemeClr val="accent2">
                <a:alpha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</p:pic>
      <p:pic>
        <p:nvPicPr>
          <p:cNvPr id="26" name="Picture 25" descr="DifScat_better vibe.jpg.jpeg"/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09888" y="1856187"/>
            <a:ext cx="1868989" cy="1868502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960" y="3169875"/>
            <a:ext cx="1665838" cy="1665404"/>
          </a:xfrm>
          <a:prstGeom prst="ellipse">
            <a:avLst/>
          </a:prstGeom>
          <a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</p:pic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111" y="3294120"/>
            <a:ext cx="1426013" cy="138631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4190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274589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378" y="320040"/>
            <a:ext cx="11425236" cy="51090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563" y="1508760"/>
            <a:ext cx="11372771" cy="404777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9337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343" y="320040"/>
            <a:ext cx="11504904" cy="51090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562" y="1444752"/>
            <a:ext cx="5590038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562" y="2270334"/>
            <a:ext cx="5590038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44752"/>
            <a:ext cx="5533375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270334"/>
            <a:ext cx="5533375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9892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20667" y="66"/>
            <a:ext cx="3871333" cy="62706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 flipH="1">
            <a:off x="-62950" y="26457"/>
            <a:ext cx="4322618" cy="42274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595" y="320041"/>
            <a:ext cx="3804943" cy="92948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Freeform 13"/>
          <p:cNvSpPr>
            <a:spLocks/>
          </p:cNvSpPr>
          <p:nvPr userDrawn="1"/>
        </p:nvSpPr>
        <p:spPr bwMode="auto">
          <a:xfrm>
            <a:off x="7553479" y="0"/>
            <a:ext cx="1236985" cy="6858000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6" y="767"/>
                  <a:pt x="221" y="21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dist="25400" algn="l" rotWithShape="0">
              <a:schemeClr val="tx2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302" y="6313428"/>
            <a:ext cx="1330246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9206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594" y="320040"/>
            <a:ext cx="11504904" cy="51090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309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DAB3A-4154-42CC-B73A-07DD412DD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1" b="-1"/>
          <a:stretch/>
        </p:blipFill>
        <p:spPr>
          <a:xfrm>
            <a:off x="6095998" y="1078992"/>
            <a:ext cx="5535025" cy="42286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274320" y="1078992"/>
            <a:ext cx="5821680" cy="4228673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352479"/>
            <a:ext cx="5413469" cy="11007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2891883"/>
            <a:ext cx="5431021" cy="2252546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3E861E90-11A2-4A0B-85EB-1A2865C9A48F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671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5" y="1444753"/>
            <a:ext cx="5507832" cy="4203944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1444753"/>
            <a:ext cx="5504688" cy="4203944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60578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135" y="1444752"/>
            <a:ext cx="5507832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5" y="2275467"/>
            <a:ext cx="5507832" cy="3373229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1493" y="1444752"/>
            <a:ext cx="5504688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2275467"/>
            <a:ext cx="5504688" cy="3373229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8993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</p:spPr>
        <p:txBody>
          <a:bodyPr/>
          <a:lstStyle>
            <a:lvl1pPr>
              <a:lnSpc>
                <a:spcPct val="90000"/>
              </a:lnSpc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582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ideba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577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54864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54864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84682" y="1387602"/>
            <a:ext cx="54864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84682" y="2213184"/>
            <a:ext cx="54864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61005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361047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361047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3659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3659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48562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48562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90490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AC3F58-DA01-43AC-9BFD-B0FCF242EE72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75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32" r:id="rId2"/>
    <p:sldLayoutId id="2147483716" r:id="rId3"/>
    <p:sldLayoutId id="2147483663" r:id="rId4"/>
    <p:sldLayoutId id="2147483758" r:id="rId5"/>
    <p:sldLayoutId id="2147483736" r:id="rId6"/>
    <p:sldLayoutId id="2147483759" r:id="rId7"/>
    <p:sldLayoutId id="2147483685" r:id="rId8"/>
    <p:sldLayoutId id="2147483757" r:id="rId9"/>
    <p:sldLayoutId id="2147483667" r:id="rId10"/>
    <p:sldLayoutId id="2147483725" r:id="rId11"/>
    <p:sldLayoutId id="2147483756" r:id="rId12"/>
    <p:sldLayoutId id="2147483678" r:id="rId13"/>
    <p:sldLayoutId id="2147483760" r:id="rId14"/>
    <p:sldLayoutId id="2147483761" r:id="rId15"/>
    <p:sldLayoutId id="2147483762" r:id="rId16"/>
    <p:sldLayoutId id="2147483763" r:id="rId17"/>
    <p:sldLayoutId id="2147483771" r:id="rId18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7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 flipH="1">
            <a:off x="-62950" y="26457"/>
            <a:ext cx="4322618" cy="42274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146" y="-807261"/>
            <a:ext cx="10222920" cy="7665194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44211" y="320041"/>
            <a:ext cx="11378099" cy="510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47563" y="1508761"/>
            <a:ext cx="11523520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76607" y="6513051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56"/>
          <p:cNvSpPr txBox="1">
            <a:spLocks noChangeArrowheads="1"/>
          </p:cNvSpPr>
          <p:nvPr/>
        </p:nvSpPr>
        <p:spPr>
          <a:xfrm>
            <a:off x="366659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r>
              <a:rPr lang="en-US" sz="100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UAS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302" y="6313428"/>
            <a:ext cx="1330246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724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</p:sldLayoutIdLst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 kern="1200">
          <a:solidFill>
            <a:schemeClr val="tx2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BFC2B-B437-4C31-943E-A73E2A4AE8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4778" y="1462381"/>
            <a:ext cx="9541432" cy="978729"/>
          </a:xfrm>
        </p:spPr>
        <p:txBody>
          <a:bodyPr/>
          <a:lstStyle/>
          <a:p>
            <a:r>
              <a:rPr lang="en-US" b="1" dirty="0"/>
              <a:t>Autonomous Systems and Transport Security</a:t>
            </a:r>
            <a:br>
              <a:rPr lang="en-US" b="1" dirty="0"/>
            </a:b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016061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86A87-5F41-4E26-B27E-97221679E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877" y="320041"/>
            <a:ext cx="11422261" cy="535531"/>
          </a:xfrm>
        </p:spPr>
        <p:txBody>
          <a:bodyPr/>
          <a:lstStyle/>
          <a:p>
            <a:r>
              <a:rPr lang="en-US" dirty="0"/>
              <a:t>Common Types of UASs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FCBDA4-1629-441B-950C-DD748F9CE2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563" y="946520"/>
            <a:ext cx="5047528" cy="5384832"/>
          </a:xfrm>
        </p:spPr>
        <p:txBody>
          <a:bodyPr/>
          <a:lstStyle/>
          <a:p>
            <a:r>
              <a:rPr lang="en-US" sz="2000" b="1" dirty="0"/>
              <a:t>Fixed Wing</a:t>
            </a:r>
          </a:p>
          <a:p>
            <a:pPr lvl="1"/>
            <a:r>
              <a:rPr lang="en-US" sz="1600" dirty="0"/>
              <a:t>Pros: Endurance, Speed, Distance</a:t>
            </a:r>
          </a:p>
          <a:p>
            <a:pPr lvl="1"/>
            <a:r>
              <a:rPr lang="en-US" sz="1600" dirty="0"/>
              <a:t>Cons: Launching/recovering, Size</a:t>
            </a:r>
          </a:p>
          <a:p>
            <a:r>
              <a:rPr lang="en-US" sz="2000" b="1" dirty="0"/>
              <a:t>Multirotor</a:t>
            </a:r>
          </a:p>
          <a:p>
            <a:pPr lvl="1"/>
            <a:r>
              <a:rPr lang="en-US" sz="1600" dirty="0"/>
              <a:t>Pros: Launching/recovering, Maneuverability, Stability</a:t>
            </a:r>
          </a:p>
          <a:p>
            <a:pPr lvl="1"/>
            <a:r>
              <a:rPr lang="en-US" sz="1600" dirty="0"/>
              <a:t>Cons: Endurance</a:t>
            </a:r>
          </a:p>
          <a:p>
            <a:r>
              <a:rPr lang="en-US" sz="2000" b="1" dirty="0"/>
              <a:t>Tethered </a:t>
            </a:r>
          </a:p>
          <a:p>
            <a:pPr lvl="1"/>
            <a:r>
              <a:rPr lang="en-US" sz="1600" dirty="0"/>
              <a:t>Pros: Endurance, Stability</a:t>
            </a:r>
          </a:p>
          <a:p>
            <a:pPr lvl="1"/>
            <a:r>
              <a:rPr lang="en-US" sz="1600" dirty="0"/>
              <a:t>Cons: Maneuverability, Static in most cases </a:t>
            </a:r>
          </a:p>
          <a:p>
            <a:r>
              <a:rPr lang="en-US" sz="2000" b="1" dirty="0"/>
              <a:t>Hybrid</a:t>
            </a:r>
          </a:p>
          <a:p>
            <a:pPr lvl="1"/>
            <a:r>
              <a:rPr lang="en-US" sz="1600" dirty="0"/>
              <a:t>Pros: Endurance, Speed, Distance, Maneuverability </a:t>
            </a:r>
          </a:p>
          <a:p>
            <a:pPr lvl="1"/>
            <a:r>
              <a:rPr lang="en-US" sz="1600" dirty="0"/>
              <a:t>Cons: Size, Weight</a:t>
            </a:r>
          </a:p>
        </p:txBody>
      </p:sp>
      <p:sp>
        <p:nvSpPr>
          <p:cNvPr id="7" name="AutoShape 2" descr="https://files.slack.com/files-pri/T1GTQQVK7-FA149PVCJ/20180330_114856.jpg"/>
          <p:cNvSpPr>
            <a:spLocks noChangeAspect="1" noChangeArrowheads="1"/>
          </p:cNvSpPr>
          <p:nvPr/>
        </p:nvSpPr>
        <p:spPr bwMode="auto">
          <a:xfrm>
            <a:off x="15716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AutoShape 4" descr="https://files.slack.com/files-pri/T1GTQQVK7-FA149PVCJ/20180330_114856.jpg"/>
          <p:cNvSpPr>
            <a:spLocks noChangeAspect="1" noChangeArrowheads="1"/>
          </p:cNvSpPr>
          <p:nvPr/>
        </p:nvSpPr>
        <p:spPr bwMode="auto">
          <a:xfrm>
            <a:off x="309563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AutoShape 6" descr="https://files.slack.com/files-pri/T1GTQQVK7-FA149PVCJ/20180330_114856.jpg"/>
          <p:cNvSpPr>
            <a:spLocks noChangeAspect="1" noChangeArrowheads="1"/>
          </p:cNvSpPr>
          <p:nvPr/>
        </p:nvSpPr>
        <p:spPr bwMode="auto">
          <a:xfrm>
            <a:off x="461963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5BB4AC-8477-4F8A-B1D1-ACC788E55D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091" y="946520"/>
            <a:ext cx="3009571" cy="20562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22357AB-FCE5-4755-AE12-64F2469F9D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663" y="946520"/>
            <a:ext cx="2837632" cy="206212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A7E9540-6082-46A5-8433-5A102CE30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091" y="3002774"/>
            <a:ext cx="3009571" cy="189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ybrid Project SuperVolo - program supplier guide | Airframer">
            <a:extLst>
              <a:ext uri="{FF2B5EF4-FFF2-40B4-BE49-F238E27FC236}">
                <a16:creationId xmlns:a16="http://schemas.microsoft.com/office/drawing/2014/main" id="{927EF30A-8B08-41AD-BEC4-8586CE72B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662" y="2977817"/>
            <a:ext cx="2848869" cy="189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12827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86A87-5F41-4E26-B27E-97221679E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877" y="320041"/>
            <a:ext cx="11422261" cy="535531"/>
          </a:xfrm>
        </p:spPr>
        <p:txBody>
          <a:bodyPr/>
          <a:lstStyle/>
          <a:p>
            <a:r>
              <a:rPr lang="en-US" dirty="0"/>
              <a:t>Capabilities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FCBDA4-1629-441B-950C-DD748F9CE2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563" y="946520"/>
            <a:ext cx="8209404" cy="5384832"/>
          </a:xfrm>
        </p:spPr>
        <p:txBody>
          <a:bodyPr/>
          <a:lstStyle/>
          <a:p>
            <a:r>
              <a:rPr lang="en-US" sz="2000" b="1" dirty="0"/>
              <a:t>Payloads</a:t>
            </a:r>
          </a:p>
          <a:p>
            <a:pPr lvl="1"/>
            <a:r>
              <a:rPr lang="en-US" sz="1600" dirty="0"/>
              <a:t>Cyber attack (</a:t>
            </a:r>
            <a:r>
              <a:rPr lang="en-US" sz="1600" dirty="0" err="1"/>
              <a:t>WiFi</a:t>
            </a:r>
            <a:r>
              <a:rPr lang="en-US" sz="1600" dirty="0"/>
              <a:t>)</a:t>
            </a:r>
          </a:p>
          <a:p>
            <a:pPr lvl="1"/>
            <a:r>
              <a:rPr lang="en-US" sz="1600" dirty="0"/>
              <a:t>Jamming devices</a:t>
            </a:r>
          </a:p>
          <a:p>
            <a:pPr lvl="1"/>
            <a:r>
              <a:rPr lang="en-US" sz="1600" dirty="0"/>
              <a:t>Retransmission of video or frequencies and downlink</a:t>
            </a:r>
          </a:p>
          <a:p>
            <a:pPr lvl="1"/>
            <a:r>
              <a:rPr lang="en-US" sz="1600" dirty="0"/>
              <a:t>Reconnaissance (visible and non-visible spectrum sensors) </a:t>
            </a:r>
          </a:p>
          <a:p>
            <a:pPr lvl="1"/>
            <a:r>
              <a:rPr lang="en-US" sz="1600" dirty="0"/>
              <a:t>Explosive, obscurants, chemical</a:t>
            </a:r>
          </a:p>
          <a:p>
            <a:r>
              <a:rPr lang="en-US" sz="2000" b="1" dirty="0"/>
              <a:t>Beyond Visual Line Of Sight (BVLOS) Navigation</a:t>
            </a:r>
          </a:p>
          <a:p>
            <a:pPr lvl="1"/>
            <a:r>
              <a:rPr lang="en-US" sz="1600" dirty="0"/>
              <a:t>Cellular and GPS control and full autonomy</a:t>
            </a:r>
          </a:p>
          <a:p>
            <a:pPr lvl="1"/>
            <a:r>
              <a:rPr lang="en-US" sz="1600" dirty="0"/>
              <a:t>Launch and forget</a:t>
            </a:r>
          </a:p>
          <a:p>
            <a:r>
              <a:rPr lang="en-US" sz="2000" b="1" dirty="0"/>
              <a:t>Swarming / Multiple drone use</a:t>
            </a:r>
          </a:p>
          <a:p>
            <a:pPr lvl="1"/>
            <a:r>
              <a:rPr lang="en-US" sz="1600" dirty="0"/>
              <a:t>Operator controlling many drones or several launching autonomously</a:t>
            </a:r>
          </a:p>
          <a:p>
            <a:r>
              <a:rPr lang="en-US" sz="2000" b="1" dirty="0"/>
              <a:t>Low signatures</a:t>
            </a:r>
          </a:p>
          <a:p>
            <a:pPr lvl="1"/>
            <a:r>
              <a:rPr lang="en-US" sz="1600" dirty="0"/>
              <a:t>Smaller electric drones are hard to see and hear</a:t>
            </a:r>
          </a:p>
          <a:p>
            <a:pPr lvl="1"/>
            <a:r>
              <a:rPr lang="en-US" sz="1600" dirty="0"/>
              <a:t>Some systems are harder to pick up on radar or other signal detection systems</a:t>
            </a:r>
          </a:p>
          <a:p>
            <a:r>
              <a:rPr lang="en-US" sz="2000" b="1" dirty="0"/>
              <a:t>Ease of purchase and use </a:t>
            </a:r>
            <a:r>
              <a:rPr lang="en-US" sz="1800" dirty="0"/>
              <a:t>(proliferation of certain brands like DJI)</a:t>
            </a:r>
          </a:p>
        </p:txBody>
      </p:sp>
      <p:sp>
        <p:nvSpPr>
          <p:cNvPr id="7" name="AutoShape 2" descr="https://files.slack.com/files-pri/T1GTQQVK7-FA149PVCJ/20180330_114856.jpg"/>
          <p:cNvSpPr>
            <a:spLocks noChangeAspect="1" noChangeArrowheads="1"/>
          </p:cNvSpPr>
          <p:nvPr/>
        </p:nvSpPr>
        <p:spPr bwMode="auto">
          <a:xfrm>
            <a:off x="15716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AutoShape 4" descr="https://files.slack.com/files-pri/T1GTQQVK7-FA149PVCJ/20180330_114856.jpg"/>
          <p:cNvSpPr>
            <a:spLocks noChangeAspect="1" noChangeArrowheads="1"/>
          </p:cNvSpPr>
          <p:nvPr/>
        </p:nvSpPr>
        <p:spPr bwMode="auto">
          <a:xfrm>
            <a:off x="309563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AutoShape 6" descr="https://files.slack.com/files-pri/T1GTQQVK7-FA149PVCJ/20180330_114856.jpg"/>
          <p:cNvSpPr>
            <a:spLocks noChangeAspect="1" noChangeArrowheads="1"/>
          </p:cNvSpPr>
          <p:nvPr/>
        </p:nvSpPr>
        <p:spPr bwMode="auto">
          <a:xfrm>
            <a:off x="461963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6EC0DF30-4BB2-4559-8006-AF8A52788B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714" y="2889518"/>
            <a:ext cx="4578124" cy="2579369"/>
          </a:xfrm>
          <a:prstGeom prst="rect">
            <a:avLst/>
          </a:prstGeom>
        </p:spPr>
      </p:pic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CFE9C0F0-6965-4556-9E30-5C0649D8B0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291" y="160338"/>
            <a:ext cx="4585545" cy="257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116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86A87-5F41-4E26-B27E-97221679E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877" y="320041"/>
            <a:ext cx="11422261" cy="535531"/>
          </a:xfrm>
        </p:spPr>
        <p:txBody>
          <a:bodyPr/>
          <a:lstStyle/>
          <a:p>
            <a:r>
              <a:rPr lang="en-US" dirty="0"/>
              <a:t>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FCBDA4-1629-441B-950C-DD748F9CE2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562" y="946520"/>
            <a:ext cx="6322731" cy="5384832"/>
          </a:xfrm>
        </p:spPr>
        <p:txBody>
          <a:bodyPr/>
          <a:lstStyle/>
          <a:p>
            <a:r>
              <a:rPr lang="en-US" sz="2000" b="1" dirty="0"/>
              <a:t>Ground Based Systems</a:t>
            </a:r>
          </a:p>
          <a:p>
            <a:pPr lvl="1"/>
            <a:r>
              <a:rPr lang="en-US" sz="1600" dirty="0"/>
              <a:t>Submergible and Semi-submergible</a:t>
            </a:r>
          </a:p>
          <a:p>
            <a:pPr lvl="1"/>
            <a:r>
              <a:rPr lang="en-US" sz="1600" dirty="0"/>
              <a:t>Wheeled and tracked vehicles</a:t>
            </a:r>
          </a:p>
          <a:p>
            <a:r>
              <a:rPr lang="en-US" sz="2000" b="1" dirty="0"/>
              <a:t>Weather</a:t>
            </a:r>
          </a:p>
          <a:p>
            <a:pPr lvl="1"/>
            <a:r>
              <a:rPr lang="en-US" sz="1600" dirty="0"/>
              <a:t>Advantages and disadvantages</a:t>
            </a:r>
          </a:p>
          <a:p>
            <a:r>
              <a:rPr lang="en-US" sz="2000" b="1" dirty="0"/>
              <a:t>Route Recce</a:t>
            </a:r>
          </a:p>
          <a:p>
            <a:r>
              <a:rPr lang="en-US" sz="2000" b="1" dirty="0"/>
              <a:t>Operating Costs</a:t>
            </a:r>
          </a:p>
          <a:p>
            <a:pPr lvl="1"/>
            <a:r>
              <a:rPr lang="en-US" sz="1600" dirty="0"/>
              <a:t>System and user training/certification</a:t>
            </a:r>
          </a:p>
          <a:p>
            <a:r>
              <a:rPr lang="en-US" sz="2000" b="1" dirty="0"/>
              <a:t>Federal and State Regulations</a:t>
            </a:r>
          </a:p>
          <a:p>
            <a:r>
              <a:rPr lang="en-US" sz="2000" b="1" dirty="0"/>
              <a:t>Adversary Use</a:t>
            </a:r>
          </a:p>
          <a:p>
            <a:pPr lvl="1"/>
            <a:r>
              <a:rPr lang="en-US" sz="1600" dirty="0"/>
              <a:t>Sabotage vs theft</a:t>
            </a:r>
          </a:p>
          <a:p>
            <a:pPr lvl="1"/>
            <a:r>
              <a:rPr lang="en-US" sz="1600" dirty="0"/>
              <a:t>Challenges exist for moving targets </a:t>
            </a:r>
          </a:p>
          <a:p>
            <a:pPr marL="403225" lvl="1" indent="0">
              <a:buNone/>
            </a:pPr>
            <a:r>
              <a:rPr lang="en-US" sz="1600" dirty="0"/>
              <a:t>     when operating autonomously</a:t>
            </a:r>
          </a:p>
          <a:p>
            <a:pPr marL="403225" lvl="1" indent="0">
              <a:buNone/>
            </a:pPr>
            <a:endParaRPr lang="en-US" sz="1600" dirty="0"/>
          </a:p>
        </p:txBody>
      </p:sp>
      <p:sp>
        <p:nvSpPr>
          <p:cNvPr id="7" name="AutoShape 2" descr="https://files.slack.com/files-pri/T1GTQQVK7-FA149PVCJ/20180330_114856.jpg"/>
          <p:cNvSpPr>
            <a:spLocks noChangeAspect="1" noChangeArrowheads="1"/>
          </p:cNvSpPr>
          <p:nvPr/>
        </p:nvSpPr>
        <p:spPr bwMode="auto">
          <a:xfrm>
            <a:off x="15716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AutoShape 4" descr="https://files.slack.com/files-pri/T1GTQQVK7-FA149PVCJ/20180330_114856.jpg"/>
          <p:cNvSpPr>
            <a:spLocks noChangeAspect="1" noChangeArrowheads="1"/>
          </p:cNvSpPr>
          <p:nvPr/>
        </p:nvSpPr>
        <p:spPr bwMode="auto">
          <a:xfrm>
            <a:off x="309563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AutoShape 6" descr="https://files.slack.com/files-pri/T1GTQQVK7-FA149PVCJ/20180330_114856.jpg"/>
          <p:cNvSpPr>
            <a:spLocks noChangeAspect="1" noChangeArrowheads="1"/>
          </p:cNvSpPr>
          <p:nvPr/>
        </p:nvSpPr>
        <p:spPr bwMode="auto">
          <a:xfrm>
            <a:off x="461963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6CCF08-FD15-4DEC-B7ED-E77AFE81D1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299" y="337187"/>
            <a:ext cx="2577839" cy="17185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CA3699D-D819-4460-880D-EBB0CA1CFE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639115">
            <a:off x="10526957" y="447266"/>
            <a:ext cx="1030327" cy="7678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79FA86-7CBA-4CD5-A1F9-45EC54E5A0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298" y="2055746"/>
            <a:ext cx="2577839" cy="1450999"/>
          </a:xfrm>
          <a:prstGeom prst="rect">
            <a:avLst/>
          </a:prstGeom>
        </p:spPr>
      </p:pic>
      <p:pic>
        <p:nvPicPr>
          <p:cNvPr id="13" name="Picture 4" descr="https://media.wired.com/photos/5932876a2a990b06268ab551/master/w_3264,c_limit/dhs_drone.jpg">
            <a:extLst>
              <a:ext uri="{FF2B5EF4-FFF2-40B4-BE49-F238E27FC236}">
                <a16:creationId xmlns:a16="http://schemas.microsoft.com/office/drawing/2014/main" id="{0ED5C1FF-0BF4-452F-BA09-CB08F1FEA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0298" y="3429000"/>
            <a:ext cx="2577839" cy="1933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4E0DF25-6FB6-44F3-8884-047A93429A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896" y="337187"/>
            <a:ext cx="4449477" cy="24986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B8EFF09-A386-4F2F-983A-0E5748B324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896" y="2934342"/>
            <a:ext cx="4449477" cy="2456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1040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9BEAF-07C6-4AA7-8078-812EF91E9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Counter UAS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BCA995-CF10-45CB-BD18-3676825EAF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0503" y="4993292"/>
            <a:ext cx="6077233" cy="1612674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/>
              <a:t>Detect – React – Mitigate</a:t>
            </a:r>
          </a:p>
          <a:p>
            <a:pPr marL="0" indent="0" algn="ctr">
              <a:buNone/>
            </a:pPr>
            <a:r>
              <a:rPr lang="en-US" sz="2400" dirty="0"/>
              <a:t>*Tracking happens throughout this process</a:t>
            </a:r>
          </a:p>
          <a:p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89C6BD4-109C-457A-AF9C-F95D4E11B1B2}"/>
              </a:ext>
            </a:extLst>
          </p:cNvPr>
          <p:cNvSpPr/>
          <p:nvPr/>
        </p:nvSpPr>
        <p:spPr>
          <a:xfrm>
            <a:off x="6645578" y="919405"/>
            <a:ext cx="3871245" cy="828942"/>
          </a:xfrm>
          <a:prstGeom prst="roundRect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tx1"/>
                </a:solidFill>
              </a:rPr>
              <a:t>How much warning is required?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1B1A4F0-FDC7-4C7B-A001-A16910404F8B}"/>
              </a:ext>
            </a:extLst>
          </p:cNvPr>
          <p:cNvSpPr/>
          <p:nvPr/>
        </p:nvSpPr>
        <p:spPr>
          <a:xfrm>
            <a:off x="1481306" y="956881"/>
            <a:ext cx="3871245" cy="828942"/>
          </a:xfrm>
          <a:prstGeom prst="roundRect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tx1"/>
                </a:solidFill>
              </a:rPr>
              <a:t>What are you trying to protect?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5D5FD0B-49C9-4A90-A063-5D8E972E73E3}"/>
              </a:ext>
            </a:extLst>
          </p:cNvPr>
          <p:cNvSpPr/>
          <p:nvPr/>
        </p:nvSpPr>
        <p:spPr>
          <a:xfrm>
            <a:off x="1488227" y="2452392"/>
            <a:ext cx="3871245" cy="828942"/>
          </a:xfrm>
          <a:prstGeom prst="roundRect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tx1"/>
                </a:solidFill>
              </a:rPr>
              <a:t>Where can detection systems reside?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80AE699-6B1D-417B-A1B5-5A8ABDBB9870}"/>
              </a:ext>
            </a:extLst>
          </p:cNvPr>
          <p:cNvSpPr/>
          <p:nvPr/>
        </p:nvSpPr>
        <p:spPr>
          <a:xfrm>
            <a:off x="1481307" y="4014941"/>
            <a:ext cx="3871245" cy="828942"/>
          </a:xfrm>
          <a:prstGeom prst="roundRect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tx1"/>
                </a:solidFill>
              </a:rPr>
              <a:t>What mitigation strategies are allowed?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1C3BC1E-6E6F-4077-95F3-2CF872F2651E}"/>
              </a:ext>
            </a:extLst>
          </p:cNvPr>
          <p:cNvSpPr/>
          <p:nvPr/>
        </p:nvSpPr>
        <p:spPr>
          <a:xfrm>
            <a:off x="6614085" y="3965441"/>
            <a:ext cx="3871245" cy="828942"/>
          </a:xfrm>
          <a:prstGeom prst="roundRect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tx1"/>
                </a:solidFill>
              </a:rPr>
              <a:t>Futureproof: How will the adversary evolve?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23259C5-40C8-4C1D-8024-7A5C8DE608C9}"/>
              </a:ext>
            </a:extLst>
          </p:cNvPr>
          <p:cNvSpPr/>
          <p:nvPr/>
        </p:nvSpPr>
        <p:spPr>
          <a:xfrm>
            <a:off x="6614085" y="2457428"/>
            <a:ext cx="3871245" cy="828942"/>
          </a:xfrm>
          <a:prstGeom prst="roundRect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tx1"/>
                </a:solidFill>
              </a:rPr>
              <a:t>What are the threat UAS capabilities and component makeup?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47FC3ACF-A72D-4645-A1A9-500F005997CA}"/>
              </a:ext>
            </a:extLst>
          </p:cNvPr>
          <p:cNvSpPr/>
          <p:nvPr/>
        </p:nvSpPr>
        <p:spPr>
          <a:xfrm>
            <a:off x="5420285" y="1222167"/>
            <a:ext cx="1193800" cy="240693"/>
          </a:xfrm>
          <a:prstGeom prst="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03C46C66-8E8C-4DAE-9EDD-893EF94CBFAE}"/>
              </a:ext>
            </a:extLst>
          </p:cNvPr>
          <p:cNvSpPr/>
          <p:nvPr/>
        </p:nvSpPr>
        <p:spPr>
          <a:xfrm rot="10800000">
            <a:off x="5372172" y="2746516"/>
            <a:ext cx="1193800" cy="240693"/>
          </a:xfrm>
          <a:prstGeom prst="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ECBD10A8-9774-4C71-B4C2-1D8102F8817D}"/>
              </a:ext>
            </a:extLst>
          </p:cNvPr>
          <p:cNvSpPr/>
          <p:nvPr/>
        </p:nvSpPr>
        <p:spPr>
          <a:xfrm>
            <a:off x="5394884" y="4275280"/>
            <a:ext cx="1193800" cy="240693"/>
          </a:xfrm>
          <a:prstGeom prst="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F81163EE-9991-4846-997E-4B1A94C43FB6}"/>
              </a:ext>
            </a:extLst>
          </p:cNvPr>
          <p:cNvSpPr/>
          <p:nvPr/>
        </p:nvSpPr>
        <p:spPr>
          <a:xfrm>
            <a:off x="8341286" y="1765281"/>
            <a:ext cx="291111" cy="678644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56400D92-865E-4AC2-9595-4BAEB761C51B}"/>
              </a:ext>
            </a:extLst>
          </p:cNvPr>
          <p:cNvSpPr/>
          <p:nvPr/>
        </p:nvSpPr>
        <p:spPr>
          <a:xfrm>
            <a:off x="3125817" y="3308815"/>
            <a:ext cx="291111" cy="678644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8712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86A87-5F41-4E26-B27E-97221679E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877" y="320041"/>
            <a:ext cx="11422261" cy="535531"/>
          </a:xfrm>
        </p:spPr>
        <p:txBody>
          <a:bodyPr/>
          <a:lstStyle/>
          <a:p>
            <a:r>
              <a:rPr lang="en-US" dirty="0"/>
              <a:t>Counter UAS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FCBDA4-1629-441B-950C-DD748F9CE2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563" y="946520"/>
            <a:ext cx="7158038" cy="5384832"/>
          </a:xfrm>
        </p:spPr>
        <p:txBody>
          <a:bodyPr/>
          <a:lstStyle/>
          <a:p>
            <a:pPr marL="0" indent="0">
              <a:buNone/>
            </a:pPr>
            <a:r>
              <a:rPr lang="en-US" sz="2000" i="1" dirty="0"/>
              <a:t>How do you implement CUAS when material is on the move?</a:t>
            </a:r>
          </a:p>
          <a:p>
            <a:pPr marL="0" indent="0">
              <a:buNone/>
            </a:pPr>
            <a:r>
              <a:rPr lang="en-US" sz="2000" i="1" dirty="0"/>
              <a:t>Passive vs Active Systems</a:t>
            </a:r>
          </a:p>
          <a:p>
            <a:pPr marL="0" indent="0">
              <a:buNone/>
            </a:pPr>
            <a:endParaRPr lang="en-US" sz="2000" i="1" dirty="0"/>
          </a:p>
          <a:p>
            <a:pPr marL="0" indent="0">
              <a:buNone/>
            </a:pPr>
            <a:r>
              <a:rPr lang="en-US" sz="2000" b="1" dirty="0"/>
              <a:t>Common Types</a:t>
            </a:r>
          </a:p>
          <a:p>
            <a:r>
              <a:rPr lang="en-US" sz="2000" b="1" dirty="0"/>
              <a:t>Visual / EO (detect and mitigate)</a:t>
            </a:r>
          </a:p>
          <a:p>
            <a:r>
              <a:rPr lang="en-US" sz="2000" b="1" dirty="0"/>
              <a:t>Radar (detect)</a:t>
            </a:r>
          </a:p>
          <a:p>
            <a:r>
              <a:rPr lang="en-US" sz="2000" b="1" dirty="0"/>
              <a:t>Radio Frequency (detect and mitigate)</a:t>
            </a:r>
          </a:p>
          <a:p>
            <a:pPr lvl="1"/>
            <a:r>
              <a:rPr lang="en-US" sz="1600" dirty="0"/>
              <a:t>Most cost effective and most proliferated</a:t>
            </a:r>
          </a:p>
          <a:p>
            <a:r>
              <a:rPr lang="en-US" sz="2000" b="1" dirty="0"/>
              <a:t>Acoustics (detect)</a:t>
            </a:r>
          </a:p>
          <a:p>
            <a:r>
              <a:rPr lang="en-US" sz="2000" b="1" dirty="0"/>
              <a:t>Other methods of mitigation include: </a:t>
            </a:r>
            <a:r>
              <a:rPr lang="en-US" sz="2000" dirty="0"/>
              <a:t>Netguns, other drone systems, jamming, conventional weapons</a:t>
            </a:r>
          </a:p>
          <a:p>
            <a:endParaRPr lang="en-US" sz="2000" b="1" dirty="0"/>
          </a:p>
        </p:txBody>
      </p:sp>
      <p:sp>
        <p:nvSpPr>
          <p:cNvPr id="7" name="AutoShape 2" descr="https://files.slack.com/files-pri/T1GTQQVK7-FA149PVCJ/20180330_114856.jpg"/>
          <p:cNvSpPr>
            <a:spLocks noChangeAspect="1" noChangeArrowheads="1"/>
          </p:cNvSpPr>
          <p:nvPr/>
        </p:nvSpPr>
        <p:spPr bwMode="auto">
          <a:xfrm>
            <a:off x="15716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AutoShape 4" descr="https://files.slack.com/files-pri/T1GTQQVK7-FA149PVCJ/20180330_114856.jpg"/>
          <p:cNvSpPr>
            <a:spLocks noChangeAspect="1" noChangeArrowheads="1"/>
          </p:cNvSpPr>
          <p:nvPr/>
        </p:nvSpPr>
        <p:spPr bwMode="auto">
          <a:xfrm>
            <a:off x="309563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AutoShape 6" descr="https://files.slack.com/files-pri/T1GTQQVK7-FA149PVCJ/20180330_114856.jpg"/>
          <p:cNvSpPr>
            <a:spLocks noChangeAspect="1" noChangeArrowheads="1"/>
          </p:cNvSpPr>
          <p:nvPr/>
        </p:nvSpPr>
        <p:spPr bwMode="auto">
          <a:xfrm>
            <a:off x="461963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8DFF03-19AE-4E9B-9ECC-8DFC9D45E5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411" y="312738"/>
            <a:ext cx="3111727" cy="133445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D7247DE-377B-4432-BAD7-7536C7A63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6411" y="1843229"/>
            <a:ext cx="3111727" cy="179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05C4570-C969-470F-8AC8-B452FE368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5629" y="3831179"/>
            <a:ext cx="2112509" cy="260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s://o.aolcdn.com/images/dims?quality=100&amp;image_uri=http%3A%2F%2Fo.aolcdn.com%2Fhss%2Fstorage%2Fmidas%2F760034b5635b1a706d87781389747a4a%2F205801074%2FDJIaeroscope_actual.jpg&amp;client=cbc79c14efcebee57402&amp;signature=7875b2dc8de0d17bb76c46469d3a300e56b0d42d">
            <a:extLst>
              <a:ext uri="{FF2B5EF4-FFF2-40B4-BE49-F238E27FC236}">
                <a16:creationId xmlns:a16="http://schemas.microsoft.com/office/drawing/2014/main" id="{0B8F27C2-FD11-413C-8048-95827D413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492" y="4741526"/>
            <a:ext cx="2577137" cy="1546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0045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86A87-5F41-4E26-B27E-97221679E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877" y="320041"/>
            <a:ext cx="11422261" cy="535531"/>
          </a:xfrm>
        </p:spPr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FCBDA4-1629-441B-950C-DD748F9CE2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562" y="946520"/>
            <a:ext cx="11422261" cy="5384832"/>
          </a:xfrm>
        </p:spPr>
        <p:txBody>
          <a:bodyPr/>
          <a:lstStyle/>
          <a:p>
            <a:r>
              <a:rPr lang="en-US" sz="2000" b="1" dirty="0"/>
              <a:t>Adversary use</a:t>
            </a:r>
          </a:p>
          <a:p>
            <a:r>
              <a:rPr lang="en-US" sz="2000" b="1" dirty="0"/>
              <a:t>Friendly use</a:t>
            </a:r>
          </a:p>
          <a:p>
            <a:pPr lvl="1"/>
            <a:r>
              <a:rPr lang="en-US" sz="1600" dirty="0"/>
              <a:t>Can increase situational awareness</a:t>
            </a:r>
          </a:p>
          <a:p>
            <a:pPr lvl="1"/>
            <a:r>
              <a:rPr lang="en-US" sz="1600" dirty="0"/>
              <a:t>Reconnaissance / mapping</a:t>
            </a:r>
          </a:p>
          <a:p>
            <a:pPr lvl="1"/>
            <a:r>
              <a:rPr lang="en-US" sz="1600" dirty="0"/>
              <a:t>Other uses </a:t>
            </a:r>
          </a:p>
          <a:p>
            <a:r>
              <a:rPr lang="en-US" sz="2000" b="1" dirty="0"/>
              <a:t>CUAS </a:t>
            </a:r>
          </a:p>
          <a:p>
            <a:pPr lvl="1"/>
            <a:r>
              <a:rPr lang="en-US" sz="1600" dirty="0"/>
              <a:t>Systems are costly </a:t>
            </a:r>
          </a:p>
          <a:p>
            <a:pPr lvl="1"/>
            <a:r>
              <a:rPr lang="en-US" sz="1600" dirty="0"/>
              <a:t>Single system doesn’t work against all types of drones</a:t>
            </a:r>
          </a:p>
          <a:p>
            <a:pPr lvl="1"/>
            <a:r>
              <a:rPr lang="en-US" sz="1600" dirty="0"/>
              <a:t>Most CUAS systems are designed for fixed sites</a:t>
            </a:r>
          </a:p>
          <a:p>
            <a:pPr marL="1588" indent="0">
              <a:buNone/>
            </a:pPr>
            <a:endParaRPr lang="en-US" sz="2000" dirty="0"/>
          </a:p>
          <a:p>
            <a:pPr marL="1588" indent="0">
              <a:buNone/>
            </a:pPr>
            <a:r>
              <a:rPr lang="en-US" sz="2000" i="1" dirty="0"/>
              <a:t>Analyzing the need to use and counter drone systems is a crucial step to maintaining security when material is in its’ most vulnerable </a:t>
            </a:r>
            <a:r>
              <a:rPr lang="en-US" sz="2000" i="1"/>
              <a:t>state.</a:t>
            </a:r>
            <a:endParaRPr lang="en-US" sz="2000" i="1" dirty="0"/>
          </a:p>
          <a:p>
            <a:endParaRPr lang="en-US" sz="2000" b="1" dirty="0"/>
          </a:p>
        </p:txBody>
      </p:sp>
      <p:sp>
        <p:nvSpPr>
          <p:cNvPr id="7" name="AutoShape 2" descr="https://files.slack.com/files-pri/T1GTQQVK7-FA149PVCJ/20180330_114856.jpg"/>
          <p:cNvSpPr>
            <a:spLocks noChangeAspect="1" noChangeArrowheads="1"/>
          </p:cNvSpPr>
          <p:nvPr/>
        </p:nvSpPr>
        <p:spPr bwMode="auto">
          <a:xfrm>
            <a:off x="15716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AutoShape 4" descr="https://files.slack.com/files-pri/T1GTQQVK7-FA149PVCJ/20180330_114856.jpg"/>
          <p:cNvSpPr>
            <a:spLocks noChangeAspect="1" noChangeArrowheads="1"/>
          </p:cNvSpPr>
          <p:nvPr/>
        </p:nvSpPr>
        <p:spPr bwMode="auto">
          <a:xfrm>
            <a:off x="309563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AutoShape 6" descr="https://files.slack.com/files-pri/T1GTQQVK7-FA149PVCJ/20180330_114856.jpg"/>
          <p:cNvSpPr>
            <a:spLocks noChangeAspect="1" noChangeArrowheads="1"/>
          </p:cNvSpPr>
          <p:nvPr/>
        </p:nvSpPr>
        <p:spPr bwMode="auto">
          <a:xfrm>
            <a:off x="461963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4164"/>
      </p:ext>
    </p:extLst>
  </p:cSld>
  <p:clrMapOvr>
    <a:masterClrMapping/>
  </p:clrMapOvr>
</p:sld>
</file>

<file path=ppt/theme/theme1.xml><?xml version="1.0" encoding="utf-8"?>
<a:theme xmlns:a="http://schemas.openxmlformats.org/drawingml/2006/main" name="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9050">
          <a:solidFill>
            <a:schemeClr val="accent1">
              <a:lumMod val="50000"/>
            </a:schemeClr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RNL template 16x9_180808" id="{EF133236-4FD1-4E83-B0AC-464DEE56453C}" vid="{ECDBAF0C-67FD-47C6-9CC9-5310617ED098}"/>
    </a:ext>
  </a:extLst>
</a:theme>
</file>

<file path=ppt/theme/theme2.xml><?xml version="1.0" encoding="utf-8"?>
<a:theme xmlns:a="http://schemas.openxmlformats.org/drawingml/2006/main" name="Presentations (Wide Screen)">
  <a:themeElements>
    <a:clrScheme name="ORNL corporate palette May 28 saturation adjust">
      <a:dk1>
        <a:sysClr val="windowText" lastClr="000000"/>
      </a:dk1>
      <a:lt1>
        <a:sysClr val="window" lastClr="FFFFFF"/>
      </a:lt1>
      <a:dk2>
        <a:srgbClr val="1E7640"/>
      </a:dk2>
      <a:lt2>
        <a:srgbClr val="FFFFFF"/>
      </a:lt2>
      <a:accent1>
        <a:srgbClr val="306DBE"/>
      </a:accent1>
      <a:accent2>
        <a:srgbClr val="84B641"/>
      </a:accent2>
      <a:accent3>
        <a:srgbClr val="DE762D"/>
      </a:accent3>
      <a:accent4>
        <a:srgbClr val="2ABDDA"/>
      </a:accent4>
      <a:accent5>
        <a:srgbClr val="A03123"/>
      </a:accent5>
      <a:accent6>
        <a:srgbClr val="FFCD00"/>
      </a:accent6>
      <a:hlink>
        <a:srgbClr val="0070B9"/>
      </a:hlink>
      <a:folHlink>
        <a:srgbClr val="1E764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RNL template 16x9" id="{C0EB04B0-D86C-9243-8720-2D2052F85E0F}" vid="{A3F60B28-C595-C340-94C0-76EB0CED3D7C}"/>
    </a:ext>
  </a:extLst>
</a:theme>
</file>

<file path=ppt/theme/theme3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5B17BC858B94FAA5409F11FF9B884" ma:contentTypeVersion="0" ma:contentTypeDescription="Create a new document." ma:contentTypeScope="" ma:versionID="ba30602e445ba7bd833ef2f532e4a5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F6B0504-AE38-4B68-B5E7-89AA94502C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5BA20C22-D077-412B-81BA-8B2541026FAD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14FB6BD-000C-41AF-9DE8-4264F777F37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ORNL-template-16x9-180808</Template>
  <TotalTime>0</TotalTime>
  <Words>473</Words>
  <Application>Microsoft Office PowerPoint</Application>
  <PresentationFormat>Widescreen</PresentationFormat>
  <Paragraphs>99</Paragraphs>
  <Slides>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Arial Black</vt:lpstr>
      <vt:lpstr>Century Gothic</vt:lpstr>
      <vt:lpstr>Times New Roman</vt:lpstr>
      <vt:lpstr>ORNL</vt:lpstr>
      <vt:lpstr>Presentations (Wide Screen)</vt:lpstr>
      <vt:lpstr>Autonomous Systems and Transport Security </vt:lpstr>
      <vt:lpstr>Common Types of UASs</vt:lpstr>
      <vt:lpstr>Capabilities</vt:lpstr>
      <vt:lpstr>Considerations</vt:lpstr>
      <vt:lpstr>Counter UAS</vt:lpstr>
      <vt:lpstr>Counter UAS Systems</vt:lpstr>
      <vt:lpstr>Conclusions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created xsi:type="dcterms:W3CDTF">2018-09-25T13:10:18Z</dcterms:created>
  <dcterms:modified xsi:type="dcterms:W3CDTF">2022-05-16T15:07:32Z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