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56" r:id="rId2"/>
    <p:sldId id="332" r:id="rId3"/>
    <p:sldId id="304" r:id="rId4"/>
    <p:sldId id="336" r:id="rId5"/>
    <p:sldId id="305" r:id="rId6"/>
    <p:sldId id="320" r:id="rId7"/>
    <p:sldId id="335" r:id="rId8"/>
    <p:sldId id="321" r:id="rId9"/>
    <p:sldId id="322" r:id="rId10"/>
    <p:sldId id="333" r:id="rId11"/>
    <p:sldId id="272" r:id="rId12"/>
    <p:sldId id="324" r:id="rId13"/>
    <p:sldId id="334" r:id="rId14"/>
    <p:sldId id="325" r:id="rId15"/>
    <p:sldId id="326" r:id="rId16"/>
    <p:sldId id="327" r:id="rId17"/>
    <p:sldId id="328" r:id="rId18"/>
    <p:sldId id="329" r:id="rId19"/>
    <p:sldId id="330" r:id="rId20"/>
    <p:sldId id="331" r:id="rId21"/>
    <p:sldId id="323" r:id="rId22"/>
    <p:sldId id="307" r:id="rId23"/>
    <p:sldId id="275" r:id="rId24"/>
  </p:sldIdLst>
  <p:sldSz cx="9144000" cy="6858000" type="screen4x3"/>
  <p:notesSz cx="66484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pieChart>
        <c:varyColors val="0"/>
        <c:ser>
          <c:idx val="0"/>
          <c:order val="0"/>
          <c:spPr>
            <a:noFill/>
            <a:ln>
              <a:noFill/>
            </a:ln>
            <a:effectLst/>
          </c:spPr>
          <c:dPt>
            <c:idx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1-24E0-4A99-B728-7B78BEB4135A}"/>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2-24E0-4A99-B728-7B78BEB4135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solidFill>
                  <a:prstDash val="solid"/>
                  <a:round/>
                </a:ln>
                <a:effectLst/>
              </c:spPr>
            </c:leaderLines>
            <c:extLst xmlns:c16r2="http://schemas.microsoft.com/office/drawing/2015/06/chart">
              <c:ext xmlns:c15="http://schemas.microsoft.com/office/drawing/2012/chart" uri="{CE6537A1-D6FC-4f65-9D91-7224C49458BB}">
                <c15:layout/>
              </c:ext>
            </c:extLst>
          </c:dLbls>
          <c:cat>
            <c:strRef>
              <c:f>[Книга1]Лист1!$A$1:$A$2</c:f>
              <c:strCache>
                <c:ptCount val="2"/>
                <c:pt idx="0">
                  <c:v>Well logging and industrial radiography</c:v>
                </c:pt>
                <c:pt idx="1">
                  <c:v>Other</c:v>
                </c:pt>
              </c:strCache>
            </c:strRef>
          </c:cat>
          <c:val>
            <c:numRef>
              <c:f>[Книга1]Лист1!$B$1:$B$2</c:f>
              <c:numCache>
                <c:formatCode>General</c:formatCode>
                <c:ptCount val="2"/>
                <c:pt idx="0">
                  <c:v>24</c:v>
                </c:pt>
                <c:pt idx="1">
                  <c:v>76</c:v>
                </c:pt>
              </c:numCache>
            </c:numRef>
          </c:val>
          <c:extLst xmlns:c16r2="http://schemas.microsoft.com/office/drawing/2015/06/chart">
            <c:ext xmlns:c16="http://schemas.microsoft.com/office/drawing/2014/chart" uri="{C3380CC4-5D6E-409C-BE32-E72D297353CC}">
              <c16:uniqueId val="{00000000-24E0-4A99-B728-7B78BEB4135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B0844-45B5-4F59-9D4E-C433F486B4D2}"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ru-RU"/>
        </a:p>
      </dgm:t>
    </dgm:pt>
    <dgm:pt modelId="{E68DCBC9-2B53-44C4-B84D-F68A9AE30306}">
      <dgm:prSet phldrT="[Текст]"/>
      <dgm:spPr/>
      <dgm:t>
        <a:bodyPr/>
        <a:lstStyle/>
        <a:p>
          <a:pPr>
            <a:spcAft>
              <a:spcPts val="0"/>
            </a:spcAft>
          </a:pPr>
          <a:r>
            <a:rPr lang="en-US" dirty="0" err="1" smtClean="0">
              <a:solidFill>
                <a:schemeClr val="tx1"/>
              </a:solidFill>
            </a:rPr>
            <a:t>Pu</a:t>
          </a:r>
          <a:r>
            <a:rPr lang="en-US" dirty="0" smtClean="0">
              <a:solidFill>
                <a:schemeClr val="tx1"/>
              </a:solidFill>
            </a:rPr>
            <a:t>/Be neutron sources for well-logging activities in the oil and           gas industry, </a:t>
          </a:r>
          <a:r>
            <a:rPr lang="en-US" dirty="0" err="1" smtClean="0">
              <a:solidFill>
                <a:schemeClr val="tx1"/>
              </a:solidFill>
            </a:rPr>
            <a:t>etc</a:t>
          </a:r>
          <a:r>
            <a:rPr lang="ru-RU" dirty="0" smtClean="0">
              <a:solidFill>
                <a:schemeClr val="tx1"/>
              </a:solidFill>
            </a:rPr>
            <a:t>.</a:t>
          </a:r>
          <a:endParaRPr lang="ru-RU" dirty="0">
            <a:solidFill>
              <a:schemeClr val="tx1"/>
            </a:solidFill>
          </a:endParaRPr>
        </a:p>
      </dgm:t>
    </dgm:pt>
    <dgm:pt modelId="{13806725-71B1-44D7-B952-DF742F11D177}" type="parTrans" cxnId="{46D7656B-D35B-41D4-AC04-F3EBB4553CCB}">
      <dgm:prSet/>
      <dgm:spPr/>
      <dgm:t>
        <a:bodyPr/>
        <a:lstStyle/>
        <a:p>
          <a:endParaRPr lang="ru-RU"/>
        </a:p>
      </dgm:t>
    </dgm:pt>
    <dgm:pt modelId="{8EFDC7A3-851A-4F87-8B02-797EB8FCEECF}" type="sibTrans" cxnId="{46D7656B-D35B-41D4-AC04-F3EBB4553CCB}">
      <dgm:prSet/>
      <dgm:spPr/>
      <dgm:t>
        <a:bodyPr/>
        <a:lstStyle/>
        <a:p>
          <a:endParaRPr lang="ru-RU"/>
        </a:p>
      </dgm:t>
    </dgm:pt>
    <dgm:pt modelId="{90C1862F-02D7-4A28-83FB-91DC185C7731}">
      <dgm:prSet/>
      <dgm:spPr/>
      <dgm:t>
        <a:bodyPr/>
        <a:lstStyle/>
        <a:p>
          <a:r>
            <a:rPr lang="en-US" dirty="0" smtClean="0">
              <a:solidFill>
                <a:schemeClr val="tx1"/>
              </a:solidFill>
            </a:rPr>
            <a:t>Biological shielding of industrial gamma-radiography devices</a:t>
          </a:r>
          <a:r>
            <a:rPr lang="ru-RU" dirty="0" smtClean="0">
              <a:solidFill>
                <a:schemeClr val="tx1"/>
              </a:solidFill>
            </a:rPr>
            <a:t>;</a:t>
          </a:r>
        </a:p>
      </dgm:t>
    </dgm:pt>
    <dgm:pt modelId="{DCAEF35F-1EFE-474A-80AA-F4AFAE88E44E}" type="parTrans" cxnId="{DF7E03D7-5768-4964-9508-A2866C518527}">
      <dgm:prSet/>
      <dgm:spPr/>
      <dgm:t>
        <a:bodyPr/>
        <a:lstStyle/>
        <a:p>
          <a:endParaRPr lang="ru-RU"/>
        </a:p>
      </dgm:t>
    </dgm:pt>
    <dgm:pt modelId="{A2184A15-87F8-467F-9C26-C573A80DE303}" type="sibTrans" cxnId="{DF7E03D7-5768-4964-9508-A2866C518527}">
      <dgm:prSet/>
      <dgm:spPr/>
      <dgm:t>
        <a:bodyPr/>
        <a:lstStyle/>
        <a:p>
          <a:endParaRPr lang="ru-RU"/>
        </a:p>
      </dgm:t>
    </dgm:pt>
    <dgm:pt modelId="{13B07800-AA8B-4D5B-B6AF-BF5EB9264040}">
      <dgm:prSet/>
      <dgm:spPr/>
      <dgm:t>
        <a:bodyPr/>
        <a:lstStyle/>
        <a:p>
          <a:pPr marL="0" indent="0"/>
          <a:r>
            <a:rPr lang="en-US" dirty="0" smtClean="0">
              <a:solidFill>
                <a:schemeClr val="tx1"/>
              </a:solidFill>
            </a:rPr>
            <a:t>Biological shielding of medical gamma-radiotherapy                equipment;</a:t>
          </a:r>
          <a:endParaRPr lang="ru-RU" dirty="0" smtClean="0">
            <a:solidFill>
              <a:schemeClr val="tx1"/>
            </a:solidFill>
          </a:endParaRPr>
        </a:p>
      </dgm:t>
    </dgm:pt>
    <dgm:pt modelId="{8803F92A-9772-43E8-9074-3A8CE043A367}" type="parTrans" cxnId="{6287591C-503F-43B5-8EB1-C0E380DBED1E}">
      <dgm:prSet/>
      <dgm:spPr/>
      <dgm:t>
        <a:bodyPr/>
        <a:lstStyle/>
        <a:p>
          <a:endParaRPr lang="ru-RU"/>
        </a:p>
      </dgm:t>
    </dgm:pt>
    <dgm:pt modelId="{76302C78-DC75-415D-BF83-82C0BCC0C726}" type="sibTrans" cxnId="{6287591C-503F-43B5-8EB1-C0E380DBED1E}">
      <dgm:prSet/>
      <dgm:spPr/>
      <dgm:t>
        <a:bodyPr/>
        <a:lstStyle/>
        <a:p>
          <a:endParaRPr lang="ru-RU"/>
        </a:p>
      </dgm:t>
    </dgm:pt>
    <dgm:pt modelId="{128F86CC-199F-480B-85CF-849207FCDDE6}">
      <dgm:prSet/>
      <dgm:spPr/>
      <dgm:t>
        <a:bodyPr/>
        <a:lstStyle/>
        <a:p>
          <a:endParaRPr lang="en-US" dirty="0" smtClean="0">
            <a:solidFill>
              <a:schemeClr val="tx1"/>
            </a:solidFill>
          </a:endParaRPr>
        </a:p>
        <a:p>
          <a:r>
            <a:rPr lang="en-US" dirty="0" smtClean="0">
              <a:solidFill>
                <a:schemeClr val="tx1"/>
              </a:solidFill>
            </a:rPr>
            <a:t>Low activity calibration and control sources, as well as solutions used for contrasting in electron microscopy, containing radionuclides which are also    classified as nuclear materials</a:t>
          </a:r>
          <a:r>
            <a:rPr lang="ru-RU" dirty="0" smtClean="0">
              <a:solidFill>
                <a:schemeClr val="tx1"/>
              </a:solidFill>
            </a:rPr>
            <a:t>;</a:t>
          </a:r>
          <a:endParaRPr lang="en-US" dirty="0" smtClean="0">
            <a:solidFill>
              <a:schemeClr val="tx1"/>
            </a:solidFill>
          </a:endParaRPr>
        </a:p>
        <a:p>
          <a:endParaRPr lang="ru-RU" dirty="0" smtClean="0">
            <a:solidFill>
              <a:schemeClr val="tx1"/>
            </a:solidFill>
          </a:endParaRPr>
        </a:p>
      </dgm:t>
    </dgm:pt>
    <dgm:pt modelId="{AF29549A-C310-42F9-906E-D0309ED7C5BB}" type="parTrans" cxnId="{46CA2D3E-2EB5-44C2-8846-E4C6B7151579}">
      <dgm:prSet/>
      <dgm:spPr/>
      <dgm:t>
        <a:bodyPr/>
        <a:lstStyle/>
        <a:p>
          <a:endParaRPr lang="ru-RU"/>
        </a:p>
      </dgm:t>
    </dgm:pt>
    <dgm:pt modelId="{38CA701A-0F15-45AD-9568-693574BC881C}" type="sibTrans" cxnId="{46CA2D3E-2EB5-44C2-8846-E4C6B7151579}">
      <dgm:prSet/>
      <dgm:spPr/>
      <dgm:t>
        <a:bodyPr/>
        <a:lstStyle/>
        <a:p>
          <a:endParaRPr lang="ru-RU"/>
        </a:p>
      </dgm:t>
    </dgm:pt>
    <dgm:pt modelId="{A339906F-C9C7-46F2-A38D-C52C863E1B30}" type="pres">
      <dgm:prSet presAssocID="{96BB0844-45B5-4F59-9D4E-C433F486B4D2}" presName="diagram" presStyleCnt="0">
        <dgm:presLayoutVars>
          <dgm:dir/>
          <dgm:animLvl val="lvl"/>
          <dgm:resizeHandles val="exact"/>
        </dgm:presLayoutVars>
      </dgm:prSet>
      <dgm:spPr/>
      <dgm:t>
        <a:bodyPr/>
        <a:lstStyle/>
        <a:p>
          <a:endParaRPr lang="ru-RU"/>
        </a:p>
      </dgm:t>
    </dgm:pt>
    <dgm:pt modelId="{B11B1707-97E5-45DA-A9DA-600ED2996939}" type="pres">
      <dgm:prSet presAssocID="{13B07800-AA8B-4D5B-B6AF-BF5EB9264040}" presName="compNode" presStyleCnt="0"/>
      <dgm:spPr/>
    </dgm:pt>
    <dgm:pt modelId="{1CBB3CC4-8C9E-4B96-A107-B1E5CDC2C3C4}" type="pres">
      <dgm:prSet presAssocID="{13B07800-AA8B-4D5B-B6AF-BF5EB9264040}" presName="childRect" presStyleLbl="bgAcc1" presStyleIdx="0" presStyleCnt="4" custScaleX="390634" custScaleY="338286">
        <dgm:presLayoutVars>
          <dgm:bulletEnabled val="1"/>
        </dgm:presLayoutVars>
      </dgm:prSet>
      <dgm:spPr/>
    </dgm:pt>
    <dgm:pt modelId="{848780E4-A8CC-4F95-A879-35517279C152}" type="pres">
      <dgm:prSet presAssocID="{13B07800-AA8B-4D5B-B6AF-BF5EB9264040}" presName="parentText" presStyleLbl="node1" presStyleIdx="0" presStyleCnt="0">
        <dgm:presLayoutVars>
          <dgm:chMax val="0"/>
          <dgm:bulletEnabled val="1"/>
        </dgm:presLayoutVars>
      </dgm:prSet>
      <dgm:spPr/>
      <dgm:t>
        <a:bodyPr/>
        <a:lstStyle/>
        <a:p>
          <a:endParaRPr lang="ru-RU"/>
        </a:p>
      </dgm:t>
    </dgm:pt>
    <dgm:pt modelId="{CE91DDF5-25DF-4283-9ACC-0BB6DD9F8A71}" type="pres">
      <dgm:prSet presAssocID="{13B07800-AA8B-4D5B-B6AF-BF5EB9264040}" presName="parentRect" presStyleLbl="alignNode1" presStyleIdx="0" presStyleCnt="4" custScaleX="390634" custScaleY="578819"/>
      <dgm:spPr/>
      <dgm:t>
        <a:bodyPr/>
        <a:lstStyle/>
        <a:p>
          <a:endParaRPr lang="ru-RU"/>
        </a:p>
      </dgm:t>
    </dgm:pt>
    <dgm:pt modelId="{F9EEA112-3353-4E23-8297-E1F5C5E7BFE0}" type="pres">
      <dgm:prSet presAssocID="{13B07800-AA8B-4D5B-B6AF-BF5EB9264040}" presName="adorn" presStyleLbl="fgAccFollowNode1" presStyleIdx="0" presStyleCnt="4" custScaleX="390634" custScaleY="337717" custLinFactX="100000" custLinFactNeighborX="132359" custLinFactNeighborY="378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a:scene3d>
          <a:camera prst="orthographicFront"/>
          <a:lightRig rig="threePt" dir="t"/>
        </a:scene3d>
        <a:sp3d>
          <a:bevelT w="165100" prst="coolSlant"/>
        </a:sp3d>
      </dgm:spPr>
      <dgm:t>
        <a:bodyPr/>
        <a:lstStyle/>
        <a:p>
          <a:endParaRPr lang="ru-RU"/>
        </a:p>
      </dgm:t>
    </dgm:pt>
    <dgm:pt modelId="{00A4C0ED-90D2-4BF3-9816-053D630FC510}" type="pres">
      <dgm:prSet presAssocID="{76302C78-DC75-415D-BF83-82C0BCC0C726}" presName="sibTrans" presStyleLbl="sibTrans2D1" presStyleIdx="0" presStyleCnt="0"/>
      <dgm:spPr/>
      <dgm:t>
        <a:bodyPr/>
        <a:lstStyle/>
        <a:p>
          <a:endParaRPr lang="ru-RU"/>
        </a:p>
      </dgm:t>
    </dgm:pt>
    <dgm:pt modelId="{847FA24D-801F-487B-8728-2AAF031C45BA}" type="pres">
      <dgm:prSet presAssocID="{90C1862F-02D7-4A28-83FB-91DC185C7731}" presName="compNode" presStyleCnt="0"/>
      <dgm:spPr/>
    </dgm:pt>
    <dgm:pt modelId="{05CA37D7-2ACF-4D01-9A7F-59851CA8819F}" type="pres">
      <dgm:prSet presAssocID="{90C1862F-02D7-4A28-83FB-91DC185C7731}" presName="childRect" presStyleLbl="bgAcc1" presStyleIdx="1" presStyleCnt="4" custScaleX="390634" custScaleY="338286">
        <dgm:presLayoutVars>
          <dgm:bulletEnabled val="1"/>
        </dgm:presLayoutVars>
      </dgm:prSet>
      <dgm:spPr/>
    </dgm:pt>
    <dgm:pt modelId="{2C1DC390-616B-4A5A-8D52-0D3B088B6C77}" type="pres">
      <dgm:prSet presAssocID="{90C1862F-02D7-4A28-83FB-91DC185C7731}" presName="parentText" presStyleLbl="node1" presStyleIdx="0" presStyleCnt="0">
        <dgm:presLayoutVars>
          <dgm:chMax val="0"/>
          <dgm:bulletEnabled val="1"/>
        </dgm:presLayoutVars>
      </dgm:prSet>
      <dgm:spPr/>
      <dgm:t>
        <a:bodyPr/>
        <a:lstStyle/>
        <a:p>
          <a:endParaRPr lang="ru-RU"/>
        </a:p>
      </dgm:t>
    </dgm:pt>
    <dgm:pt modelId="{D79E96FC-07CC-48C8-89E2-5B71FFA79E68}" type="pres">
      <dgm:prSet presAssocID="{90C1862F-02D7-4A28-83FB-91DC185C7731}" presName="parentRect" presStyleLbl="alignNode1" presStyleIdx="1" presStyleCnt="4" custScaleX="390634" custScaleY="578819"/>
      <dgm:spPr/>
      <dgm:t>
        <a:bodyPr/>
        <a:lstStyle/>
        <a:p>
          <a:endParaRPr lang="ru-RU"/>
        </a:p>
      </dgm:t>
    </dgm:pt>
    <dgm:pt modelId="{9C6310B7-1FE4-4718-A9C9-73F85F5DDF56}" type="pres">
      <dgm:prSet presAssocID="{90C1862F-02D7-4A28-83FB-91DC185C7731}" presName="adorn" presStyleLbl="fgAccFollowNode1" presStyleIdx="1" presStyleCnt="4" custScaleX="390634" custScaleY="337717" custLinFactX="100000" custLinFactNeighborX="14632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dgm:spPr>
      <dgm:t>
        <a:bodyPr/>
        <a:lstStyle/>
        <a:p>
          <a:endParaRPr lang="ru-RU"/>
        </a:p>
      </dgm:t>
    </dgm:pt>
    <dgm:pt modelId="{A8E22B01-0A2B-4286-9F4F-E9FDA3AB7AAC}" type="pres">
      <dgm:prSet presAssocID="{A2184A15-87F8-467F-9C26-C573A80DE303}" presName="sibTrans" presStyleLbl="sibTrans2D1" presStyleIdx="0" presStyleCnt="0"/>
      <dgm:spPr/>
      <dgm:t>
        <a:bodyPr/>
        <a:lstStyle/>
        <a:p>
          <a:endParaRPr lang="ru-RU"/>
        </a:p>
      </dgm:t>
    </dgm:pt>
    <dgm:pt modelId="{AF4A4FE9-7495-4235-AB91-D49DD0A2417E}" type="pres">
      <dgm:prSet presAssocID="{128F86CC-199F-480B-85CF-849207FCDDE6}" presName="compNode" presStyleCnt="0"/>
      <dgm:spPr/>
    </dgm:pt>
    <dgm:pt modelId="{55C198AA-3CEC-483E-BC12-4B172A7894B2}" type="pres">
      <dgm:prSet presAssocID="{128F86CC-199F-480B-85CF-849207FCDDE6}" presName="childRect" presStyleLbl="bgAcc1" presStyleIdx="2" presStyleCnt="4" custScaleX="390634" custScaleY="338286">
        <dgm:presLayoutVars>
          <dgm:bulletEnabled val="1"/>
        </dgm:presLayoutVars>
      </dgm:prSet>
      <dgm:spPr/>
    </dgm:pt>
    <dgm:pt modelId="{954EFC9E-D8DC-425E-8588-2B453BF06A89}" type="pres">
      <dgm:prSet presAssocID="{128F86CC-199F-480B-85CF-849207FCDDE6}" presName="parentText" presStyleLbl="node1" presStyleIdx="0" presStyleCnt="0">
        <dgm:presLayoutVars>
          <dgm:chMax val="0"/>
          <dgm:bulletEnabled val="1"/>
        </dgm:presLayoutVars>
      </dgm:prSet>
      <dgm:spPr/>
      <dgm:t>
        <a:bodyPr/>
        <a:lstStyle/>
        <a:p>
          <a:endParaRPr lang="ru-RU"/>
        </a:p>
      </dgm:t>
    </dgm:pt>
    <dgm:pt modelId="{079E7792-AFDB-4EF1-B7E8-D2C5DFF8B9D6}" type="pres">
      <dgm:prSet presAssocID="{128F86CC-199F-480B-85CF-849207FCDDE6}" presName="parentRect" presStyleLbl="alignNode1" presStyleIdx="2" presStyleCnt="4" custScaleX="390634" custScaleY="578819"/>
      <dgm:spPr/>
      <dgm:t>
        <a:bodyPr/>
        <a:lstStyle/>
        <a:p>
          <a:endParaRPr lang="ru-RU"/>
        </a:p>
      </dgm:t>
    </dgm:pt>
    <dgm:pt modelId="{3D6AE7AE-EAC8-4891-A225-253D0EC7AB74}" type="pres">
      <dgm:prSet presAssocID="{128F86CC-199F-480B-85CF-849207FCDDE6}" presName="adorn" presStyleLbl="fgAccFollowNode1" presStyleIdx="2" presStyleCnt="4" custScaleX="390634" custScaleY="337717" custLinFactX="100000" custLinFactNeighborX="147244" custLinFactNeighborY="2728"/>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scene3d>
          <a:camera prst="orthographicFront"/>
          <a:lightRig rig="threePt" dir="t"/>
        </a:scene3d>
        <a:sp3d>
          <a:bevelT w="165100" prst="coolSlant"/>
        </a:sp3d>
      </dgm:spPr>
      <dgm:t>
        <a:bodyPr/>
        <a:lstStyle/>
        <a:p>
          <a:endParaRPr lang="ru-RU"/>
        </a:p>
      </dgm:t>
    </dgm:pt>
    <dgm:pt modelId="{A9E37931-ECEB-41CD-9132-6D745BECEB30}" type="pres">
      <dgm:prSet presAssocID="{38CA701A-0F15-45AD-9568-693574BC881C}" presName="sibTrans" presStyleLbl="sibTrans2D1" presStyleIdx="0" presStyleCnt="0"/>
      <dgm:spPr/>
      <dgm:t>
        <a:bodyPr/>
        <a:lstStyle/>
        <a:p>
          <a:endParaRPr lang="ru-RU"/>
        </a:p>
      </dgm:t>
    </dgm:pt>
    <dgm:pt modelId="{623CE5CF-27CA-4C3C-8FCC-8DB20D8B503A}" type="pres">
      <dgm:prSet presAssocID="{E68DCBC9-2B53-44C4-B84D-F68A9AE30306}" presName="compNode" presStyleCnt="0"/>
      <dgm:spPr/>
    </dgm:pt>
    <dgm:pt modelId="{43D9215D-2D92-404D-BB7C-EDFB8A2D29F5}" type="pres">
      <dgm:prSet presAssocID="{E68DCBC9-2B53-44C4-B84D-F68A9AE30306}" presName="childRect" presStyleLbl="bgAcc1" presStyleIdx="3" presStyleCnt="4" custScaleX="390634" custScaleY="338286">
        <dgm:presLayoutVars>
          <dgm:bulletEnabled val="1"/>
        </dgm:presLayoutVars>
      </dgm:prSet>
      <dgm:spPr/>
    </dgm:pt>
    <dgm:pt modelId="{30AC9844-1729-4804-8B1B-7E6D37C1C83B}" type="pres">
      <dgm:prSet presAssocID="{E68DCBC9-2B53-44C4-B84D-F68A9AE30306}" presName="parentText" presStyleLbl="node1" presStyleIdx="0" presStyleCnt="0">
        <dgm:presLayoutVars>
          <dgm:chMax val="0"/>
          <dgm:bulletEnabled val="1"/>
        </dgm:presLayoutVars>
      </dgm:prSet>
      <dgm:spPr/>
      <dgm:t>
        <a:bodyPr/>
        <a:lstStyle/>
        <a:p>
          <a:endParaRPr lang="ru-RU"/>
        </a:p>
      </dgm:t>
    </dgm:pt>
    <dgm:pt modelId="{76A9A6BB-1D2C-4749-9B1D-036CF16B8861}" type="pres">
      <dgm:prSet presAssocID="{E68DCBC9-2B53-44C4-B84D-F68A9AE30306}" presName="parentRect" presStyleLbl="alignNode1" presStyleIdx="3" presStyleCnt="4" custScaleX="390634" custScaleY="578819"/>
      <dgm:spPr/>
      <dgm:t>
        <a:bodyPr/>
        <a:lstStyle/>
        <a:p>
          <a:endParaRPr lang="ru-RU"/>
        </a:p>
      </dgm:t>
    </dgm:pt>
    <dgm:pt modelId="{05B0D85E-B4C5-410C-8838-776A978F7AEB}" type="pres">
      <dgm:prSet presAssocID="{E68DCBC9-2B53-44C4-B84D-F68A9AE30306}" presName="adorn" presStyleLbl="fgAccFollowNode1" presStyleIdx="3" presStyleCnt="4" custAng="0" custScaleX="390634" custScaleY="337717" custLinFactX="100000" custLinFactNeighborX="132187" custLinFactNeighborY="2728"/>
      <dgm:spPr>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a:scene3d>
          <a:camera prst="orthographicFront"/>
          <a:lightRig rig="threePt" dir="t"/>
        </a:scene3d>
        <a:sp3d>
          <a:bevelT w="165100" prst="coolSlant"/>
        </a:sp3d>
      </dgm:spPr>
      <dgm:t>
        <a:bodyPr/>
        <a:lstStyle/>
        <a:p>
          <a:endParaRPr lang="ru-RU"/>
        </a:p>
      </dgm:t>
    </dgm:pt>
  </dgm:ptLst>
  <dgm:cxnLst>
    <dgm:cxn modelId="{6C04495D-78A0-43D1-9EFD-54C95FE51ADE}" type="presOf" srcId="{96BB0844-45B5-4F59-9D4E-C433F486B4D2}" destId="{A339906F-C9C7-46F2-A38D-C52C863E1B30}" srcOrd="0" destOrd="0" presId="urn:microsoft.com/office/officeart/2005/8/layout/bList2"/>
    <dgm:cxn modelId="{A24F1880-095C-4CA9-808C-C7BF99B832D7}" type="presOf" srcId="{128F86CC-199F-480B-85CF-849207FCDDE6}" destId="{954EFC9E-D8DC-425E-8588-2B453BF06A89}" srcOrd="0" destOrd="0" presId="urn:microsoft.com/office/officeart/2005/8/layout/bList2"/>
    <dgm:cxn modelId="{DF7E03D7-5768-4964-9508-A2866C518527}" srcId="{96BB0844-45B5-4F59-9D4E-C433F486B4D2}" destId="{90C1862F-02D7-4A28-83FB-91DC185C7731}" srcOrd="1" destOrd="0" parTransId="{DCAEF35F-1EFE-474A-80AA-F4AFAE88E44E}" sibTransId="{A2184A15-87F8-467F-9C26-C573A80DE303}"/>
    <dgm:cxn modelId="{DA7BD861-87EC-4D03-B266-41E09C8524DE}" type="presOf" srcId="{38CA701A-0F15-45AD-9568-693574BC881C}" destId="{A9E37931-ECEB-41CD-9132-6D745BECEB30}" srcOrd="0" destOrd="0" presId="urn:microsoft.com/office/officeart/2005/8/layout/bList2"/>
    <dgm:cxn modelId="{AFD4EE01-78B3-4DDA-8788-4179047249A9}" type="presOf" srcId="{90C1862F-02D7-4A28-83FB-91DC185C7731}" destId="{D79E96FC-07CC-48C8-89E2-5B71FFA79E68}" srcOrd="1" destOrd="0" presId="urn:microsoft.com/office/officeart/2005/8/layout/bList2"/>
    <dgm:cxn modelId="{46CA2D3E-2EB5-44C2-8846-E4C6B7151579}" srcId="{96BB0844-45B5-4F59-9D4E-C433F486B4D2}" destId="{128F86CC-199F-480B-85CF-849207FCDDE6}" srcOrd="2" destOrd="0" parTransId="{AF29549A-C310-42F9-906E-D0309ED7C5BB}" sibTransId="{38CA701A-0F15-45AD-9568-693574BC881C}"/>
    <dgm:cxn modelId="{E58796E0-9A2E-4265-BCEE-94915E033A76}" type="presOf" srcId="{76302C78-DC75-415D-BF83-82C0BCC0C726}" destId="{00A4C0ED-90D2-4BF3-9816-053D630FC510}" srcOrd="0" destOrd="0" presId="urn:microsoft.com/office/officeart/2005/8/layout/bList2"/>
    <dgm:cxn modelId="{05157CAA-222C-46B6-A6A8-AA776DD916E8}" type="presOf" srcId="{13B07800-AA8B-4D5B-B6AF-BF5EB9264040}" destId="{CE91DDF5-25DF-4283-9ACC-0BB6DD9F8A71}" srcOrd="1" destOrd="0" presId="urn:microsoft.com/office/officeart/2005/8/layout/bList2"/>
    <dgm:cxn modelId="{CD522C79-56B5-41AF-A89A-E032AF34692C}" type="presOf" srcId="{13B07800-AA8B-4D5B-B6AF-BF5EB9264040}" destId="{848780E4-A8CC-4F95-A879-35517279C152}" srcOrd="0" destOrd="0" presId="urn:microsoft.com/office/officeart/2005/8/layout/bList2"/>
    <dgm:cxn modelId="{1540F97C-F0A9-41A3-BC51-A7A2EF3F7313}" type="presOf" srcId="{A2184A15-87F8-467F-9C26-C573A80DE303}" destId="{A8E22B01-0A2B-4286-9F4F-E9FDA3AB7AAC}" srcOrd="0" destOrd="0" presId="urn:microsoft.com/office/officeart/2005/8/layout/bList2"/>
    <dgm:cxn modelId="{F6639B5D-A78D-479C-8203-40E41B20E854}" type="presOf" srcId="{128F86CC-199F-480B-85CF-849207FCDDE6}" destId="{079E7792-AFDB-4EF1-B7E8-D2C5DFF8B9D6}" srcOrd="1" destOrd="0" presId="urn:microsoft.com/office/officeart/2005/8/layout/bList2"/>
    <dgm:cxn modelId="{DB354D23-C930-484D-B7FD-E7803E59FAD6}" type="presOf" srcId="{90C1862F-02D7-4A28-83FB-91DC185C7731}" destId="{2C1DC390-616B-4A5A-8D52-0D3B088B6C77}" srcOrd="0" destOrd="0" presId="urn:microsoft.com/office/officeart/2005/8/layout/bList2"/>
    <dgm:cxn modelId="{1EA9AFA1-1410-4FAE-8279-98F0C9A7F2EA}" type="presOf" srcId="{E68DCBC9-2B53-44C4-B84D-F68A9AE30306}" destId="{76A9A6BB-1D2C-4749-9B1D-036CF16B8861}" srcOrd="1" destOrd="0" presId="urn:microsoft.com/office/officeart/2005/8/layout/bList2"/>
    <dgm:cxn modelId="{46D7656B-D35B-41D4-AC04-F3EBB4553CCB}" srcId="{96BB0844-45B5-4F59-9D4E-C433F486B4D2}" destId="{E68DCBC9-2B53-44C4-B84D-F68A9AE30306}" srcOrd="3" destOrd="0" parTransId="{13806725-71B1-44D7-B952-DF742F11D177}" sibTransId="{8EFDC7A3-851A-4F87-8B02-797EB8FCEECF}"/>
    <dgm:cxn modelId="{6287591C-503F-43B5-8EB1-C0E380DBED1E}" srcId="{96BB0844-45B5-4F59-9D4E-C433F486B4D2}" destId="{13B07800-AA8B-4D5B-B6AF-BF5EB9264040}" srcOrd="0" destOrd="0" parTransId="{8803F92A-9772-43E8-9074-3A8CE043A367}" sibTransId="{76302C78-DC75-415D-BF83-82C0BCC0C726}"/>
    <dgm:cxn modelId="{536AF278-D0A5-4CE1-9894-EF9532D85BD2}" type="presOf" srcId="{E68DCBC9-2B53-44C4-B84D-F68A9AE30306}" destId="{30AC9844-1729-4804-8B1B-7E6D37C1C83B}" srcOrd="0" destOrd="0" presId="urn:microsoft.com/office/officeart/2005/8/layout/bList2"/>
    <dgm:cxn modelId="{23C0515F-93D8-4C15-833C-DC62EC628402}" type="presParOf" srcId="{A339906F-C9C7-46F2-A38D-C52C863E1B30}" destId="{B11B1707-97E5-45DA-A9DA-600ED2996939}" srcOrd="0" destOrd="0" presId="urn:microsoft.com/office/officeart/2005/8/layout/bList2"/>
    <dgm:cxn modelId="{78BC5D73-4E27-470D-BC08-E1F747DF4E4D}" type="presParOf" srcId="{B11B1707-97E5-45DA-A9DA-600ED2996939}" destId="{1CBB3CC4-8C9E-4B96-A107-B1E5CDC2C3C4}" srcOrd="0" destOrd="0" presId="urn:microsoft.com/office/officeart/2005/8/layout/bList2"/>
    <dgm:cxn modelId="{B647CF75-894E-411D-AE7D-E02CE7E87F58}" type="presParOf" srcId="{B11B1707-97E5-45DA-A9DA-600ED2996939}" destId="{848780E4-A8CC-4F95-A879-35517279C152}" srcOrd="1" destOrd="0" presId="urn:microsoft.com/office/officeart/2005/8/layout/bList2"/>
    <dgm:cxn modelId="{B01A5388-4522-4647-A124-FC080D9D126A}" type="presParOf" srcId="{B11B1707-97E5-45DA-A9DA-600ED2996939}" destId="{CE91DDF5-25DF-4283-9ACC-0BB6DD9F8A71}" srcOrd="2" destOrd="0" presId="urn:microsoft.com/office/officeart/2005/8/layout/bList2"/>
    <dgm:cxn modelId="{2E313CE7-4FFC-42B9-AE8C-940F0E051F50}" type="presParOf" srcId="{B11B1707-97E5-45DA-A9DA-600ED2996939}" destId="{F9EEA112-3353-4E23-8297-E1F5C5E7BFE0}" srcOrd="3" destOrd="0" presId="urn:microsoft.com/office/officeart/2005/8/layout/bList2"/>
    <dgm:cxn modelId="{A657601D-2094-48C3-91AC-3F6394AB07D7}" type="presParOf" srcId="{A339906F-C9C7-46F2-A38D-C52C863E1B30}" destId="{00A4C0ED-90D2-4BF3-9816-053D630FC510}" srcOrd="1" destOrd="0" presId="urn:microsoft.com/office/officeart/2005/8/layout/bList2"/>
    <dgm:cxn modelId="{FB14EB94-7E92-48C5-9774-BD10243F3EF8}" type="presParOf" srcId="{A339906F-C9C7-46F2-A38D-C52C863E1B30}" destId="{847FA24D-801F-487B-8728-2AAF031C45BA}" srcOrd="2" destOrd="0" presId="urn:microsoft.com/office/officeart/2005/8/layout/bList2"/>
    <dgm:cxn modelId="{1050938F-4070-460D-B8EB-46DFA79B0E5B}" type="presParOf" srcId="{847FA24D-801F-487B-8728-2AAF031C45BA}" destId="{05CA37D7-2ACF-4D01-9A7F-59851CA8819F}" srcOrd="0" destOrd="0" presId="urn:microsoft.com/office/officeart/2005/8/layout/bList2"/>
    <dgm:cxn modelId="{430B7ED1-6EAE-4253-87E7-59762E406D7D}" type="presParOf" srcId="{847FA24D-801F-487B-8728-2AAF031C45BA}" destId="{2C1DC390-616B-4A5A-8D52-0D3B088B6C77}" srcOrd="1" destOrd="0" presId="urn:microsoft.com/office/officeart/2005/8/layout/bList2"/>
    <dgm:cxn modelId="{FB32F7E4-C65C-4453-A3CF-ADC1F805EB78}" type="presParOf" srcId="{847FA24D-801F-487B-8728-2AAF031C45BA}" destId="{D79E96FC-07CC-48C8-89E2-5B71FFA79E68}" srcOrd="2" destOrd="0" presId="urn:microsoft.com/office/officeart/2005/8/layout/bList2"/>
    <dgm:cxn modelId="{D141A904-06DF-443E-948D-0EE9D0A507F2}" type="presParOf" srcId="{847FA24D-801F-487B-8728-2AAF031C45BA}" destId="{9C6310B7-1FE4-4718-A9C9-73F85F5DDF56}" srcOrd="3" destOrd="0" presId="urn:microsoft.com/office/officeart/2005/8/layout/bList2"/>
    <dgm:cxn modelId="{91590E64-18AB-4410-9A36-ED56D95F8253}" type="presParOf" srcId="{A339906F-C9C7-46F2-A38D-C52C863E1B30}" destId="{A8E22B01-0A2B-4286-9F4F-E9FDA3AB7AAC}" srcOrd="3" destOrd="0" presId="urn:microsoft.com/office/officeart/2005/8/layout/bList2"/>
    <dgm:cxn modelId="{DFD350DE-58BB-48D8-B1D9-BC077CF730BB}" type="presParOf" srcId="{A339906F-C9C7-46F2-A38D-C52C863E1B30}" destId="{AF4A4FE9-7495-4235-AB91-D49DD0A2417E}" srcOrd="4" destOrd="0" presId="urn:microsoft.com/office/officeart/2005/8/layout/bList2"/>
    <dgm:cxn modelId="{8A8BDCE3-FED5-4CDB-B9D8-E8606D1C8B39}" type="presParOf" srcId="{AF4A4FE9-7495-4235-AB91-D49DD0A2417E}" destId="{55C198AA-3CEC-483E-BC12-4B172A7894B2}" srcOrd="0" destOrd="0" presId="urn:microsoft.com/office/officeart/2005/8/layout/bList2"/>
    <dgm:cxn modelId="{8FDBAFE5-9E19-4BBA-8DC9-79F95EB32025}" type="presParOf" srcId="{AF4A4FE9-7495-4235-AB91-D49DD0A2417E}" destId="{954EFC9E-D8DC-425E-8588-2B453BF06A89}" srcOrd="1" destOrd="0" presId="urn:microsoft.com/office/officeart/2005/8/layout/bList2"/>
    <dgm:cxn modelId="{EDBC24D4-FBB6-402E-B0E1-2C6A56190E06}" type="presParOf" srcId="{AF4A4FE9-7495-4235-AB91-D49DD0A2417E}" destId="{079E7792-AFDB-4EF1-B7E8-D2C5DFF8B9D6}" srcOrd="2" destOrd="0" presId="urn:microsoft.com/office/officeart/2005/8/layout/bList2"/>
    <dgm:cxn modelId="{9FCE7052-FBB3-45ED-96C4-3165FBEF94B5}" type="presParOf" srcId="{AF4A4FE9-7495-4235-AB91-D49DD0A2417E}" destId="{3D6AE7AE-EAC8-4891-A225-253D0EC7AB74}" srcOrd="3" destOrd="0" presId="urn:microsoft.com/office/officeart/2005/8/layout/bList2"/>
    <dgm:cxn modelId="{4456AE3E-EFF5-4477-824C-C4052412AE71}" type="presParOf" srcId="{A339906F-C9C7-46F2-A38D-C52C863E1B30}" destId="{A9E37931-ECEB-41CD-9132-6D745BECEB30}" srcOrd="5" destOrd="0" presId="urn:microsoft.com/office/officeart/2005/8/layout/bList2"/>
    <dgm:cxn modelId="{F26FF206-9064-4854-8BFE-393B1EB46E64}" type="presParOf" srcId="{A339906F-C9C7-46F2-A38D-C52C863E1B30}" destId="{623CE5CF-27CA-4C3C-8FCC-8DB20D8B503A}" srcOrd="6" destOrd="0" presId="urn:microsoft.com/office/officeart/2005/8/layout/bList2"/>
    <dgm:cxn modelId="{378025DC-5DF2-44EA-8C88-43CA9BD37C81}" type="presParOf" srcId="{623CE5CF-27CA-4C3C-8FCC-8DB20D8B503A}" destId="{43D9215D-2D92-404D-BB7C-EDFB8A2D29F5}" srcOrd="0" destOrd="0" presId="urn:microsoft.com/office/officeart/2005/8/layout/bList2"/>
    <dgm:cxn modelId="{D8889258-0698-4793-BC55-61673C9D2A3B}" type="presParOf" srcId="{623CE5CF-27CA-4C3C-8FCC-8DB20D8B503A}" destId="{30AC9844-1729-4804-8B1B-7E6D37C1C83B}" srcOrd="1" destOrd="0" presId="urn:microsoft.com/office/officeart/2005/8/layout/bList2"/>
    <dgm:cxn modelId="{8A087647-F3BE-4BEE-A9F5-E9B64A632750}" type="presParOf" srcId="{623CE5CF-27CA-4C3C-8FCC-8DB20D8B503A}" destId="{76A9A6BB-1D2C-4749-9B1D-036CF16B8861}" srcOrd="2" destOrd="0" presId="urn:microsoft.com/office/officeart/2005/8/layout/bList2"/>
    <dgm:cxn modelId="{210C87CA-F385-486B-A386-C4DB4F71FFB6}" type="presParOf" srcId="{623CE5CF-27CA-4C3C-8FCC-8DB20D8B503A}" destId="{05B0D85E-B4C5-410C-8838-776A978F7AEB}"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28E4C1-5849-4D2B-AD27-BC9E15082936}"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ru-RU"/>
        </a:p>
      </dgm:t>
    </dgm:pt>
    <dgm:pt modelId="{F96F3AE2-23D6-4084-A240-1D727B08394B}">
      <dgm:prSet phldrT="[Текст]" custT="1"/>
      <dgm:spPr>
        <a:solidFill>
          <a:srgbClr val="18017B"/>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r>
            <a:rPr lang="en-US" sz="600" b="1" dirty="0">
              <a:ln>
                <a:noFill/>
              </a:ln>
              <a:solidFill>
                <a:srgbClr val="FFFFFF"/>
              </a:solidFill>
            </a:rPr>
            <a:t>Head of the Agency</a:t>
          </a:r>
          <a:endParaRPr lang="ru-RU" sz="600" b="1" dirty="0">
            <a:ln>
              <a:noFill/>
            </a:ln>
            <a:solidFill>
              <a:srgbClr val="FFFFFF"/>
            </a:solidFill>
          </a:endParaRPr>
        </a:p>
      </dgm:t>
    </dgm:pt>
    <dgm:pt modelId="{7D2F0253-097A-4DE3-995A-14A197488B16}" type="parTrans" cxnId="{8327AB47-9800-4D58-9285-E0D317DAC820}">
      <dgm:prSet/>
      <dgm:spPr/>
      <dgm:t>
        <a:bodyPr/>
        <a:lstStyle/>
        <a:p>
          <a:endParaRPr lang="ru-RU" b="1">
            <a:ln>
              <a:noFill/>
            </a:ln>
            <a:solidFill>
              <a:schemeClr val="tx1"/>
            </a:solidFill>
          </a:endParaRPr>
        </a:p>
      </dgm:t>
    </dgm:pt>
    <dgm:pt modelId="{408C6AEF-2C2F-4BEC-AD0F-9EEE66E1420A}" type="sibTrans" cxnId="{8327AB47-9800-4D58-9285-E0D317DAC820}">
      <dgm:prSet/>
      <dgm:spPr/>
      <dgm:t>
        <a:bodyPr/>
        <a:lstStyle/>
        <a:p>
          <a:endParaRPr lang="ru-RU" b="1">
            <a:ln>
              <a:noFill/>
            </a:ln>
            <a:solidFill>
              <a:schemeClr val="tx1"/>
            </a:solidFill>
          </a:endParaRPr>
        </a:p>
      </dgm:t>
    </dgm:pt>
    <dgm:pt modelId="{FCF54C84-C961-4867-94E4-71B65619BF79}" type="asst">
      <dgm:prSet phldrT="[Текст]" custT="1"/>
      <dgm:spPr>
        <a:solidFill>
          <a:srgbClr val="C00000"/>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r>
            <a:rPr lang="en-US" sz="600" b="1" dirty="0">
              <a:ln>
                <a:noFill/>
              </a:ln>
              <a:solidFill>
                <a:srgbClr val="FFFFFF"/>
              </a:solidFill>
            </a:rPr>
            <a:t>Deputy head</a:t>
          </a:r>
          <a:endParaRPr lang="ru-RU" sz="600" b="1" dirty="0">
            <a:ln>
              <a:noFill/>
            </a:ln>
            <a:solidFill>
              <a:srgbClr val="FFFFFF"/>
            </a:solidFill>
          </a:endParaRPr>
        </a:p>
      </dgm:t>
    </dgm:pt>
    <dgm:pt modelId="{5F9F98F1-229A-4732-B265-A20DA90AE55D}" type="parTrans" cxnId="{94B9080C-2A36-46F2-92A4-5DA275421B36}">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b="1">
            <a:ln>
              <a:noFill/>
            </a:ln>
            <a:solidFill>
              <a:schemeClr val="tx1"/>
            </a:solidFill>
          </a:endParaRPr>
        </a:p>
      </dgm:t>
    </dgm:pt>
    <dgm:pt modelId="{FA0EE104-3509-479B-A4A2-794EC6F9D01E}" type="sibTrans" cxnId="{94B9080C-2A36-46F2-92A4-5DA275421B36}">
      <dgm:prSet/>
      <dgm:spPr/>
      <dgm:t>
        <a:bodyPr/>
        <a:lstStyle/>
        <a:p>
          <a:endParaRPr lang="ru-RU" b="1">
            <a:ln>
              <a:noFill/>
            </a:ln>
            <a:solidFill>
              <a:schemeClr val="tx1"/>
            </a:solidFill>
          </a:endParaRPr>
        </a:p>
      </dgm:t>
    </dgm:pt>
    <dgm:pt modelId="{A346BE33-7908-4AD3-9343-ED06805CCF91}">
      <dgm:prSet phldrT="[Текст]" custT="1"/>
      <dgm:spPr>
        <a:solidFill>
          <a:srgbClr val="3B8547"/>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pPr>
            <a:lnSpc>
              <a:spcPct val="70000"/>
            </a:lnSpc>
            <a:spcAft>
              <a:spcPts val="0"/>
            </a:spcAft>
          </a:pPr>
          <a:r>
            <a:rPr lang="en-US" sz="600" b="1" dirty="0" smtClean="0">
              <a:ln>
                <a:noFill/>
              </a:ln>
              <a:solidFill>
                <a:srgbClr val="FFFFFF"/>
              </a:solidFill>
            </a:rPr>
            <a:t>Department on Nuclear and </a:t>
          </a:r>
          <a:r>
            <a:rPr lang="en-US" sz="600" b="1" dirty="0">
              <a:ln>
                <a:noFill/>
              </a:ln>
              <a:solidFill>
                <a:srgbClr val="FFFFFF"/>
              </a:solidFill>
            </a:rPr>
            <a:t>Radiological </a:t>
          </a:r>
          <a:r>
            <a:rPr lang="en-US" sz="600" b="1" dirty="0" smtClean="0">
              <a:ln>
                <a:noFill/>
              </a:ln>
              <a:solidFill>
                <a:srgbClr val="FFFFFF"/>
              </a:solidFill>
            </a:rPr>
            <a:t>Activity control</a:t>
          </a:r>
          <a:endParaRPr lang="ru-RU" sz="600" b="1" dirty="0">
            <a:ln>
              <a:noFill/>
            </a:ln>
            <a:solidFill>
              <a:srgbClr val="FFFFFF"/>
            </a:solidFill>
          </a:endParaRPr>
        </a:p>
      </dgm:t>
    </dgm:pt>
    <dgm:pt modelId="{72DBCBD0-8B6E-4326-9721-C02908A1D053}" type="parTrans" cxnId="{DB5F1F5E-C76F-4D0A-A58D-383D8F8E1B23}">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b="1">
            <a:ln>
              <a:noFill/>
            </a:ln>
            <a:solidFill>
              <a:schemeClr val="tx1"/>
            </a:solidFill>
          </a:endParaRPr>
        </a:p>
      </dgm:t>
    </dgm:pt>
    <dgm:pt modelId="{46175962-0E25-4EC5-92A0-188AD50C7E3C}" type="sibTrans" cxnId="{DB5F1F5E-C76F-4D0A-A58D-383D8F8E1B23}">
      <dgm:prSet/>
      <dgm:spPr/>
      <dgm:t>
        <a:bodyPr/>
        <a:lstStyle/>
        <a:p>
          <a:endParaRPr lang="ru-RU" b="1">
            <a:ln>
              <a:noFill/>
            </a:ln>
            <a:solidFill>
              <a:schemeClr val="tx1"/>
            </a:solidFill>
          </a:endParaRPr>
        </a:p>
      </dgm:t>
    </dgm:pt>
    <dgm:pt modelId="{2B1D4575-7F50-4DEF-91B8-421A4A814D63}">
      <dgm:prSet phldrT="[Текст]" custT="1"/>
      <dgm:spPr>
        <a:solidFill>
          <a:srgbClr val="3B8547"/>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r>
            <a:rPr lang="en-US" sz="600" b="1" dirty="0" smtClean="0">
              <a:ln>
                <a:noFill/>
              </a:ln>
              <a:solidFill>
                <a:srgbClr val="FFFFFF"/>
              </a:solidFill>
            </a:rPr>
            <a:t>Secret </a:t>
          </a:r>
        </a:p>
        <a:p>
          <a:r>
            <a:rPr lang="en-US" sz="600" b="1" dirty="0" smtClean="0">
              <a:ln>
                <a:noFill/>
              </a:ln>
              <a:solidFill>
                <a:srgbClr val="FFFFFF"/>
              </a:solidFill>
            </a:rPr>
            <a:t>sector</a:t>
          </a:r>
          <a:endParaRPr lang="ru-RU" sz="600" b="1" dirty="0">
            <a:ln>
              <a:noFill/>
            </a:ln>
            <a:solidFill>
              <a:srgbClr val="FFFFFF"/>
            </a:solidFill>
          </a:endParaRPr>
        </a:p>
      </dgm:t>
    </dgm:pt>
    <dgm:pt modelId="{12F9E7EB-40DB-4D08-BC11-B993C0030BEE}" type="parTrans" cxnId="{C594D1BC-4DA9-4A52-8A8D-69BEAE5CE9B0}">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b="1">
            <a:ln>
              <a:noFill/>
            </a:ln>
            <a:solidFill>
              <a:schemeClr val="tx1"/>
            </a:solidFill>
          </a:endParaRPr>
        </a:p>
      </dgm:t>
    </dgm:pt>
    <dgm:pt modelId="{7F05C8AA-C4E4-4D1E-B623-3DCAA10634EA}" type="sibTrans" cxnId="{C594D1BC-4DA9-4A52-8A8D-69BEAE5CE9B0}">
      <dgm:prSet/>
      <dgm:spPr/>
      <dgm:t>
        <a:bodyPr/>
        <a:lstStyle/>
        <a:p>
          <a:endParaRPr lang="ru-RU" b="1">
            <a:ln>
              <a:noFill/>
            </a:ln>
            <a:solidFill>
              <a:schemeClr val="tx1"/>
            </a:solidFill>
          </a:endParaRPr>
        </a:p>
      </dgm:t>
    </dgm:pt>
    <dgm:pt modelId="{6EC42FA7-CD7D-4B3D-B9EB-BBF169291C46}">
      <dgm:prSet phldrT="[Текст]" custT="1"/>
      <dgm:spPr>
        <a:solidFill>
          <a:srgbClr val="3B8547"/>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pPr>
            <a:lnSpc>
              <a:spcPct val="70000"/>
            </a:lnSpc>
            <a:spcAft>
              <a:spcPts val="0"/>
            </a:spcAft>
          </a:pPr>
          <a:r>
            <a:rPr lang="en-US" sz="600" b="1" dirty="0" smtClean="0">
              <a:solidFill>
                <a:srgbClr val="FFFFFF"/>
              </a:solidFill>
            </a:rPr>
            <a:t>Sector on management in </a:t>
          </a:r>
          <a:r>
            <a:rPr lang="en-US" sz="600" b="1" noProof="0" dirty="0" smtClean="0">
              <a:solidFill>
                <a:srgbClr val="FFFFFF"/>
              </a:solidFill>
            </a:rPr>
            <a:t>case </a:t>
          </a:r>
          <a:r>
            <a:rPr lang="en-US" sz="600" b="1" dirty="0" smtClean="0">
              <a:solidFill>
                <a:srgbClr val="FFFFFF"/>
              </a:solidFill>
            </a:rPr>
            <a:t>of nuclear</a:t>
          </a:r>
          <a:r>
            <a:rPr lang="az-Latn-AZ" sz="600" b="1" dirty="0" smtClean="0">
              <a:solidFill>
                <a:srgbClr val="FFFFFF"/>
              </a:solidFill>
            </a:rPr>
            <a:t> </a:t>
          </a:r>
          <a:r>
            <a:rPr lang="en-US" sz="600" b="1" dirty="0" smtClean="0">
              <a:solidFill>
                <a:srgbClr val="FFFFFF"/>
              </a:solidFill>
            </a:rPr>
            <a:t>  and radiation emergencies</a:t>
          </a:r>
          <a:endParaRPr lang="ru-RU" sz="600" b="1" dirty="0">
            <a:ln>
              <a:noFill/>
            </a:ln>
            <a:solidFill>
              <a:srgbClr val="FFFFFF"/>
            </a:solidFill>
          </a:endParaRPr>
        </a:p>
      </dgm:t>
    </dgm:pt>
    <dgm:pt modelId="{12E9BF89-9639-4FED-94DA-824964B8577C}" type="parTrans" cxnId="{92084536-1D0A-4D4D-A4EA-75A0CDE00E0E}">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b="1">
            <a:ln>
              <a:noFill/>
            </a:ln>
            <a:solidFill>
              <a:schemeClr val="tx1"/>
            </a:solidFill>
          </a:endParaRPr>
        </a:p>
      </dgm:t>
    </dgm:pt>
    <dgm:pt modelId="{B04DB2E0-EB39-41E9-8369-88B1465CFC2C}" type="sibTrans" cxnId="{92084536-1D0A-4D4D-A4EA-75A0CDE00E0E}">
      <dgm:prSet/>
      <dgm:spPr/>
      <dgm:t>
        <a:bodyPr/>
        <a:lstStyle/>
        <a:p>
          <a:endParaRPr lang="ru-RU" b="1">
            <a:ln>
              <a:noFill/>
            </a:ln>
            <a:solidFill>
              <a:schemeClr val="tx1"/>
            </a:solidFill>
          </a:endParaRPr>
        </a:p>
      </dgm:t>
    </dgm:pt>
    <dgm:pt modelId="{6217679C-47A8-4939-9A54-462133F0ADFF}" type="asst">
      <dgm:prSet custT="1"/>
      <dgm:spPr>
        <a:solidFill>
          <a:srgbClr val="C00000"/>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r>
            <a:rPr lang="en-US" sz="600" b="1" dirty="0">
              <a:ln>
                <a:noFill/>
              </a:ln>
              <a:solidFill>
                <a:srgbClr val="FFFFFF"/>
              </a:solidFill>
            </a:rPr>
            <a:t>Deputy head</a:t>
          </a:r>
          <a:endParaRPr lang="ru-RU" sz="600" b="1" dirty="0">
            <a:ln>
              <a:noFill/>
            </a:ln>
            <a:solidFill>
              <a:srgbClr val="FFFFFF"/>
            </a:solidFill>
          </a:endParaRPr>
        </a:p>
      </dgm:t>
    </dgm:pt>
    <dgm:pt modelId="{7AE467DD-BC2C-4E03-8B3B-7F6034F5A029}" type="parTrans" cxnId="{3F290DA5-D90B-4DFF-883C-6DDDD1FA7DD6}">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b="1">
            <a:ln>
              <a:noFill/>
            </a:ln>
            <a:solidFill>
              <a:schemeClr val="tx1"/>
            </a:solidFill>
          </a:endParaRPr>
        </a:p>
      </dgm:t>
    </dgm:pt>
    <dgm:pt modelId="{8329F93E-22C7-471F-8271-2C40DB84F056}" type="sibTrans" cxnId="{3F290DA5-D90B-4DFF-883C-6DDDD1FA7DD6}">
      <dgm:prSet/>
      <dgm:spPr/>
      <dgm:t>
        <a:bodyPr/>
        <a:lstStyle/>
        <a:p>
          <a:endParaRPr lang="ru-RU" b="1">
            <a:ln>
              <a:noFill/>
            </a:ln>
            <a:solidFill>
              <a:schemeClr val="tx1"/>
            </a:solidFill>
          </a:endParaRPr>
        </a:p>
      </dgm:t>
    </dgm:pt>
    <dgm:pt modelId="{C3556883-2711-4BE5-8ADC-F1D52B2C14DC}">
      <dgm:prSet custT="1"/>
      <dgm:spPr>
        <a:solidFill>
          <a:srgbClr val="3B8547"/>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r>
            <a:rPr lang="en-US" sz="600" b="1" dirty="0" smtClean="0">
              <a:ln>
                <a:noFill/>
              </a:ln>
              <a:solidFill>
                <a:srgbClr val="FFFFFF"/>
              </a:solidFill>
            </a:rPr>
            <a:t>General </a:t>
          </a:r>
        </a:p>
        <a:p>
          <a:r>
            <a:rPr lang="en-US" sz="600" b="1" dirty="0" smtClean="0">
              <a:ln>
                <a:noFill/>
              </a:ln>
              <a:solidFill>
                <a:srgbClr val="FFFFFF"/>
              </a:solidFill>
            </a:rPr>
            <a:t>sector</a:t>
          </a:r>
          <a:endParaRPr lang="ru-RU" sz="600" b="1" dirty="0">
            <a:ln>
              <a:noFill/>
            </a:ln>
            <a:solidFill>
              <a:srgbClr val="FFFFFF"/>
            </a:solidFill>
          </a:endParaRPr>
        </a:p>
      </dgm:t>
    </dgm:pt>
    <dgm:pt modelId="{35E3EC62-4EF9-4B60-A554-EB9ED4D09C71}" type="parTrans" cxnId="{FDE11CC9-784C-4F5E-A495-C8634F78F9DA}">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b="1">
            <a:ln>
              <a:noFill/>
            </a:ln>
            <a:solidFill>
              <a:schemeClr val="tx1"/>
            </a:solidFill>
          </a:endParaRPr>
        </a:p>
      </dgm:t>
    </dgm:pt>
    <dgm:pt modelId="{31B3FE0F-530A-4589-973F-469CA62A7BD3}" type="sibTrans" cxnId="{FDE11CC9-784C-4F5E-A495-C8634F78F9DA}">
      <dgm:prSet/>
      <dgm:spPr/>
      <dgm:t>
        <a:bodyPr/>
        <a:lstStyle/>
        <a:p>
          <a:endParaRPr lang="ru-RU" b="1">
            <a:ln>
              <a:noFill/>
            </a:ln>
            <a:solidFill>
              <a:schemeClr val="tx1"/>
            </a:solidFill>
          </a:endParaRPr>
        </a:p>
      </dgm:t>
    </dgm:pt>
    <dgm:pt modelId="{C63141D6-B32E-45E1-937A-04EE62E89D4D}">
      <dgm:prSet custT="1"/>
      <dgm:spPr>
        <a:solidFill>
          <a:srgbClr val="3B8547"/>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r>
            <a:rPr lang="en-US" sz="600" b="1" dirty="0">
              <a:ln>
                <a:noFill/>
              </a:ln>
              <a:solidFill>
                <a:srgbClr val="FFFFFF"/>
              </a:solidFill>
            </a:rPr>
            <a:t>Maintenance department</a:t>
          </a:r>
          <a:endParaRPr lang="ru-RU" sz="600" b="1" dirty="0">
            <a:ln>
              <a:noFill/>
            </a:ln>
            <a:solidFill>
              <a:srgbClr val="FFFFFF"/>
            </a:solidFill>
          </a:endParaRPr>
        </a:p>
      </dgm:t>
    </dgm:pt>
    <dgm:pt modelId="{012925C4-5BAF-4435-89E1-0EC6F9E3E247}" type="parTrans" cxnId="{CD31A798-2C3F-4188-A812-2C7D17238627}">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b="1">
            <a:ln>
              <a:noFill/>
            </a:ln>
            <a:solidFill>
              <a:schemeClr val="tx1"/>
            </a:solidFill>
          </a:endParaRPr>
        </a:p>
      </dgm:t>
    </dgm:pt>
    <dgm:pt modelId="{51835CDE-08BE-4EB8-8D72-0E3753E46DCF}" type="sibTrans" cxnId="{CD31A798-2C3F-4188-A812-2C7D17238627}">
      <dgm:prSet/>
      <dgm:spPr/>
      <dgm:t>
        <a:bodyPr/>
        <a:lstStyle/>
        <a:p>
          <a:endParaRPr lang="ru-RU" b="1">
            <a:ln>
              <a:noFill/>
            </a:ln>
            <a:solidFill>
              <a:schemeClr val="tx1"/>
            </a:solidFill>
          </a:endParaRPr>
        </a:p>
      </dgm:t>
    </dgm:pt>
    <dgm:pt modelId="{A9DCE105-0E74-49C7-9627-C370C61FC353}">
      <dgm:prSet custT="1"/>
      <dgm:spPr>
        <a:solidFill>
          <a:srgbClr val="3B8547"/>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pPr>
            <a:lnSpc>
              <a:spcPct val="70000"/>
            </a:lnSpc>
            <a:spcAft>
              <a:spcPts val="0"/>
            </a:spcAft>
          </a:pPr>
          <a:r>
            <a:rPr lang="en-US" sz="600" b="1" dirty="0" smtClean="0">
              <a:ln>
                <a:noFill/>
              </a:ln>
              <a:solidFill>
                <a:srgbClr val="FFFFFF"/>
              </a:solidFill>
            </a:rPr>
            <a:t>Department on </a:t>
          </a:r>
          <a:r>
            <a:rPr lang="en-US" sz="600" b="1" dirty="0">
              <a:ln>
                <a:noFill/>
              </a:ln>
              <a:solidFill>
                <a:srgbClr val="FFFFFF"/>
              </a:solidFill>
            </a:rPr>
            <a:t>Financial Accounting and technical supplies</a:t>
          </a:r>
          <a:endParaRPr lang="ru-RU" sz="600" b="1" dirty="0">
            <a:ln>
              <a:noFill/>
            </a:ln>
            <a:solidFill>
              <a:srgbClr val="FFFFFF"/>
            </a:solidFill>
          </a:endParaRPr>
        </a:p>
      </dgm:t>
    </dgm:pt>
    <dgm:pt modelId="{09A2E039-91E5-4BCF-A62B-E7B39A782FA7}" type="parTrans" cxnId="{5A6E3457-E09B-46CF-8EF3-58BB4E4E2377}">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b="1">
            <a:ln>
              <a:noFill/>
            </a:ln>
            <a:solidFill>
              <a:schemeClr val="tx1"/>
            </a:solidFill>
          </a:endParaRPr>
        </a:p>
      </dgm:t>
    </dgm:pt>
    <dgm:pt modelId="{207C2936-9C86-4EE5-B6F5-DFACA29792A9}" type="sibTrans" cxnId="{5A6E3457-E09B-46CF-8EF3-58BB4E4E2377}">
      <dgm:prSet/>
      <dgm:spPr/>
      <dgm:t>
        <a:bodyPr/>
        <a:lstStyle/>
        <a:p>
          <a:endParaRPr lang="ru-RU" b="1">
            <a:ln>
              <a:noFill/>
            </a:ln>
            <a:solidFill>
              <a:schemeClr val="tx1"/>
            </a:solidFill>
          </a:endParaRPr>
        </a:p>
      </dgm:t>
    </dgm:pt>
    <dgm:pt modelId="{EC3AB765-67A1-4078-828E-E76D9346866E}">
      <dgm:prSet custT="1"/>
      <dgm:spPr>
        <a:solidFill>
          <a:srgbClr val="3B8547"/>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pPr>
            <a:lnSpc>
              <a:spcPct val="70000"/>
            </a:lnSpc>
            <a:spcAft>
              <a:spcPts val="0"/>
            </a:spcAft>
          </a:pPr>
          <a:r>
            <a:rPr lang="en-US" sz="600" b="1" dirty="0" smtClean="0">
              <a:ln>
                <a:noFill/>
              </a:ln>
              <a:solidFill>
                <a:srgbClr val="FFFFFF"/>
              </a:solidFill>
            </a:rPr>
            <a:t>Department on expert assessment      of nuclear and radiation safety and education</a:t>
          </a:r>
          <a:endParaRPr lang="ru-RU" sz="600" b="1" dirty="0">
            <a:ln>
              <a:noFill/>
            </a:ln>
            <a:solidFill>
              <a:srgbClr val="FFFFFF"/>
            </a:solidFill>
          </a:endParaRPr>
        </a:p>
      </dgm:t>
    </dgm:pt>
    <dgm:pt modelId="{60E8A405-E090-46D8-88BB-8AD4B902CF97}" type="parTrans" cxnId="{47015F83-2077-4AF0-87BE-C9152D08F0CD}">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b="1">
            <a:ln>
              <a:noFill/>
            </a:ln>
            <a:solidFill>
              <a:schemeClr val="tx1"/>
            </a:solidFill>
          </a:endParaRPr>
        </a:p>
      </dgm:t>
    </dgm:pt>
    <dgm:pt modelId="{92055BD2-8EF7-47CF-885A-039CD9998B5D}" type="sibTrans" cxnId="{47015F83-2077-4AF0-87BE-C9152D08F0CD}">
      <dgm:prSet/>
      <dgm:spPr/>
      <dgm:t>
        <a:bodyPr/>
        <a:lstStyle/>
        <a:p>
          <a:endParaRPr lang="ru-RU" b="1">
            <a:ln>
              <a:noFill/>
            </a:ln>
            <a:solidFill>
              <a:schemeClr val="tx1"/>
            </a:solidFill>
          </a:endParaRPr>
        </a:p>
      </dgm:t>
    </dgm:pt>
    <dgm:pt modelId="{B7220672-DFFF-498D-AC78-BBC065C55249}">
      <dgm:prSet custT="1"/>
      <dgm:spPr>
        <a:solidFill>
          <a:srgbClr val="3B8547"/>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pPr>
            <a:lnSpc>
              <a:spcPct val="70000"/>
            </a:lnSpc>
            <a:spcAft>
              <a:spcPts val="0"/>
            </a:spcAft>
          </a:pPr>
          <a:r>
            <a:rPr lang="en-US" sz="600" b="1" dirty="0" smtClean="0">
              <a:ln>
                <a:noFill/>
              </a:ln>
              <a:solidFill>
                <a:srgbClr val="FFFFFF"/>
              </a:solidFill>
            </a:rPr>
            <a:t>Department on Special permissions and State registry</a:t>
          </a:r>
          <a:endParaRPr lang="ru-RU" sz="600" b="1" dirty="0">
            <a:ln>
              <a:noFill/>
            </a:ln>
            <a:solidFill>
              <a:srgbClr val="FFFFFF"/>
            </a:solidFill>
          </a:endParaRPr>
        </a:p>
      </dgm:t>
    </dgm:pt>
    <dgm:pt modelId="{C5E1FE3A-39F6-490A-A1A8-CA4D2C02034C}" type="parTrans" cxnId="{98CCC82B-389C-40F5-B6DB-D041A5579A88}">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a:p>
      </dgm:t>
    </dgm:pt>
    <dgm:pt modelId="{6D6A8062-4569-4C67-A050-E183E629455B}" type="sibTrans" cxnId="{98CCC82B-389C-40F5-B6DB-D041A5579A88}">
      <dgm:prSet/>
      <dgm:spPr/>
      <dgm:t>
        <a:bodyPr/>
        <a:lstStyle/>
        <a:p>
          <a:endParaRPr lang="ru-RU"/>
        </a:p>
      </dgm:t>
    </dgm:pt>
    <dgm:pt modelId="{DCED020B-D619-4222-864D-E1AA799B5286}">
      <dgm:prSet custT="1"/>
      <dgm:spPr>
        <a:solidFill>
          <a:srgbClr val="3B8547"/>
        </a:solidFill>
        <a:scene3d>
          <a:camera prst="orthographicFront"/>
          <a:lightRig rig="threePt" dir="t"/>
        </a:scene3d>
        <a:sp3d extrusionH="76200" contourW="12700" prstMaterial="plastic">
          <a:bevelT w="120900" h="88900"/>
          <a:bevelB w="88900" h="31750" prst="angle"/>
          <a:extrusionClr>
            <a:schemeClr val="accent1">
              <a:lumMod val="20000"/>
              <a:lumOff val="80000"/>
            </a:schemeClr>
          </a:extrusionClr>
          <a:contourClr>
            <a:schemeClr val="accent1"/>
          </a:contourClr>
        </a:sp3d>
      </dgm:spPr>
      <dgm:t>
        <a:bodyPr/>
        <a:lstStyle/>
        <a:p>
          <a:r>
            <a:rPr lang="en-US" sz="600" b="1" dirty="0" smtClean="0">
              <a:ln>
                <a:noFill/>
              </a:ln>
              <a:solidFill>
                <a:srgbClr val="FFFFFF"/>
              </a:solidFill>
            </a:rPr>
            <a:t>Normative Technical Department</a:t>
          </a:r>
          <a:endParaRPr lang="ru-RU" sz="600" b="1" dirty="0">
            <a:ln>
              <a:noFill/>
            </a:ln>
            <a:solidFill>
              <a:srgbClr val="FFFFFF"/>
            </a:solidFill>
          </a:endParaRPr>
        </a:p>
      </dgm:t>
    </dgm:pt>
    <dgm:pt modelId="{9DB44196-7CB7-4B42-AEF8-FEC22DC837C6}" type="parTrans" cxnId="{8E36665F-1202-43A4-B219-46B6DE5426B9}">
      <dgm:prSet/>
      <dgm:spPr>
        <a:scene3d>
          <a:camera prst="orthographicFront"/>
          <a:lightRig rig="flat" dir="t"/>
        </a:scene3d>
        <a:sp3d extrusionH="76200" contourW="12700" prstMaterial="matte">
          <a:extrusionClr>
            <a:schemeClr val="accent1">
              <a:lumMod val="20000"/>
              <a:lumOff val="80000"/>
            </a:schemeClr>
          </a:extrusionClr>
          <a:contourClr>
            <a:schemeClr val="accent1"/>
          </a:contourClr>
        </a:sp3d>
      </dgm:spPr>
      <dgm:t>
        <a:bodyPr/>
        <a:lstStyle/>
        <a:p>
          <a:endParaRPr lang="ru-RU"/>
        </a:p>
      </dgm:t>
    </dgm:pt>
    <dgm:pt modelId="{40F30E1D-ADA7-42B6-86BC-F25B13180F95}" type="sibTrans" cxnId="{8E36665F-1202-43A4-B219-46B6DE5426B9}">
      <dgm:prSet/>
      <dgm:spPr/>
      <dgm:t>
        <a:bodyPr/>
        <a:lstStyle/>
        <a:p>
          <a:endParaRPr lang="ru-RU"/>
        </a:p>
      </dgm:t>
    </dgm:pt>
    <dgm:pt modelId="{53F07BE6-F03C-498B-8EE2-AEEF3759AC03}" type="pres">
      <dgm:prSet presAssocID="{E428E4C1-5849-4D2B-AD27-BC9E15082936}" presName="hierChild1" presStyleCnt="0">
        <dgm:presLayoutVars>
          <dgm:orgChart val="1"/>
          <dgm:chPref val="1"/>
          <dgm:dir/>
          <dgm:animOne val="branch"/>
          <dgm:animLvl val="lvl"/>
          <dgm:resizeHandles/>
        </dgm:presLayoutVars>
      </dgm:prSet>
      <dgm:spPr/>
      <dgm:t>
        <a:bodyPr/>
        <a:lstStyle/>
        <a:p>
          <a:endParaRPr lang="ru-RU"/>
        </a:p>
      </dgm:t>
    </dgm:pt>
    <dgm:pt modelId="{FC7E7C98-2CF4-4444-BDDC-84E9D4F60C63}" type="pres">
      <dgm:prSet presAssocID="{F96F3AE2-23D6-4084-A240-1D727B08394B}" presName="hierRoot1"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9432C966-FAF7-4C93-AC56-1107C148428D}" type="pres">
      <dgm:prSet presAssocID="{F96F3AE2-23D6-4084-A240-1D727B08394B}" presName="rootComposite1"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2ED844E3-718C-4AB9-9FC0-421C974F4447}" type="pres">
      <dgm:prSet presAssocID="{F96F3AE2-23D6-4084-A240-1D727B08394B}" presName="rootText1" presStyleLbl="node0" presStyleIdx="0" presStyleCnt="1" custScaleX="257689" custLinFactY="-91308" custLinFactNeighborY="-100000">
        <dgm:presLayoutVars>
          <dgm:chPref val="3"/>
        </dgm:presLayoutVars>
      </dgm:prSet>
      <dgm:spPr/>
      <dgm:t>
        <a:bodyPr/>
        <a:lstStyle/>
        <a:p>
          <a:endParaRPr lang="ru-RU"/>
        </a:p>
      </dgm:t>
    </dgm:pt>
    <dgm:pt modelId="{1A90DBBB-D14A-4901-8683-29FB9FBD4D01}" type="pres">
      <dgm:prSet presAssocID="{F96F3AE2-23D6-4084-A240-1D727B08394B}" presName="rootConnector1" presStyleLbl="node1" presStyleIdx="0" presStyleCnt="0"/>
      <dgm:spPr/>
      <dgm:t>
        <a:bodyPr/>
        <a:lstStyle/>
        <a:p>
          <a:endParaRPr lang="ru-RU"/>
        </a:p>
      </dgm:t>
    </dgm:pt>
    <dgm:pt modelId="{16C4B550-E97E-4630-826F-27CAEC96DD9B}" type="pres">
      <dgm:prSet presAssocID="{F96F3AE2-23D6-4084-A240-1D727B08394B}" presName="hierChild2"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F5DB4B78-CD0F-4F57-828B-44BB982CDE7E}" type="pres">
      <dgm:prSet presAssocID="{72DBCBD0-8B6E-4326-9721-C02908A1D053}" presName="Name37" presStyleLbl="parChTrans1D2" presStyleIdx="0" presStyleCnt="11"/>
      <dgm:spPr/>
      <dgm:t>
        <a:bodyPr/>
        <a:lstStyle/>
        <a:p>
          <a:endParaRPr lang="ru-RU"/>
        </a:p>
      </dgm:t>
    </dgm:pt>
    <dgm:pt modelId="{26B365C6-7EF9-43BA-BD00-1E3959FDEB84}" type="pres">
      <dgm:prSet presAssocID="{A346BE33-7908-4AD3-9343-ED06805CCF91}" presName="hierRoot2"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76E3B1EB-297E-41BB-AAB2-C9CBEDF9B1CC}" type="pres">
      <dgm:prSet presAssocID="{A346BE33-7908-4AD3-9343-ED06805CCF91}" presName="rootComposite"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664FC881-CD82-40A9-9AED-EDD77E7DB40A}" type="pres">
      <dgm:prSet presAssocID="{A346BE33-7908-4AD3-9343-ED06805CCF91}" presName="rootText" presStyleLbl="node2" presStyleIdx="0" presStyleCnt="9" custScaleY="257689" custLinFactX="61559" custLinFactY="-43263" custLinFactNeighborX="100000" custLinFactNeighborY="-100000">
        <dgm:presLayoutVars>
          <dgm:chPref val="3"/>
        </dgm:presLayoutVars>
      </dgm:prSet>
      <dgm:spPr/>
      <dgm:t>
        <a:bodyPr/>
        <a:lstStyle/>
        <a:p>
          <a:endParaRPr lang="ru-RU"/>
        </a:p>
      </dgm:t>
    </dgm:pt>
    <dgm:pt modelId="{3D6D8D4A-18DA-485D-B628-29D8A6401FBC}" type="pres">
      <dgm:prSet presAssocID="{A346BE33-7908-4AD3-9343-ED06805CCF91}" presName="rootConnector" presStyleLbl="node2" presStyleIdx="0" presStyleCnt="9"/>
      <dgm:spPr/>
      <dgm:t>
        <a:bodyPr/>
        <a:lstStyle/>
        <a:p>
          <a:endParaRPr lang="ru-RU"/>
        </a:p>
      </dgm:t>
    </dgm:pt>
    <dgm:pt modelId="{129F6270-7120-4713-A8E4-13286501F513}" type="pres">
      <dgm:prSet presAssocID="{A346BE33-7908-4AD3-9343-ED06805CCF91}" presName="hierChild4"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DE5D2ACA-3861-4DFD-AA35-BC3604C482B9}" type="pres">
      <dgm:prSet presAssocID="{A346BE33-7908-4AD3-9343-ED06805CCF91}" presName="hierChild5"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DD9C193C-8646-4C2E-B65F-B50A4A9150B2}" type="pres">
      <dgm:prSet presAssocID="{35E3EC62-4EF9-4B60-A554-EB9ED4D09C71}" presName="Name37" presStyleLbl="parChTrans1D2" presStyleIdx="1" presStyleCnt="11"/>
      <dgm:spPr/>
      <dgm:t>
        <a:bodyPr/>
        <a:lstStyle/>
        <a:p>
          <a:endParaRPr lang="ru-RU"/>
        </a:p>
      </dgm:t>
    </dgm:pt>
    <dgm:pt modelId="{EEFFB45A-D98B-4C55-B96E-4CC35FE6DC06}" type="pres">
      <dgm:prSet presAssocID="{C3556883-2711-4BE5-8ADC-F1D52B2C14DC}" presName="hierRoot2"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789D2454-CF9D-4542-908B-4244D26F0F7D}" type="pres">
      <dgm:prSet presAssocID="{C3556883-2711-4BE5-8ADC-F1D52B2C14DC}" presName="rootComposite"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C9CDEA08-C942-446A-BDEF-87D9AC6DADAF}" type="pres">
      <dgm:prSet presAssocID="{C3556883-2711-4BE5-8ADC-F1D52B2C14DC}" presName="rootText" presStyleLbl="node2" presStyleIdx="1" presStyleCnt="9" custScaleY="258043" custLinFactX="236291" custLinFactY="97359" custLinFactNeighborX="300000" custLinFactNeighborY="100000">
        <dgm:presLayoutVars>
          <dgm:chPref val="3"/>
        </dgm:presLayoutVars>
      </dgm:prSet>
      <dgm:spPr/>
      <dgm:t>
        <a:bodyPr/>
        <a:lstStyle/>
        <a:p>
          <a:endParaRPr lang="ru-RU"/>
        </a:p>
      </dgm:t>
    </dgm:pt>
    <dgm:pt modelId="{011469F2-5ADB-4DEB-A7E9-EEE0BC580E58}" type="pres">
      <dgm:prSet presAssocID="{C3556883-2711-4BE5-8ADC-F1D52B2C14DC}" presName="rootConnector" presStyleLbl="node2" presStyleIdx="1" presStyleCnt="9"/>
      <dgm:spPr/>
      <dgm:t>
        <a:bodyPr/>
        <a:lstStyle/>
        <a:p>
          <a:endParaRPr lang="ru-RU"/>
        </a:p>
      </dgm:t>
    </dgm:pt>
    <dgm:pt modelId="{41FE2CF8-D0A1-4130-9FD8-397901C52234}" type="pres">
      <dgm:prSet presAssocID="{C3556883-2711-4BE5-8ADC-F1D52B2C14DC}" presName="hierChild4"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FCCC28C0-C1F5-4C39-A602-EA0BA8BCF346}" type="pres">
      <dgm:prSet presAssocID="{C3556883-2711-4BE5-8ADC-F1D52B2C14DC}" presName="hierChild5"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08A8B110-9F05-4587-9DC6-45FA64CC1A01}" type="pres">
      <dgm:prSet presAssocID="{12F9E7EB-40DB-4D08-BC11-B993C0030BEE}" presName="Name37" presStyleLbl="parChTrans1D2" presStyleIdx="2" presStyleCnt="11"/>
      <dgm:spPr/>
      <dgm:t>
        <a:bodyPr/>
        <a:lstStyle/>
        <a:p>
          <a:endParaRPr lang="ru-RU"/>
        </a:p>
      </dgm:t>
    </dgm:pt>
    <dgm:pt modelId="{1F78833A-E80B-4181-9D79-09DB37003E1B}" type="pres">
      <dgm:prSet presAssocID="{2B1D4575-7F50-4DEF-91B8-421A4A814D63}" presName="hierRoot2"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CE41720F-E83F-4537-A02E-FA8B15C1C2A6}" type="pres">
      <dgm:prSet presAssocID="{2B1D4575-7F50-4DEF-91B8-421A4A814D63}" presName="rootComposite"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F2EB70D5-7508-4968-B2F3-B027062C64E8}" type="pres">
      <dgm:prSet presAssocID="{2B1D4575-7F50-4DEF-91B8-421A4A814D63}" presName="rootText" presStyleLbl="node2" presStyleIdx="2" presStyleCnt="9" custAng="0" custScaleY="257689" custLinFactY="96573" custLinFactNeighborX="85788" custLinFactNeighborY="100000">
        <dgm:presLayoutVars>
          <dgm:chPref val="3"/>
        </dgm:presLayoutVars>
      </dgm:prSet>
      <dgm:spPr/>
      <dgm:t>
        <a:bodyPr/>
        <a:lstStyle/>
        <a:p>
          <a:endParaRPr lang="ru-RU"/>
        </a:p>
      </dgm:t>
    </dgm:pt>
    <dgm:pt modelId="{13CA9708-ACB9-4A9A-84D6-E93CC4D880B3}" type="pres">
      <dgm:prSet presAssocID="{2B1D4575-7F50-4DEF-91B8-421A4A814D63}" presName="rootConnector" presStyleLbl="node2" presStyleIdx="2" presStyleCnt="9"/>
      <dgm:spPr/>
      <dgm:t>
        <a:bodyPr/>
        <a:lstStyle/>
        <a:p>
          <a:endParaRPr lang="ru-RU"/>
        </a:p>
      </dgm:t>
    </dgm:pt>
    <dgm:pt modelId="{66A17866-3410-4D34-9DE3-9C0E333335DF}" type="pres">
      <dgm:prSet presAssocID="{2B1D4575-7F50-4DEF-91B8-421A4A814D63}" presName="hierChild4"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D6D1CB9E-DA74-490C-A363-3476326777C1}" type="pres">
      <dgm:prSet presAssocID="{2B1D4575-7F50-4DEF-91B8-421A4A814D63}" presName="hierChild5"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86280F00-CFE3-42D0-96CF-87120192B351}" type="pres">
      <dgm:prSet presAssocID="{012925C4-5BAF-4435-89E1-0EC6F9E3E247}" presName="Name37" presStyleLbl="parChTrans1D2" presStyleIdx="3" presStyleCnt="11"/>
      <dgm:spPr/>
      <dgm:t>
        <a:bodyPr/>
        <a:lstStyle/>
        <a:p>
          <a:endParaRPr lang="ru-RU"/>
        </a:p>
      </dgm:t>
    </dgm:pt>
    <dgm:pt modelId="{C9EC7732-FEE7-4B8B-9D08-3FDFE82E3FCA}" type="pres">
      <dgm:prSet presAssocID="{C63141D6-B32E-45E1-937A-04EE62E89D4D}" presName="hierRoot2"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9D3B80B2-3EC3-4E01-B1B8-21C7BCABE0F3}" type="pres">
      <dgm:prSet presAssocID="{C63141D6-B32E-45E1-937A-04EE62E89D4D}" presName="rootComposite"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39A74D25-5EF1-46CD-A2F0-C4199FB0F418}" type="pres">
      <dgm:prSet presAssocID="{C63141D6-B32E-45E1-937A-04EE62E89D4D}" presName="rootText" presStyleLbl="node2" presStyleIdx="3" presStyleCnt="9" custScaleY="257689" custLinFactY="-42983" custLinFactNeighborX="-77508" custLinFactNeighborY="-100000">
        <dgm:presLayoutVars>
          <dgm:chPref val="3"/>
        </dgm:presLayoutVars>
      </dgm:prSet>
      <dgm:spPr/>
      <dgm:t>
        <a:bodyPr/>
        <a:lstStyle/>
        <a:p>
          <a:endParaRPr lang="ru-RU"/>
        </a:p>
      </dgm:t>
    </dgm:pt>
    <dgm:pt modelId="{68E772B1-DD46-47E4-999F-C264B6722216}" type="pres">
      <dgm:prSet presAssocID="{C63141D6-B32E-45E1-937A-04EE62E89D4D}" presName="rootConnector" presStyleLbl="node2" presStyleIdx="3" presStyleCnt="9"/>
      <dgm:spPr/>
      <dgm:t>
        <a:bodyPr/>
        <a:lstStyle/>
        <a:p>
          <a:endParaRPr lang="ru-RU"/>
        </a:p>
      </dgm:t>
    </dgm:pt>
    <dgm:pt modelId="{49424584-17FD-4690-A265-0D809334B00D}" type="pres">
      <dgm:prSet presAssocID="{C63141D6-B32E-45E1-937A-04EE62E89D4D}" presName="hierChild4"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1A72DFEC-BCD7-47AB-9A4D-BF76F550EB81}" type="pres">
      <dgm:prSet presAssocID="{C63141D6-B32E-45E1-937A-04EE62E89D4D}" presName="hierChild5"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44D5C6A3-64F2-4643-8837-C0FA4BC6CE68}" type="pres">
      <dgm:prSet presAssocID="{60E8A405-E090-46D8-88BB-8AD4B902CF97}" presName="Name37" presStyleLbl="parChTrans1D2" presStyleIdx="4" presStyleCnt="11"/>
      <dgm:spPr/>
      <dgm:t>
        <a:bodyPr/>
        <a:lstStyle/>
        <a:p>
          <a:endParaRPr lang="ru-RU"/>
        </a:p>
      </dgm:t>
    </dgm:pt>
    <dgm:pt modelId="{DC2220B3-54A5-47C6-B281-29FDB01E1209}" type="pres">
      <dgm:prSet presAssocID="{EC3AB765-67A1-4078-828E-E76D9346866E}" presName="hierRoot2"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48A73716-1515-47D9-AEA6-DE76653E9131}" type="pres">
      <dgm:prSet presAssocID="{EC3AB765-67A1-4078-828E-E76D9346866E}" presName="rootComposite"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551D0931-A584-4843-B71F-86DF26D8E8D1}" type="pres">
      <dgm:prSet presAssocID="{EC3AB765-67A1-4078-828E-E76D9346866E}" presName="rootText" presStyleLbl="node2" presStyleIdx="4" presStyleCnt="9" custScaleX="117059" custScaleY="257689" custLinFactY="-41820" custLinFactNeighborX="-76637" custLinFactNeighborY="-100000">
        <dgm:presLayoutVars>
          <dgm:chPref val="3"/>
        </dgm:presLayoutVars>
      </dgm:prSet>
      <dgm:spPr/>
      <dgm:t>
        <a:bodyPr/>
        <a:lstStyle/>
        <a:p>
          <a:endParaRPr lang="ru-RU"/>
        </a:p>
      </dgm:t>
    </dgm:pt>
    <dgm:pt modelId="{FCDCBCF3-AA6D-4396-9D96-60E9E62B96CC}" type="pres">
      <dgm:prSet presAssocID="{EC3AB765-67A1-4078-828E-E76D9346866E}" presName="rootConnector" presStyleLbl="node2" presStyleIdx="4" presStyleCnt="9"/>
      <dgm:spPr/>
      <dgm:t>
        <a:bodyPr/>
        <a:lstStyle/>
        <a:p>
          <a:endParaRPr lang="ru-RU"/>
        </a:p>
      </dgm:t>
    </dgm:pt>
    <dgm:pt modelId="{A1806BB9-DF21-4F34-B7D6-1F617899146A}" type="pres">
      <dgm:prSet presAssocID="{EC3AB765-67A1-4078-828E-E76D9346866E}" presName="hierChild4"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DFA52CCF-3044-4ECD-9207-A7E664D771AA}" type="pres">
      <dgm:prSet presAssocID="{EC3AB765-67A1-4078-828E-E76D9346866E}" presName="hierChild5"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89DE95D5-3672-45DA-8821-03F24A42F568}" type="pres">
      <dgm:prSet presAssocID="{C5E1FE3A-39F6-490A-A1A8-CA4D2C02034C}" presName="Name37" presStyleLbl="parChTrans1D2" presStyleIdx="5" presStyleCnt="11"/>
      <dgm:spPr/>
      <dgm:t>
        <a:bodyPr/>
        <a:lstStyle/>
        <a:p>
          <a:endParaRPr lang="ru-RU"/>
        </a:p>
      </dgm:t>
    </dgm:pt>
    <dgm:pt modelId="{107493FB-3DDF-4365-A542-9537CAA755B8}" type="pres">
      <dgm:prSet presAssocID="{B7220672-DFFF-498D-AC78-BBC065C55249}" presName="hierRoot2"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4AB3A747-3DEF-4205-8B21-3BD498FAE393}" type="pres">
      <dgm:prSet presAssocID="{B7220672-DFFF-498D-AC78-BBC065C55249}" presName="rootComposite"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EF262E1D-05D8-4800-B5C6-3D40D02A6D7F}" type="pres">
      <dgm:prSet presAssocID="{B7220672-DFFF-498D-AC78-BBC065C55249}" presName="rootText" presStyleLbl="node2" presStyleIdx="5" presStyleCnt="9" custScaleY="257689" custLinFactY="-41819" custLinFactNeighborX="-54313" custLinFactNeighborY="-100000">
        <dgm:presLayoutVars>
          <dgm:chPref val="3"/>
        </dgm:presLayoutVars>
      </dgm:prSet>
      <dgm:spPr/>
      <dgm:t>
        <a:bodyPr/>
        <a:lstStyle/>
        <a:p>
          <a:endParaRPr lang="ru-RU"/>
        </a:p>
      </dgm:t>
    </dgm:pt>
    <dgm:pt modelId="{24408401-28DB-4ADE-8788-6B3CAD08DE3D}" type="pres">
      <dgm:prSet presAssocID="{B7220672-DFFF-498D-AC78-BBC065C55249}" presName="rootConnector" presStyleLbl="node2" presStyleIdx="5" presStyleCnt="9"/>
      <dgm:spPr/>
      <dgm:t>
        <a:bodyPr/>
        <a:lstStyle/>
        <a:p>
          <a:endParaRPr lang="ru-RU"/>
        </a:p>
      </dgm:t>
    </dgm:pt>
    <dgm:pt modelId="{51033DBA-D926-4373-97DA-0571F07B31DE}" type="pres">
      <dgm:prSet presAssocID="{B7220672-DFFF-498D-AC78-BBC065C55249}" presName="hierChild4"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A6B31CF4-B832-4476-B297-88209B83AACD}" type="pres">
      <dgm:prSet presAssocID="{B7220672-DFFF-498D-AC78-BBC065C55249}" presName="hierChild5"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208B13A3-9490-4D49-9D4D-9F9A1569BAAB}" type="pres">
      <dgm:prSet presAssocID="{09A2E039-91E5-4BCF-A62B-E7B39A782FA7}" presName="Name37" presStyleLbl="parChTrans1D2" presStyleIdx="6" presStyleCnt="11"/>
      <dgm:spPr/>
      <dgm:t>
        <a:bodyPr/>
        <a:lstStyle/>
        <a:p>
          <a:endParaRPr lang="ru-RU"/>
        </a:p>
      </dgm:t>
    </dgm:pt>
    <dgm:pt modelId="{2F30D717-274D-47FC-A47D-13F122F139B1}" type="pres">
      <dgm:prSet presAssocID="{A9DCE105-0E74-49C7-9627-C370C61FC353}" presName="hierRoot2"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864E735D-BD24-4645-AA33-FDA851203CDC}" type="pres">
      <dgm:prSet presAssocID="{A9DCE105-0E74-49C7-9627-C370C61FC353}" presName="rootComposite"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20B08818-A465-497C-B2AF-C6F19EB9EC38}" type="pres">
      <dgm:prSet presAssocID="{A9DCE105-0E74-49C7-9627-C370C61FC353}" presName="rootText" presStyleLbl="node2" presStyleIdx="6" presStyleCnt="9" custScaleY="257689" custLinFactY="-42370" custLinFactNeighborX="-51380" custLinFactNeighborY="-100000">
        <dgm:presLayoutVars>
          <dgm:chPref val="3"/>
        </dgm:presLayoutVars>
      </dgm:prSet>
      <dgm:spPr/>
      <dgm:t>
        <a:bodyPr/>
        <a:lstStyle/>
        <a:p>
          <a:endParaRPr lang="ru-RU"/>
        </a:p>
      </dgm:t>
    </dgm:pt>
    <dgm:pt modelId="{8A82DAAA-4AF3-460F-B90B-563BDD9A848A}" type="pres">
      <dgm:prSet presAssocID="{A9DCE105-0E74-49C7-9627-C370C61FC353}" presName="rootConnector" presStyleLbl="node2" presStyleIdx="6" presStyleCnt="9"/>
      <dgm:spPr/>
      <dgm:t>
        <a:bodyPr/>
        <a:lstStyle/>
        <a:p>
          <a:endParaRPr lang="ru-RU"/>
        </a:p>
      </dgm:t>
    </dgm:pt>
    <dgm:pt modelId="{777E1332-1A87-4EC5-9E9C-7E6FB2FC9633}" type="pres">
      <dgm:prSet presAssocID="{A9DCE105-0E74-49C7-9627-C370C61FC353}" presName="hierChild4"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2DE0F656-9A24-4189-AD82-0F18461504E4}" type="pres">
      <dgm:prSet presAssocID="{A9DCE105-0E74-49C7-9627-C370C61FC353}" presName="hierChild5"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8DEB7B30-9FB2-49F0-A9BD-57937C6686B2}" type="pres">
      <dgm:prSet presAssocID="{12E9BF89-9639-4FED-94DA-824964B8577C}" presName="Name37" presStyleLbl="parChTrans1D2" presStyleIdx="7" presStyleCnt="11"/>
      <dgm:spPr/>
      <dgm:t>
        <a:bodyPr/>
        <a:lstStyle/>
        <a:p>
          <a:endParaRPr lang="ru-RU"/>
        </a:p>
      </dgm:t>
    </dgm:pt>
    <dgm:pt modelId="{19218117-B2DE-4651-A9DC-E37D0CD1DE7A}" type="pres">
      <dgm:prSet presAssocID="{6EC42FA7-CD7D-4B3D-B9EB-BBF169291C46}" presName="hierRoot2"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D41DEE2A-8576-4B8D-9153-69294DCC3840}" type="pres">
      <dgm:prSet presAssocID="{6EC42FA7-CD7D-4B3D-B9EB-BBF169291C46}" presName="rootComposite"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D2AC7FAB-4BE1-427F-A5D4-FE4A3C3DD839}" type="pres">
      <dgm:prSet presAssocID="{6EC42FA7-CD7D-4B3D-B9EB-BBF169291C46}" presName="rootText" presStyleLbl="node2" presStyleIdx="7" presStyleCnt="9" custAng="0" custScaleY="257689" custLinFactX="-172025" custLinFactY="94958" custLinFactNeighborX="-200000" custLinFactNeighborY="100000">
        <dgm:presLayoutVars>
          <dgm:chPref val="3"/>
        </dgm:presLayoutVars>
      </dgm:prSet>
      <dgm:spPr/>
      <dgm:t>
        <a:bodyPr/>
        <a:lstStyle/>
        <a:p>
          <a:endParaRPr lang="ru-RU"/>
        </a:p>
      </dgm:t>
    </dgm:pt>
    <dgm:pt modelId="{0958B6D6-9C32-4FA8-8E3C-C81CC6993B45}" type="pres">
      <dgm:prSet presAssocID="{6EC42FA7-CD7D-4B3D-B9EB-BBF169291C46}" presName="rootConnector" presStyleLbl="node2" presStyleIdx="7" presStyleCnt="9"/>
      <dgm:spPr/>
      <dgm:t>
        <a:bodyPr/>
        <a:lstStyle/>
        <a:p>
          <a:endParaRPr lang="ru-RU"/>
        </a:p>
      </dgm:t>
    </dgm:pt>
    <dgm:pt modelId="{0E9ABD31-3B1A-4C00-B066-43B6F515C543}" type="pres">
      <dgm:prSet presAssocID="{6EC42FA7-CD7D-4B3D-B9EB-BBF169291C46}" presName="hierChild4"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D1D5D05F-8D7F-4D93-AB29-D4154E406D54}" type="pres">
      <dgm:prSet presAssocID="{6EC42FA7-CD7D-4B3D-B9EB-BBF169291C46}" presName="hierChild5"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364464C1-7789-44BC-AC7D-627FAF1B8EAA}" type="pres">
      <dgm:prSet presAssocID="{9DB44196-7CB7-4B42-AEF8-FEC22DC837C6}" presName="Name37" presStyleLbl="parChTrans1D2" presStyleIdx="8" presStyleCnt="11"/>
      <dgm:spPr/>
      <dgm:t>
        <a:bodyPr/>
        <a:lstStyle/>
        <a:p>
          <a:endParaRPr lang="ru-RU"/>
        </a:p>
      </dgm:t>
    </dgm:pt>
    <dgm:pt modelId="{27E25F1A-950A-4343-8257-365EFA8A0EC2}" type="pres">
      <dgm:prSet presAssocID="{DCED020B-D619-4222-864D-E1AA799B5286}" presName="hierRoot2"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DCF6241F-F397-49BB-8E14-059A7CD9C8F1}" type="pres">
      <dgm:prSet presAssocID="{DCED020B-D619-4222-864D-E1AA799B5286}" presName="rootComposite"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5FF1B94D-AB02-4354-89BE-E920BEBD60B3}" type="pres">
      <dgm:prSet presAssocID="{DCED020B-D619-4222-864D-E1AA799B5286}" presName="rootText" presStyleLbl="node2" presStyleIdx="8" presStyleCnt="9" custScaleY="257689" custLinFactX="-69447" custLinFactY="-42370" custLinFactNeighborX="-100000" custLinFactNeighborY="-100000">
        <dgm:presLayoutVars>
          <dgm:chPref val="3"/>
        </dgm:presLayoutVars>
      </dgm:prSet>
      <dgm:spPr/>
      <dgm:t>
        <a:bodyPr/>
        <a:lstStyle/>
        <a:p>
          <a:endParaRPr lang="ru-RU"/>
        </a:p>
      </dgm:t>
    </dgm:pt>
    <dgm:pt modelId="{AB0359C6-D3EC-41A1-A3BD-D9E4CBCC7E1A}" type="pres">
      <dgm:prSet presAssocID="{DCED020B-D619-4222-864D-E1AA799B5286}" presName="rootConnector" presStyleLbl="node2" presStyleIdx="8" presStyleCnt="9"/>
      <dgm:spPr/>
      <dgm:t>
        <a:bodyPr/>
        <a:lstStyle/>
        <a:p>
          <a:endParaRPr lang="ru-RU"/>
        </a:p>
      </dgm:t>
    </dgm:pt>
    <dgm:pt modelId="{7E4B9CC0-E5A3-46C0-B172-7A109878F68F}" type="pres">
      <dgm:prSet presAssocID="{DCED020B-D619-4222-864D-E1AA799B5286}" presName="hierChild4"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385BFA40-917B-4388-B270-ABF6D15F9225}" type="pres">
      <dgm:prSet presAssocID="{DCED020B-D619-4222-864D-E1AA799B5286}" presName="hierChild5"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1BDCDBF9-E033-479C-AB46-BEE20D1C4781}" type="pres">
      <dgm:prSet presAssocID="{F96F3AE2-23D6-4084-A240-1D727B08394B}" presName="hierChild3"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42EE0D3E-37DF-4EA5-9349-D6E011685FB1}" type="pres">
      <dgm:prSet presAssocID="{5F9F98F1-229A-4732-B265-A20DA90AE55D}" presName="Name111" presStyleLbl="parChTrans1D2" presStyleIdx="9" presStyleCnt="11"/>
      <dgm:spPr/>
      <dgm:t>
        <a:bodyPr/>
        <a:lstStyle/>
        <a:p>
          <a:endParaRPr lang="ru-RU"/>
        </a:p>
      </dgm:t>
    </dgm:pt>
    <dgm:pt modelId="{4131A37E-0725-4CE6-AE76-E813CC4CE8AD}" type="pres">
      <dgm:prSet presAssocID="{FCF54C84-C961-4867-94E4-71B65619BF79}" presName="hierRoot3"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C9E41053-AB71-4E91-B7F8-A3B2A29ECCF9}" type="pres">
      <dgm:prSet presAssocID="{FCF54C84-C961-4867-94E4-71B65619BF79}" presName="rootComposite3"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A5027CB7-A1AE-4713-82F2-52F4A5ECC124}" type="pres">
      <dgm:prSet presAssocID="{FCF54C84-C961-4867-94E4-71B65619BF79}" presName="rootText3" presStyleLbl="asst1" presStyleIdx="0" presStyleCnt="2" custScaleX="239213" custScaleY="99786" custLinFactY="-100000" custLinFactNeighborX="-49956" custLinFactNeighborY="-100310">
        <dgm:presLayoutVars>
          <dgm:chPref val="3"/>
        </dgm:presLayoutVars>
      </dgm:prSet>
      <dgm:spPr/>
      <dgm:t>
        <a:bodyPr/>
        <a:lstStyle/>
        <a:p>
          <a:endParaRPr lang="ru-RU"/>
        </a:p>
      </dgm:t>
    </dgm:pt>
    <dgm:pt modelId="{EB085534-FED7-4459-A7DD-F372682DBD42}" type="pres">
      <dgm:prSet presAssocID="{FCF54C84-C961-4867-94E4-71B65619BF79}" presName="rootConnector3" presStyleLbl="asst1" presStyleIdx="0" presStyleCnt="2"/>
      <dgm:spPr/>
      <dgm:t>
        <a:bodyPr/>
        <a:lstStyle/>
        <a:p>
          <a:endParaRPr lang="ru-RU"/>
        </a:p>
      </dgm:t>
    </dgm:pt>
    <dgm:pt modelId="{64164AD8-2CB6-49AA-B810-FDF463F03F12}" type="pres">
      <dgm:prSet presAssocID="{FCF54C84-C961-4867-94E4-71B65619BF79}" presName="hierChild6"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5371F79A-5C0A-43B6-8213-6BF61CC01561}" type="pres">
      <dgm:prSet presAssocID="{FCF54C84-C961-4867-94E4-71B65619BF79}" presName="hierChild7"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AC9EF0D1-53BA-4650-8BC6-8C3FCD733D06}" type="pres">
      <dgm:prSet presAssocID="{7AE467DD-BC2C-4E03-8B3B-7F6034F5A029}" presName="Name111" presStyleLbl="parChTrans1D2" presStyleIdx="10" presStyleCnt="11"/>
      <dgm:spPr/>
      <dgm:t>
        <a:bodyPr/>
        <a:lstStyle/>
        <a:p>
          <a:endParaRPr lang="ru-RU"/>
        </a:p>
      </dgm:t>
    </dgm:pt>
    <dgm:pt modelId="{92A8415C-7548-40B2-B6D5-9634B5DB7133}" type="pres">
      <dgm:prSet presAssocID="{6217679C-47A8-4939-9A54-462133F0ADFF}" presName="hierRoot3" presStyleCnt="0">
        <dgm:presLayoutVars>
          <dgm:hierBranch val="init"/>
        </dgm:presLayoutVars>
      </dgm:prSet>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B55913C0-95E6-4AE7-873F-8EB130997E4C}" type="pres">
      <dgm:prSet presAssocID="{6217679C-47A8-4939-9A54-462133F0ADFF}" presName="rootComposite3"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93208D7A-BAD6-4DA7-9241-4C294E217608}" type="pres">
      <dgm:prSet presAssocID="{6217679C-47A8-4939-9A54-462133F0ADFF}" presName="rootText3" presStyleLbl="asst1" presStyleIdx="1" presStyleCnt="2" custScaleX="239213" custScaleY="99786" custLinFactY="-100000" custLinFactNeighborX="49360" custLinFactNeighborY="-100310">
        <dgm:presLayoutVars>
          <dgm:chPref val="3"/>
        </dgm:presLayoutVars>
      </dgm:prSet>
      <dgm:spPr/>
      <dgm:t>
        <a:bodyPr/>
        <a:lstStyle/>
        <a:p>
          <a:endParaRPr lang="ru-RU"/>
        </a:p>
      </dgm:t>
    </dgm:pt>
    <dgm:pt modelId="{AB38029E-A81B-42C6-879C-B874D092ABB3}" type="pres">
      <dgm:prSet presAssocID="{6217679C-47A8-4939-9A54-462133F0ADFF}" presName="rootConnector3" presStyleLbl="asst1" presStyleIdx="1" presStyleCnt="2"/>
      <dgm:spPr/>
      <dgm:t>
        <a:bodyPr/>
        <a:lstStyle/>
        <a:p>
          <a:endParaRPr lang="ru-RU"/>
        </a:p>
      </dgm:t>
    </dgm:pt>
    <dgm:pt modelId="{244AA9E2-5D44-4B2F-9E6F-34A0B9A4B8AB}" type="pres">
      <dgm:prSet presAssocID="{6217679C-47A8-4939-9A54-462133F0ADFF}" presName="hierChild6"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 modelId="{64EE0DD5-B77B-4744-8F36-762A2456CFBF}" type="pres">
      <dgm:prSet presAssocID="{6217679C-47A8-4939-9A54-462133F0ADFF}" presName="hierChild7" presStyleCnt="0"/>
      <dgm:spPr>
        <a:scene3d>
          <a:camera prst="orthographicFront"/>
          <a:lightRig rig="threePt" dir="t"/>
        </a:scene3d>
        <a:sp3d extrusionH="76200" contourW="12700">
          <a:extrusionClr>
            <a:schemeClr val="accent1">
              <a:lumMod val="20000"/>
              <a:lumOff val="80000"/>
            </a:schemeClr>
          </a:extrusionClr>
          <a:contourClr>
            <a:schemeClr val="accent1"/>
          </a:contourClr>
        </a:sp3d>
      </dgm:spPr>
      <dgm:t>
        <a:bodyPr/>
        <a:lstStyle/>
        <a:p>
          <a:endParaRPr lang="ru-RU"/>
        </a:p>
      </dgm:t>
    </dgm:pt>
  </dgm:ptLst>
  <dgm:cxnLst>
    <dgm:cxn modelId="{DB5F1F5E-C76F-4D0A-A58D-383D8F8E1B23}" srcId="{F96F3AE2-23D6-4084-A240-1D727B08394B}" destId="{A346BE33-7908-4AD3-9343-ED06805CCF91}" srcOrd="1" destOrd="0" parTransId="{72DBCBD0-8B6E-4326-9721-C02908A1D053}" sibTransId="{46175962-0E25-4EC5-92A0-188AD50C7E3C}"/>
    <dgm:cxn modelId="{4A3DDC31-F353-4C14-88BD-D1094CA69305}" type="presOf" srcId="{12F9E7EB-40DB-4D08-BC11-B993C0030BEE}" destId="{08A8B110-9F05-4587-9DC6-45FA64CC1A01}" srcOrd="0" destOrd="0" presId="urn:microsoft.com/office/officeart/2005/8/layout/orgChart1"/>
    <dgm:cxn modelId="{E176063A-22A5-4A2A-BBB5-D603C29CED50}" type="presOf" srcId="{EC3AB765-67A1-4078-828E-E76D9346866E}" destId="{FCDCBCF3-AA6D-4396-9D96-60E9E62B96CC}" srcOrd="1" destOrd="0" presId="urn:microsoft.com/office/officeart/2005/8/layout/orgChart1"/>
    <dgm:cxn modelId="{008CC51E-85BD-4240-9A9E-AFC7C56B0936}" type="presOf" srcId="{35E3EC62-4EF9-4B60-A554-EB9ED4D09C71}" destId="{DD9C193C-8646-4C2E-B65F-B50A4A9150B2}" srcOrd="0" destOrd="0" presId="urn:microsoft.com/office/officeart/2005/8/layout/orgChart1"/>
    <dgm:cxn modelId="{F752C1BC-BED4-42C7-B2A6-7D956ACBABD7}" type="presOf" srcId="{5F9F98F1-229A-4732-B265-A20DA90AE55D}" destId="{42EE0D3E-37DF-4EA5-9349-D6E011685FB1}" srcOrd="0" destOrd="0" presId="urn:microsoft.com/office/officeart/2005/8/layout/orgChart1"/>
    <dgm:cxn modelId="{FA4596AE-9EA3-453D-ABEE-EA3FC6537782}" type="presOf" srcId="{012925C4-5BAF-4435-89E1-0EC6F9E3E247}" destId="{86280F00-CFE3-42D0-96CF-87120192B351}" srcOrd="0" destOrd="0" presId="urn:microsoft.com/office/officeart/2005/8/layout/orgChart1"/>
    <dgm:cxn modelId="{D0D11CEB-E44C-4C4E-86AD-7CBB3B221EEF}" type="presOf" srcId="{A9DCE105-0E74-49C7-9627-C370C61FC353}" destId="{8A82DAAA-4AF3-460F-B90B-563BDD9A848A}" srcOrd="1" destOrd="0" presId="urn:microsoft.com/office/officeart/2005/8/layout/orgChart1"/>
    <dgm:cxn modelId="{8327AB47-9800-4D58-9285-E0D317DAC820}" srcId="{E428E4C1-5849-4D2B-AD27-BC9E15082936}" destId="{F96F3AE2-23D6-4084-A240-1D727B08394B}" srcOrd="0" destOrd="0" parTransId="{7D2F0253-097A-4DE3-995A-14A197488B16}" sibTransId="{408C6AEF-2C2F-4BEC-AD0F-9EEE66E1420A}"/>
    <dgm:cxn modelId="{A135F47E-7644-42D1-8582-14AB84EC0E77}" type="presOf" srcId="{12E9BF89-9639-4FED-94DA-824964B8577C}" destId="{8DEB7B30-9FB2-49F0-A9BD-57937C6686B2}" srcOrd="0" destOrd="0" presId="urn:microsoft.com/office/officeart/2005/8/layout/orgChart1"/>
    <dgm:cxn modelId="{E95C51EB-42AF-4D6B-9286-5951C0D560FE}" type="presOf" srcId="{C63141D6-B32E-45E1-937A-04EE62E89D4D}" destId="{39A74D25-5EF1-46CD-A2F0-C4199FB0F418}" srcOrd="0" destOrd="0" presId="urn:microsoft.com/office/officeart/2005/8/layout/orgChart1"/>
    <dgm:cxn modelId="{EABF1B40-A7C4-4D97-8E6C-48EB595624C2}" type="presOf" srcId="{6217679C-47A8-4939-9A54-462133F0ADFF}" destId="{93208D7A-BAD6-4DA7-9241-4C294E217608}" srcOrd="0" destOrd="0" presId="urn:microsoft.com/office/officeart/2005/8/layout/orgChart1"/>
    <dgm:cxn modelId="{75DB97EB-0889-48BB-BFCE-121432360561}" type="presOf" srcId="{EC3AB765-67A1-4078-828E-E76D9346866E}" destId="{551D0931-A584-4843-B71F-86DF26D8E8D1}" srcOrd="0" destOrd="0" presId="urn:microsoft.com/office/officeart/2005/8/layout/orgChart1"/>
    <dgm:cxn modelId="{287E601B-D3F7-4DB6-9689-B96D959ABB01}" type="presOf" srcId="{C3556883-2711-4BE5-8ADC-F1D52B2C14DC}" destId="{011469F2-5ADB-4DEB-A7E9-EEE0BC580E58}" srcOrd="1" destOrd="0" presId="urn:microsoft.com/office/officeart/2005/8/layout/orgChart1"/>
    <dgm:cxn modelId="{3F290DA5-D90B-4DFF-883C-6DDDD1FA7DD6}" srcId="{F96F3AE2-23D6-4084-A240-1D727B08394B}" destId="{6217679C-47A8-4939-9A54-462133F0ADFF}" srcOrd="10" destOrd="0" parTransId="{7AE467DD-BC2C-4E03-8B3B-7F6034F5A029}" sibTransId="{8329F93E-22C7-471F-8271-2C40DB84F056}"/>
    <dgm:cxn modelId="{5A6E3457-E09B-46CF-8EF3-58BB4E4E2377}" srcId="{F96F3AE2-23D6-4084-A240-1D727B08394B}" destId="{A9DCE105-0E74-49C7-9627-C370C61FC353}" srcOrd="7" destOrd="0" parTransId="{09A2E039-91E5-4BCF-A62B-E7B39A782FA7}" sibTransId="{207C2936-9C86-4EE5-B6F5-DFACA29792A9}"/>
    <dgm:cxn modelId="{52D5566D-8E47-47E9-AE3D-9CF390EDF255}" type="presOf" srcId="{7AE467DD-BC2C-4E03-8B3B-7F6034F5A029}" destId="{AC9EF0D1-53BA-4650-8BC6-8C3FCD733D06}" srcOrd="0" destOrd="0" presId="urn:microsoft.com/office/officeart/2005/8/layout/orgChart1"/>
    <dgm:cxn modelId="{D6113E41-2D23-48C8-B235-6BC922F7D5BD}" type="presOf" srcId="{6EC42FA7-CD7D-4B3D-B9EB-BBF169291C46}" destId="{D2AC7FAB-4BE1-427F-A5D4-FE4A3C3DD839}" srcOrd="0" destOrd="0" presId="urn:microsoft.com/office/officeart/2005/8/layout/orgChart1"/>
    <dgm:cxn modelId="{0C08E792-695E-4338-8364-3691B8722A15}" type="presOf" srcId="{F96F3AE2-23D6-4084-A240-1D727B08394B}" destId="{1A90DBBB-D14A-4901-8683-29FB9FBD4D01}" srcOrd="1" destOrd="0" presId="urn:microsoft.com/office/officeart/2005/8/layout/orgChart1"/>
    <dgm:cxn modelId="{DF284443-926C-4B80-BBDB-07E40507F31A}" type="presOf" srcId="{E428E4C1-5849-4D2B-AD27-BC9E15082936}" destId="{53F07BE6-F03C-498B-8EE2-AEEF3759AC03}" srcOrd="0" destOrd="0" presId="urn:microsoft.com/office/officeart/2005/8/layout/orgChart1"/>
    <dgm:cxn modelId="{98CCC82B-389C-40F5-B6DB-D041A5579A88}" srcId="{F96F3AE2-23D6-4084-A240-1D727B08394B}" destId="{B7220672-DFFF-498D-AC78-BBC065C55249}" srcOrd="6" destOrd="0" parTransId="{C5E1FE3A-39F6-490A-A1A8-CA4D2C02034C}" sibTransId="{6D6A8062-4569-4C67-A050-E183E629455B}"/>
    <dgm:cxn modelId="{92084536-1D0A-4D4D-A4EA-75A0CDE00E0E}" srcId="{F96F3AE2-23D6-4084-A240-1D727B08394B}" destId="{6EC42FA7-CD7D-4B3D-B9EB-BBF169291C46}" srcOrd="8" destOrd="0" parTransId="{12E9BF89-9639-4FED-94DA-824964B8577C}" sibTransId="{B04DB2E0-EB39-41E9-8369-88B1465CFC2C}"/>
    <dgm:cxn modelId="{B2B92C89-AD66-4781-9663-0AA6B04A7067}" type="presOf" srcId="{2B1D4575-7F50-4DEF-91B8-421A4A814D63}" destId="{F2EB70D5-7508-4968-B2F3-B027062C64E8}" srcOrd="0" destOrd="0" presId="urn:microsoft.com/office/officeart/2005/8/layout/orgChart1"/>
    <dgm:cxn modelId="{C594D1BC-4DA9-4A52-8A8D-69BEAE5CE9B0}" srcId="{F96F3AE2-23D6-4084-A240-1D727B08394B}" destId="{2B1D4575-7F50-4DEF-91B8-421A4A814D63}" srcOrd="3" destOrd="0" parTransId="{12F9E7EB-40DB-4D08-BC11-B993C0030BEE}" sibTransId="{7F05C8AA-C4E4-4D1E-B623-3DCAA10634EA}"/>
    <dgm:cxn modelId="{DEDA5451-8992-46B8-B9B0-943E2342E4DF}" type="presOf" srcId="{A346BE33-7908-4AD3-9343-ED06805CCF91}" destId="{3D6D8D4A-18DA-485D-B628-29D8A6401FBC}" srcOrd="1" destOrd="0" presId="urn:microsoft.com/office/officeart/2005/8/layout/orgChart1"/>
    <dgm:cxn modelId="{B564CF5D-9C12-4F9D-9D43-C5CDD9D0CFA8}" type="presOf" srcId="{F96F3AE2-23D6-4084-A240-1D727B08394B}" destId="{2ED844E3-718C-4AB9-9FC0-421C974F4447}" srcOrd="0" destOrd="0" presId="urn:microsoft.com/office/officeart/2005/8/layout/orgChart1"/>
    <dgm:cxn modelId="{EA8C9603-B29E-45F9-BF76-8F03EBA6E63F}" type="presOf" srcId="{9DB44196-7CB7-4B42-AEF8-FEC22DC837C6}" destId="{364464C1-7789-44BC-AC7D-627FAF1B8EAA}" srcOrd="0" destOrd="0" presId="urn:microsoft.com/office/officeart/2005/8/layout/orgChart1"/>
    <dgm:cxn modelId="{FDE11CC9-784C-4F5E-A495-C8634F78F9DA}" srcId="{F96F3AE2-23D6-4084-A240-1D727B08394B}" destId="{C3556883-2711-4BE5-8ADC-F1D52B2C14DC}" srcOrd="2" destOrd="0" parTransId="{35E3EC62-4EF9-4B60-A554-EB9ED4D09C71}" sibTransId="{31B3FE0F-530A-4589-973F-469CA62A7BD3}"/>
    <dgm:cxn modelId="{8D4E4424-5DF5-4569-9D3B-4CAB06D1B5B5}" type="presOf" srcId="{09A2E039-91E5-4BCF-A62B-E7B39A782FA7}" destId="{208B13A3-9490-4D49-9D4D-9F9A1569BAAB}" srcOrd="0" destOrd="0" presId="urn:microsoft.com/office/officeart/2005/8/layout/orgChart1"/>
    <dgm:cxn modelId="{C814DAFB-871D-4247-9942-C30E703C121F}" type="presOf" srcId="{2B1D4575-7F50-4DEF-91B8-421A4A814D63}" destId="{13CA9708-ACB9-4A9A-84D6-E93CC4D880B3}" srcOrd="1" destOrd="0" presId="urn:microsoft.com/office/officeart/2005/8/layout/orgChart1"/>
    <dgm:cxn modelId="{47015F83-2077-4AF0-87BE-C9152D08F0CD}" srcId="{F96F3AE2-23D6-4084-A240-1D727B08394B}" destId="{EC3AB765-67A1-4078-828E-E76D9346866E}" srcOrd="5" destOrd="0" parTransId="{60E8A405-E090-46D8-88BB-8AD4B902CF97}" sibTransId="{92055BD2-8EF7-47CF-885A-039CD9998B5D}"/>
    <dgm:cxn modelId="{50253513-A032-431F-A6B1-F51545A00DA7}" type="presOf" srcId="{C63141D6-B32E-45E1-937A-04EE62E89D4D}" destId="{68E772B1-DD46-47E4-999F-C264B6722216}" srcOrd="1" destOrd="0" presId="urn:microsoft.com/office/officeart/2005/8/layout/orgChart1"/>
    <dgm:cxn modelId="{5136C4A5-6D8D-46D7-9468-A215EA1893D3}" type="presOf" srcId="{6EC42FA7-CD7D-4B3D-B9EB-BBF169291C46}" destId="{0958B6D6-9C32-4FA8-8E3C-C81CC6993B45}" srcOrd="1" destOrd="0" presId="urn:microsoft.com/office/officeart/2005/8/layout/orgChart1"/>
    <dgm:cxn modelId="{E5A18A1B-FE10-4E00-A8B9-2AD3C3B586B2}" type="presOf" srcId="{60E8A405-E090-46D8-88BB-8AD4B902CF97}" destId="{44D5C6A3-64F2-4643-8837-C0FA4BC6CE68}" srcOrd="0" destOrd="0" presId="urn:microsoft.com/office/officeart/2005/8/layout/orgChart1"/>
    <dgm:cxn modelId="{8E36665F-1202-43A4-B219-46B6DE5426B9}" srcId="{F96F3AE2-23D6-4084-A240-1D727B08394B}" destId="{DCED020B-D619-4222-864D-E1AA799B5286}" srcOrd="9" destOrd="0" parTransId="{9DB44196-7CB7-4B42-AEF8-FEC22DC837C6}" sibTransId="{40F30E1D-ADA7-42B6-86BC-F25B13180F95}"/>
    <dgm:cxn modelId="{8C721C0E-6A44-489B-918E-676578E55856}" type="presOf" srcId="{DCED020B-D619-4222-864D-E1AA799B5286}" destId="{5FF1B94D-AB02-4354-89BE-E920BEBD60B3}" srcOrd="0" destOrd="0" presId="urn:microsoft.com/office/officeart/2005/8/layout/orgChart1"/>
    <dgm:cxn modelId="{EAB518C4-633E-4E60-A7EC-F4D3E96FF58B}" type="presOf" srcId="{FCF54C84-C961-4867-94E4-71B65619BF79}" destId="{A5027CB7-A1AE-4713-82F2-52F4A5ECC124}" srcOrd="0" destOrd="0" presId="urn:microsoft.com/office/officeart/2005/8/layout/orgChart1"/>
    <dgm:cxn modelId="{A4F97E7D-3682-4C58-B4CA-BFDDE6C9EE6C}" type="presOf" srcId="{B7220672-DFFF-498D-AC78-BBC065C55249}" destId="{24408401-28DB-4ADE-8788-6B3CAD08DE3D}" srcOrd="1" destOrd="0" presId="urn:microsoft.com/office/officeart/2005/8/layout/orgChart1"/>
    <dgm:cxn modelId="{8D848A9F-1C6C-4A6D-9CB1-BB5CAB46110A}" type="presOf" srcId="{FCF54C84-C961-4867-94E4-71B65619BF79}" destId="{EB085534-FED7-4459-A7DD-F372682DBD42}" srcOrd="1" destOrd="0" presId="urn:microsoft.com/office/officeart/2005/8/layout/orgChart1"/>
    <dgm:cxn modelId="{CD31A798-2C3F-4188-A812-2C7D17238627}" srcId="{F96F3AE2-23D6-4084-A240-1D727B08394B}" destId="{C63141D6-B32E-45E1-937A-04EE62E89D4D}" srcOrd="4" destOrd="0" parTransId="{012925C4-5BAF-4435-89E1-0EC6F9E3E247}" sibTransId="{51835CDE-08BE-4EB8-8D72-0E3753E46DCF}"/>
    <dgm:cxn modelId="{DFE743A7-1D82-48C6-A015-11680EB6F73F}" type="presOf" srcId="{B7220672-DFFF-498D-AC78-BBC065C55249}" destId="{EF262E1D-05D8-4800-B5C6-3D40D02A6D7F}" srcOrd="0" destOrd="0" presId="urn:microsoft.com/office/officeart/2005/8/layout/orgChart1"/>
    <dgm:cxn modelId="{64888EC1-1085-4944-84A1-C710B734DFCC}" type="presOf" srcId="{DCED020B-D619-4222-864D-E1AA799B5286}" destId="{AB0359C6-D3EC-41A1-A3BD-D9E4CBCC7E1A}" srcOrd="1" destOrd="0" presId="urn:microsoft.com/office/officeart/2005/8/layout/orgChart1"/>
    <dgm:cxn modelId="{19A9A80A-FDDE-4AB9-84E6-BA14CD74F6A5}" type="presOf" srcId="{C5E1FE3A-39F6-490A-A1A8-CA4D2C02034C}" destId="{89DE95D5-3672-45DA-8821-03F24A42F568}" srcOrd="0" destOrd="0" presId="urn:microsoft.com/office/officeart/2005/8/layout/orgChart1"/>
    <dgm:cxn modelId="{8D9B8492-B072-4A17-9A2D-1964DEB27322}" type="presOf" srcId="{C3556883-2711-4BE5-8ADC-F1D52B2C14DC}" destId="{C9CDEA08-C942-446A-BDEF-87D9AC6DADAF}" srcOrd="0" destOrd="0" presId="urn:microsoft.com/office/officeart/2005/8/layout/orgChart1"/>
    <dgm:cxn modelId="{94B9080C-2A36-46F2-92A4-5DA275421B36}" srcId="{F96F3AE2-23D6-4084-A240-1D727B08394B}" destId="{FCF54C84-C961-4867-94E4-71B65619BF79}" srcOrd="0" destOrd="0" parTransId="{5F9F98F1-229A-4732-B265-A20DA90AE55D}" sibTransId="{FA0EE104-3509-479B-A4A2-794EC6F9D01E}"/>
    <dgm:cxn modelId="{27A62DB5-E4AC-47C6-BA62-718A5360BD3E}" type="presOf" srcId="{A346BE33-7908-4AD3-9343-ED06805CCF91}" destId="{664FC881-CD82-40A9-9AED-EDD77E7DB40A}" srcOrd="0" destOrd="0" presId="urn:microsoft.com/office/officeart/2005/8/layout/orgChart1"/>
    <dgm:cxn modelId="{5CEA0D7F-003A-450C-BD2A-7A7D186B881B}" type="presOf" srcId="{6217679C-47A8-4939-9A54-462133F0ADFF}" destId="{AB38029E-A81B-42C6-879C-B874D092ABB3}" srcOrd="1" destOrd="0" presId="urn:microsoft.com/office/officeart/2005/8/layout/orgChart1"/>
    <dgm:cxn modelId="{D2CC9AA8-444D-4490-9329-C77F89DE577F}" type="presOf" srcId="{A9DCE105-0E74-49C7-9627-C370C61FC353}" destId="{20B08818-A465-497C-B2AF-C6F19EB9EC38}" srcOrd="0" destOrd="0" presId="urn:microsoft.com/office/officeart/2005/8/layout/orgChart1"/>
    <dgm:cxn modelId="{74BBA087-7AE2-4867-8335-7B9CFFBDC37E}" type="presOf" srcId="{72DBCBD0-8B6E-4326-9721-C02908A1D053}" destId="{F5DB4B78-CD0F-4F57-828B-44BB982CDE7E}" srcOrd="0" destOrd="0" presId="urn:microsoft.com/office/officeart/2005/8/layout/orgChart1"/>
    <dgm:cxn modelId="{562397FF-A985-49DE-B5B7-1765669CA8C0}" type="presParOf" srcId="{53F07BE6-F03C-498B-8EE2-AEEF3759AC03}" destId="{FC7E7C98-2CF4-4444-BDDC-84E9D4F60C63}" srcOrd="0" destOrd="0" presId="urn:microsoft.com/office/officeart/2005/8/layout/orgChart1"/>
    <dgm:cxn modelId="{184BB1A0-51FD-452B-B59D-89054FE44F08}" type="presParOf" srcId="{FC7E7C98-2CF4-4444-BDDC-84E9D4F60C63}" destId="{9432C966-FAF7-4C93-AC56-1107C148428D}" srcOrd="0" destOrd="0" presId="urn:microsoft.com/office/officeart/2005/8/layout/orgChart1"/>
    <dgm:cxn modelId="{1CDA6BDC-DBF3-46E2-BE18-DCDCD77D2097}" type="presParOf" srcId="{9432C966-FAF7-4C93-AC56-1107C148428D}" destId="{2ED844E3-718C-4AB9-9FC0-421C974F4447}" srcOrd="0" destOrd="0" presId="urn:microsoft.com/office/officeart/2005/8/layout/orgChart1"/>
    <dgm:cxn modelId="{2B58E602-4ED1-498E-958B-62A5A08C126C}" type="presParOf" srcId="{9432C966-FAF7-4C93-AC56-1107C148428D}" destId="{1A90DBBB-D14A-4901-8683-29FB9FBD4D01}" srcOrd="1" destOrd="0" presId="urn:microsoft.com/office/officeart/2005/8/layout/orgChart1"/>
    <dgm:cxn modelId="{C99122D3-7B64-487C-A97C-593151714590}" type="presParOf" srcId="{FC7E7C98-2CF4-4444-BDDC-84E9D4F60C63}" destId="{16C4B550-E97E-4630-826F-27CAEC96DD9B}" srcOrd="1" destOrd="0" presId="urn:microsoft.com/office/officeart/2005/8/layout/orgChart1"/>
    <dgm:cxn modelId="{45D83C94-5FBE-4570-8482-7AF60495BDD3}" type="presParOf" srcId="{16C4B550-E97E-4630-826F-27CAEC96DD9B}" destId="{F5DB4B78-CD0F-4F57-828B-44BB982CDE7E}" srcOrd="0" destOrd="0" presId="urn:microsoft.com/office/officeart/2005/8/layout/orgChart1"/>
    <dgm:cxn modelId="{581FD53C-BF87-42FD-BE42-65E4CEC4395A}" type="presParOf" srcId="{16C4B550-E97E-4630-826F-27CAEC96DD9B}" destId="{26B365C6-7EF9-43BA-BD00-1E3959FDEB84}" srcOrd="1" destOrd="0" presId="urn:microsoft.com/office/officeart/2005/8/layout/orgChart1"/>
    <dgm:cxn modelId="{1C816A2E-DA1C-4259-9AA2-AA24C641BA09}" type="presParOf" srcId="{26B365C6-7EF9-43BA-BD00-1E3959FDEB84}" destId="{76E3B1EB-297E-41BB-AAB2-C9CBEDF9B1CC}" srcOrd="0" destOrd="0" presId="urn:microsoft.com/office/officeart/2005/8/layout/orgChart1"/>
    <dgm:cxn modelId="{1158643B-8218-4491-A2F7-BA40C5487B6F}" type="presParOf" srcId="{76E3B1EB-297E-41BB-AAB2-C9CBEDF9B1CC}" destId="{664FC881-CD82-40A9-9AED-EDD77E7DB40A}" srcOrd="0" destOrd="0" presId="urn:microsoft.com/office/officeart/2005/8/layout/orgChart1"/>
    <dgm:cxn modelId="{C0973E7E-967A-43EA-8915-1E0EE8E8DFD5}" type="presParOf" srcId="{76E3B1EB-297E-41BB-AAB2-C9CBEDF9B1CC}" destId="{3D6D8D4A-18DA-485D-B628-29D8A6401FBC}" srcOrd="1" destOrd="0" presId="urn:microsoft.com/office/officeart/2005/8/layout/orgChart1"/>
    <dgm:cxn modelId="{CB5EA4FA-24AD-4F48-A5EE-9A7E11998A77}" type="presParOf" srcId="{26B365C6-7EF9-43BA-BD00-1E3959FDEB84}" destId="{129F6270-7120-4713-A8E4-13286501F513}" srcOrd="1" destOrd="0" presId="urn:microsoft.com/office/officeart/2005/8/layout/orgChart1"/>
    <dgm:cxn modelId="{B1365350-ABA3-419E-ABBA-F353EAAC6293}" type="presParOf" srcId="{26B365C6-7EF9-43BA-BD00-1E3959FDEB84}" destId="{DE5D2ACA-3861-4DFD-AA35-BC3604C482B9}" srcOrd="2" destOrd="0" presId="urn:microsoft.com/office/officeart/2005/8/layout/orgChart1"/>
    <dgm:cxn modelId="{0BB6B7D1-E6AC-4B05-A4D7-13A161CCC967}" type="presParOf" srcId="{16C4B550-E97E-4630-826F-27CAEC96DD9B}" destId="{DD9C193C-8646-4C2E-B65F-B50A4A9150B2}" srcOrd="2" destOrd="0" presId="urn:microsoft.com/office/officeart/2005/8/layout/orgChart1"/>
    <dgm:cxn modelId="{E837A947-FC58-4D1A-8A4E-C594AD7AF5DA}" type="presParOf" srcId="{16C4B550-E97E-4630-826F-27CAEC96DD9B}" destId="{EEFFB45A-D98B-4C55-B96E-4CC35FE6DC06}" srcOrd="3" destOrd="0" presId="urn:microsoft.com/office/officeart/2005/8/layout/orgChart1"/>
    <dgm:cxn modelId="{753F95F2-5D3B-459A-9D63-67DBF6D8F551}" type="presParOf" srcId="{EEFFB45A-D98B-4C55-B96E-4CC35FE6DC06}" destId="{789D2454-CF9D-4542-908B-4244D26F0F7D}" srcOrd="0" destOrd="0" presId="urn:microsoft.com/office/officeart/2005/8/layout/orgChart1"/>
    <dgm:cxn modelId="{882AC3CE-3871-48EE-B12B-FB8CEE6AD7C0}" type="presParOf" srcId="{789D2454-CF9D-4542-908B-4244D26F0F7D}" destId="{C9CDEA08-C942-446A-BDEF-87D9AC6DADAF}" srcOrd="0" destOrd="0" presId="urn:microsoft.com/office/officeart/2005/8/layout/orgChart1"/>
    <dgm:cxn modelId="{4494A3F9-B82B-4E0B-ABB1-2A1D61DAB135}" type="presParOf" srcId="{789D2454-CF9D-4542-908B-4244D26F0F7D}" destId="{011469F2-5ADB-4DEB-A7E9-EEE0BC580E58}" srcOrd="1" destOrd="0" presId="urn:microsoft.com/office/officeart/2005/8/layout/orgChart1"/>
    <dgm:cxn modelId="{F58B2563-A0B4-4CBF-AE8F-A8A02DF84E7A}" type="presParOf" srcId="{EEFFB45A-D98B-4C55-B96E-4CC35FE6DC06}" destId="{41FE2CF8-D0A1-4130-9FD8-397901C52234}" srcOrd="1" destOrd="0" presId="urn:microsoft.com/office/officeart/2005/8/layout/orgChart1"/>
    <dgm:cxn modelId="{38E429A2-153C-48BA-A81A-49675C1CB6F8}" type="presParOf" srcId="{EEFFB45A-D98B-4C55-B96E-4CC35FE6DC06}" destId="{FCCC28C0-C1F5-4C39-A602-EA0BA8BCF346}" srcOrd="2" destOrd="0" presId="urn:microsoft.com/office/officeart/2005/8/layout/orgChart1"/>
    <dgm:cxn modelId="{F3AF0329-C8B8-4CE6-8497-83753DAC0CFA}" type="presParOf" srcId="{16C4B550-E97E-4630-826F-27CAEC96DD9B}" destId="{08A8B110-9F05-4587-9DC6-45FA64CC1A01}" srcOrd="4" destOrd="0" presId="urn:microsoft.com/office/officeart/2005/8/layout/orgChart1"/>
    <dgm:cxn modelId="{82014CD7-7C4C-4178-AFCE-279F782D8E48}" type="presParOf" srcId="{16C4B550-E97E-4630-826F-27CAEC96DD9B}" destId="{1F78833A-E80B-4181-9D79-09DB37003E1B}" srcOrd="5" destOrd="0" presId="urn:microsoft.com/office/officeart/2005/8/layout/orgChart1"/>
    <dgm:cxn modelId="{3F8DD9F8-6CC4-409C-A0CF-1CF5F1ADE7C6}" type="presParOf" srcId="{1F78833A-E80B-4181-9D79-09DB37003E1B}" destId="{CE41720F-E83F-4537-A02E-FA8B15C1C2A6}" srcOrd="0" destOrd="0" presId="urn:microsoft.com/office/officeart/2005/8/layout/orgChart1"/>
    <dgm:cxn modelId="{87D3A84E-C49F-4FC5-8436-FD1FFF71E450}" type="presParOf" srcId="{CE41720F-E83F-4537-A02E-FA8B15C1C2A6}" destId="{F2EB70D5-7508-4968-B2F3-B027062C64E8}" srcOrd="0" destOrd="0" presId="urn:microsoft.com/office/officeart/2005/8/layout/orgChart1"/>
    <dgm:cxn modelId="{6BFA8EEA-A2E1-46C7-852A-5653504E1403}" type="presParOf" srcId="{CE41720F-E83F-4537-A02E-FA8B15C1C2A6}" destId="{13CA9708-ACB9-4A9A-84D6-E93CC4D880B3}" srcOrd="1" destOrd="0" presId="urn:microsoft.com/office/officeart/2005/8/layout/orgChart1"/>
    <dgm:cxn modelId="{5807B694-6AB8-4C62-91CB-F21EF95BDB76}" type="presParOf" srcId="{1F78833A-E80B-4181-9D79-09DB37003E1B}" destId="{66A17866-3410-4D34-9DE3-9C0E333335DF}" srcOrd="1" destOrd="0" presId="urn:microsoft.com/office/officeart/2005/8/layout/orgChart1"/>
    <dgm:cxn modelId="{0F15DFFF-A280-4415-B7C8-DB82CA0701D0}" type="presParOf" srcId="{1F78833A-E80B-4181-9D79-09DB37003E1B}" destId="{D6D1CB9E-DA74-490C-A363-3476326777C1}" srcOrd="2" destOrd="0" presId="urn:microsoft.com/office/officeart/2005/8/layout/orgChart1"/>
    <dgm:cxn modelId="{39E45970-24A5-43CF-8A60-D836EB3AC667}" type="presParOf" srcId="{16C4B550-E97E-4630-826F-27CAEC96DD9B}" destId="{86280F00-CFE3-42D0-96CF-87120192B351}" srcOrd="6" destOrd="0" presId="urn:microsoft.com/office/officeart/2005/8/layout/orgChart1"/>
    <dgm:cxn modelId="{E251F591-6EC7-4C4F-999B-6170694F4118}" type="presParOf" srcId="{16C4B550-E97E-4630-826F-27CAEC96DD9B}" destId="{C9EC7732-FEE7-4B8B-9D08-3FDFE82E3FCA}" srcOrd="7" destOrd="0" presId="urn:microsoft.com/office/officeart/2005/8/layout/orgChart1"/>
    <dgm:cxn modelId="{E46837CD-8F31-4E5A-9922-C7D6427825F6}" type="presParOf" srcId="{C9EC7732-FEE7-4B8B-9D08-3FDFE82E3FCA}" destId="{9D3B80B2-3EC3-4E01-B1B8-21C7BCABE0F3}" srcOrd="0" destOrd="0" presId="urn:microsoft.com/office/officeart/2005/8/layout/orgChart1"/>
    <dgm:cxn modelId="{507722A1-82E9-45A2-B243-3E7BEA7E9F68}" type="presParOf" srcId="{9D3B80B2-3EC3-4E01-B1B8-21C7BCABE0F3}" destId="{39A74D25-5EF1-46CD-A2F0-C4199FB0F418}" srcOrd="0" destOrd="0" presId="urn:microsoft.com/office/officeart/2005/8/layout/orgChart1"/>
    <dgm:cxn modelId="{DCD84DCC-C2C7-43B3-9DAB-A67CA690FB27}" type="presParOf" srcId="{9D3B80B2-3EC3-4E01-B1B8-21C7BCABE0F3}" destId="{68E772B1-DD46-47E4-999F-C264B6722216}" srcOrd="1" destOrd="0" presId="urn:microsoft.com/office/officeart/2005/8/layout/orgChart1"/>
    <dgm:cxn modelId="{5DBEF045-CBEE-45C5-9734-024A58B670CE}" type="presParOf" srcId="{C9EC7732-FEE7-4B8B-9D08-3FDFE82E3FCA}" destId="{49424584-17FD-4690-A265-0D809334B00D}" srcOrd="1" destOrd="0" presId="urn:microsoft.com/office/officeart/2005/8/layout/orgChart1"/>
    <dgm:cxn modelId="{9996A432-DEA3-4FA3-8DEF-A4F7BC6A8C61}" type="presParOf" srcId="{C9EC7732-FEE7-4B8B-9D08-3FDFE82E3FCA}" destId="{1A72DFEC-BCD7-47AB-9A4D-BF76F550EB81}" srcOrd="2" destOrd="0" presId="urn:microsoft.com/office/officeart/2005/8/layout/orgChart1"/>
    <dgm:cxn modelId="{CCF156FF-C1F2-424F-B276-0CF0EDD110D0}" type="presParOf" srcId="{16C4B550-E97E-4630-826F-27CAEC96DD9B}" destId="{44D5C6A3-64F2-4643-8837-C0FA4BC6CE68}" srcOrd="8" destOrd="0" presId="urn:microsoft.com/office/officeart/2005/8/layout/orgChart1"/>
    <dgm:cxn modelId="{A1947626-4583-4C26-901C-C9667B8856A3}" type="presParOf" srcId="{16C4B550-E97E-4630-826F-27CAEC96DD9B}" destId="{DC2220B3-54A5-47C6-B281-29FDB01E1209}" srcOrd="9" destOrd="0" presId="urn:microsoft.com/office/officeart/2005/8/layout/orgChart1"/>
    <dgm:cxn modelId="{4B1D3EB4-55B6-46C5-86BF-B4EED281985C}" type="presParOf" srcId="{DC2220B3-54A5-47C6-B281-29FDB01E1209}" destId="{48A73716-1515-47D9-AEA6-DE76653E9131}" srcOrd="0" destOrd="0" presId="urn:microsoft.com/office/officeart/2005/8/layout/orgChart1"/>
    <dgm:cxn modelId="{6A2E8BE3-6C9C-4338-9608-F4648C5DC408}" type="presParOf" srcId="{48A73716-1515-47D9-AEA6-DE76653E9131}" destId="{551D0931-A584-4843-B71F-86DF26D8E8D1}" srcOrd="0" destOrd="0" presId="urn:microsoft.com/office/officeart/2005/8/layout/orgChart1"/>
    <dgm:cxn modelId="{E83B11D7-5A7A-406A-8BE7-C804F8B6A639}" type="presParOf" srcId="{48A73716-1515-47D9-AEA6-DE76653E9131}" destId="{FCDCBCF3-AA6D-4396-9D96-60E9E62B96CC}" srcOrd="1" destOrd="0" presId="urn:microsoft.com/office/officeart/2005/8/layout/orgChart1"/>
    <dgm:cxn modelId="{4E001C68-FD76-4938-83EC-0FD6900CD419}" type="presParOf" srcId="{DC2220B3-54A5-47C6-B281-29FDB01E1209}" destId="{A1806BB9-DF21-4F34-B7D6-1F617899146A}" srcOrd="1" destOrd="0" presId="urn:microsoft.com/office/officeart/2005/8/layout/orgChart1"/>
    <dgm:cxn modelId="{F050E08E-E986-4079-9B81-E7A059017D22}" type="presParOf" srcId="{DC2220B3-54A5-47C6-B281-29FDB01E1209}" destId="{DFA52CCF-3044-4ECD-9207-A7E664D771AA}" srcOrd="2" destOrd="0" presId="urn:microsoft.com/office/officeart/2005/8/layout/orgChart1"/>
    <dgm:cxn modelId="{981B1313-BC79-4F08-898B-51D2B0D5BD88}" type="presParOf" srcId="{16C4B550-E97E-4630-826F-27CAEC96DD9B}" destId="{89DE95D5-3672-45DA-8821-03F24A42F568}" srcOrd="10" destOrd="0" presId="urn:microsoft.com/office/officeart/2005/8/layout/orgChart1"/>
    <dgm:cxn modelId="{51CD2104-2E2D-43E3-8D35-0EC8F88B695A}" type="presParOf" srcId="{16C4B550-E97E-4630-826F-27CAEC96DD9B}" destId="{107493FB-3DDF-4365-A542-9537CAA755B8}" srcOrd="11" destOrd="0" presId="urn:microsoft.com/office/officeart/2005/8/layout/orgChart1"/>
    <dgm:cxn modelId="{4799ED5A-B0BE-4B3E-B3B1-B0B1C7F98F42}" type="presParOf" srcId="{107493FB-3DDF-4365-A542-9537CAA755B8}" destId="{4AB3A747-3DEF-4205-8B21-3BD498FAE393}" srcOrd="0" destOrd="0" presId="urn:microsoft.com/office/officeart/2005/8/layout/orgChart1"/>
    <dgm:cxn modelId="{B8C8C656-05A1-4CB1-BB03-F02E3B1285E5}" type="presParOf" srcId="{4AB3A747-3DEF-4205-8B21-3BD498FAE393}" destId="{EF262E1D-05D8-4800-B5C6-3D40D02A6D7F}" srcOrd="0" destOrd="0" presId="urn:microsoft.com/office/officeart/2005/8/layout/orgChart1"/>
    <dgm:cxn modelId="{67F88F40-A141-4B15-B4EF-4C54D043DDCA}" type="presParOf" srcId="{4AB3A747-3DEF-4205-8B21-3BD498FAE393}" destId="{24408401-28DB-4ADE-8788-6B3CAD08DE3D}" srcOrd="1" destOrd="0" presId="urn:microsoft.com/office/officeart/2005/8/layout/orgChart1"/>
    <dgm:cxn modelId="{D9A9C852-9D7A-414D-A534-D8F08036ADF7}" type="presParOf" srcId="{107493FB-3DDF-4365-A542-9537CAA755B8}" destId="{51033DBA-D926-4373-97DA-0571F07B31DE}" srcOrd="1" destOrd="0" presId="urn:microsoft.com/office/officeart/2005/8/layout/orgChart1"/>
    <dgm:cxn modelId="{E13DCE51-3B2C-4154-B5EB-E294E6C252C2}" type="presParOf" srcId="{107493FB-3DDF-4365-A542-9537CAA755B8}" destId="{A6B31CF4-B832-4476-B297-88209B83AACD}" srcOrd="2" destOrd="0" presId="urn:microsoft.com/office/officeart/2005/8/layout/orgChart1"/>
    <dgm:cxn modelId="{A0E500E8-6089-4640-A66A-B773FD2F4732}" type="presParOf" srcId="{16C4B550-E97E-4630-826F-27CAEC96DD9B}" destId="{208B13A3-9490-4D49-9D4D-9F9A1569BAAB}" srcOrd="12" destOrd="0" presId="urn:microsoft.com/office/officeart/2005/8/layout/orgChart1"/>
    <dgm:cxn modelId="{0E4048D0-2562-47E8-B202-81080EC7FB07}" type="presParOf" srcId="{16C4B550-E97E-4630-826F-27CAEC96DD9B}" destId="{2F30D717-274D-47FC-A47D-13F122F139B1}" srcOrd="13" destOrd="0" presId="urn:microsoft.com/office/officeart/2005/8/layout/orgChart1"/>
    <dgm:cxn modelId="{8A380405-A509-4B2A-A954-2F6FCDAF0511}" type="presParOf" srcId="{2F30D717-274D-47FC-A47D-13F122F139B1}" destId="{864E735D-BD24-4645-AA33-FDA851203CDC}" srcOrd="0" destOrd="0" presId="urn:microsoft.com/office/officeart/2005/8/layout/orgChart1"/>
    <dgm:cxn modelId="{2FE4B7A2-1894-4419-BAEE-100FFDD33B15}" type="presParOf" srcId="{864E735D-BD24-4645-AA33-FDA851203CDC}" destId="{20B08818-A465-497C-B2AF-C6F19EB9EC38}" srcOrd="0" destOrd="0" presId="urn:microsoft.com/office/officeart/2005/8/layout/orgChart1"/>
    <dgm:cxn modelId="{606D0FB7-84CD-49B7-ACC9-EE036127AC77}" type="presParOf" srcId="{864E735D-BD24-4645-AA33-FDA851203CDC}" destId="{8A82DAAA-4AF3-460F-B90B-563BDD9A848A}" srcOrd="1" destOrd="0" presId="urn:microsoft.com/office/officeart/2005/8/layout/orgChart1"/>
    <dgm:cxn modelId="{16DD2C13-34EA-4B74-8D1F-28A0E63B31E3}" type="presParOf" srcId="{2F30D717-274D-47FC-A47D-13F122F139B1}" destId="{777E1332-1A87-4EC5-9E9C-7E6FB2FC9633}" srcOrd="1" destOrd="0" presId="urn:microsoft.com/office/officeart/2005/8/layout/orgChart1"/>
    <dgm:cxn modelId="{BB75BDB6-C17A-403D-B796-B6144867ADF5}" type="presParOf" srcId="{2F30D717-274D-47FC-A47D-13F122F139B1}" destId="{2DE0F656-9A24-4189-AD82-0F18461504E4}" srcOrd="2" destOrd="0" presId="urn:microsoft.com/office/officeart/2005/8/layout/orgChart1"/>
    <dgm:cxn modelId="{38A69A51-456F-4A02-9F95-F4667E20AFF1}" type="presParOf" srcId="{16C4B550-E97E-4630-826F-27CAEC96DD9B}" destId="{8DEB7B30-9FB2-49F0-A9BD-57937C6686B2}" srcOrd="14" destOrd="0" presId="urn:microsoft.com/office/officeart/2005/8/layout/orgChart1"/>
    <dgm:cxn modelId="{772EA23D-3AC2-4A35-9B8C-B911A4D9DB30}" type="presParOf" srcId="{16C4B550-E97E-4630-826F-27CAEC96DD9B}" destId="{19218117-B2DE-4651-A9DC-E37D0CD1DE7A}" srcOrd="15" destOrd="0" presId="urn:microsoft.com/office/officeart/2005/8/layout/orgChart1"/>
    <dgm:cxn modelId="{97D24EDB-CB73-472A-AAA2-EE821EDBAEBB}" type="presParOf" srcId="{19218117-B2DE-4651-A9DC-E37D0CD1DE7A}" destId="{D41DEE2A-8576-4B8D-9153-69294DCC3840}" srcOrd="0" destOrd="0" presId="urn:microsoft.com/office/officeart/2005/8/layout/orgChart1"/>
    <dgm:cxn modelId="{86F1117E-23E4-4D82-B52F-B519F0815CF9}" type="presParOf" srcId="{D41DEE2A-8576-4B8D-9153-69294DCC3840}" destId="{D2AC7FAB-4BE1-427F-A5D4-FE4A3C3DD839}" srcOrd="0" destOrd="0" presId="urn:microsoft.com/office/officeart/2005/8/layout/orgChart1"/>
    <dgm:cxn modelId="{E1ED5658-F24E-438B-91F6-65460C63D633}" type="presParOf" srcId="{D41DEE2A-8576-4B8D-9153-69294DCC3840}" destId="{0958B6D6-9C32-4FA8-8E3C-C81CC6993B45}" srcOrd="1" destOrd="0" presId="urn:microsoft.com/office/officeart/2005/8/layout/orgChart1"/>
    <dgm:cxn modelId="{890BB7DD-59B7-4EF7-9B79-20A5335BB666}" type="presParOf" srcId="{19218117-B2DE-4651-A9DC-E37D0CD1DE7A}" destId="{0E9ABD31-3B1A-4C00-B066-43B6F515C543}" srcOrd="1" destOrd="0" presId="urn:microsoft.com/office/officeart/2005/8/layout/orgChart1"/>
    <dgm:cxn modelId="{E0B2B9CB-26B8-4E8C-8009-FEEC043D1F6E}" type="presParOf" srcId="{19218117-B2DE-4651-A9DC-E37D0CD1DE7A}" destId="{D1D5D05F-8D7F-4D93-AB29-D4154E406D54}" srcOrd="2" destOrd="0" presId="urn:microsoft.com/office/officeart/2005/8/layout/orgChart1"/>
    <dgm:cxn modelId="{68A11DB5-9741-4907-971D-36F2A37E7B00}" type="presParOf" srcId="{16C4B550-E97E-4630-826F-27CAEC96DD9B}" destId="{364464C1-7789-44BC-AC7D-627FAF1B8EAA}" srcOrd="16" destOrd="0" presId="urn:microsoft.com/office/officeart/2005/8/layout/orgChart1"/>
    <dgm:cxn modelId="{8E1D6DB1-775C-4582-8D9B-8D54997A6424}" type="presParOf" srcId="{16C4B550-E97E-4630-826F-27CAEC96DD9B}" destId="{27E25F1A-950A-4343-8257-365EFA8A0EC2}" srcOrd="17" destOrd="0" presId="urn:microsoft.com/office/officeart/2005/8/layout/orgChart1"/>
    <dgm:cxn modelId="{A9E02249-69A4-4B9E-A94D-EA70393DA9A0}" type="presParOf" srcId="{27E25F1A-950A-4343-8257-365EFA8A0EC2}" destId="{DCF6241F-F397-49BB-8E14-059A7CD9C8F1}" srcOrd="0" destOrd="0" presId="urn:microsoft.com/office/officeart/2005/8/layout/orgChart1"/>
    <dgm:cxn modelId="{CE7E7CE7-04D4-4172-97D8-3F38A7D08C9F}" type="presParOf" srcId="{DCF6241F-F397-49BB-8E14-059A7CD9C8F1}" destId="{5FF1B94D-AB02-4354-89BE-E920BEBD60B3}" srcOrd="0" destOrd="0" presId="urn:microsoft.com/office/officeart/2005/8/layout/orgChart1"/>
    <dgm:cxn modelId="{01CE6B6C-0739-47B9-92CA-A20E7598F526}" type="presParOf" srcId="{DCF6241F-F397-49BB-8E14-059A7CD9C8F1}" destId="{AB0359C6-D3EC-41A1-A3BD-D9E4CBCC7E1A}" srcOrd="1" destOrd="0" presId="urn:microsoft.com/office/officeart/2005/8/layout/orgChart1"/>
    <dgm:cxn modelId="{B2714C65-25D9-4B4C-B5CF-F6796D328C74}" type="presParOf" srcId="{27E25F1A-950A-4343-8257-365EFA8A0EC2}" destId="{7E4B9CC0-E5A3-46C0-B172-7A109878F68F}" srcOrd="1" destOrd="0" presId="urn:microsoft.com/office/officeart/2005/8/layout/orgChart1"/>
    <dgm:cxn modelId="{301A87F5-6E2D-42B8-9B30-D0DC8F5C7002}" type="presParOf" srcId="{27E25F1A-950A-4343-8257-365EFA8A0EC2}" destId="{385BFA40-917B-4388-B270-ABF6D15F9225}" srcOrd="2" destOrd="0" presId="urn:microsoft.com/office/officeart/2005/8/layout/orgChart1"/>
    <dgm:cxn modelId="{35102B2D-15A3-4889-9888-F53F68BF7091}" type="presParOf" srcId="{FC7E7C98-2CF4-4444-BDDC-84E9D4F60C63}" destId="{1BDCDBF9-E033-479C-AB46-BEE20D1C4781}" srcOrd="2" destOrd="0" presId="urn:microsoft.com/office/officeart/2005/8/layout/orgChart1"/>
    <dgm:cxn modelId="{2A342DED-883F-4454-B9CF-805B54930EAB}" type="presParOf" srcId="{1BDCDBF9-E033-479C-AB46-BEE20D1C4781}" destId="{42EE0D3E-37DF-4EA5-9349-D6E011685FB1}" srcOrd="0" destOrd="0" presId="urn:microsoft.com/office/officeart/2005/8/layout/orgChart1"/>
    <dgm:cxn modelId="{BC3B1925-D786-46F6-8795-B9A24737BF6F}" type="presParOf" srcId="{1BDCDBF9-E033-479C-AB46-BEE20D1C4781}" destId="{4131A37E-0725-4CE6-AE76-E813CC4CE8AD}" srcOrd="1" destOrd="0" presId="urn:microsoft.com/office/officeart/2005/8/layout/orgChart1"/>
    <dgm:cxn modelId="{FC97EEBB-795A-4682-8B49-DF24EB4BDE5F}" type="presParOf" srcId="{4131A37E-0725-4CE6-AE76-E813CC4CE8AD}" destId="{C9E41053-AB71-4E91-B7F8-A3B2A29ECCF9}" srcOrd="0" destOrd="0" presId="urn:microsoft.com/office/officeart/2005/8/layout/orgChart1"/>
    <dgm:cxn modelId="{D34AAD99-DBB1-4745-B334-328B996FC87B}" type="presParOf" srcId="{C9E41053-AB71-4E91-B7F8-A3B2A29ECCF9}" destId="{A5027CB7-A1AE-4713-82F2-52F4A5ECC124}" srcOrd="0" destOrd="0" presId="urn:microsoft.com/office/officeart/2005/8/layout/orgChart1"/>
    <dgm:cxn modelId="{E1FDBF19-18B6-4D46-BE50-89E469C8E33C}" type="presParOf" srcId="{C9E41053-AB71-4E91-B7F8-A3B2A29ECCF9}" destId="{EB085534-FED7-4459-A7DD-F372682DBD42}" srcOrd="1" destOrd="0" presId="urn:microsoft.com/office/officeart/2005/8/layout/orgChart1"/>
    <dgm:cxn modelId="{2C72CD3A-4ABB-4CC5-AACA-783A44A58282}" type="presParOf" srcId="{4131A37E-0725-4CE6-AE76-E813CC4CE8AD}" destId="{64164AD8-2CB6-49AA-B810-FDF463F03F12}" srcOrd="1" destOrd="0" presId="urn:microsoft.com/office/officeart/2005/8/layout/orgChart1"/>
    <dgm:cxn modelId="{032E19EA-1021-4417-A864-94014015F8D5}" type="presParOf" srcId="{4131A37E-0725-4CE6-AE76-E813CC4CE8AD}" destId="{5371F79A-5C0A-43B6-8213-6BF61CC01561}" srcOrd="2" destOrd="0" presId="urn:microsoft.com/office/officeart/2005/8/layout/orgChart1"/>
    <dgm:cxn modelId="{0AA8B85A-1601-4822-86F3-DE60D617F920}" type="presParOf" srcId="{1BDCDBF9-E033-479C-AB46-BEE20D1C4781}" destId="{AC9EF0D1-53BA-4650-8BC6-8C3FCD733D06}" srcOrd="2" destOrd="0" presId="urn:microsoft.com/office/officeart/2005/8/layout/orgChart1"/>
    <dgm:cxn modelId="{D1932379-939F-4655-BB2B-E7D825EAF09D}" type="presParOf" srcId="{1BDCDBF9-E033-479C-AB46-BEE20D1C4781}" destId="{92A8415C-7548-40B2-B6D5-9634B5DB7133}" srcOrd="3" destOrd="0" presId="urn:microsoft.com/office/officeart/2005/8/layout/orgChart1"/>
    <dgm:cxn modelId="{25D6B969-00C1-478B-92D5-1EB115565459}" type="presParOf" srcId="{92A8415C-7548-40B2-B6D5-9634B5DB7133}" destId="{B55913C0-95E6-4AE7-873F-8EB130997E4C}" srcOrd="0" destOrd="0" presId="urn:microsoft.com/office/officeart/2005/8/layout/orgChart1"/>
    <dgm:cxn modelId="{EA75584D-E166-4C34-9E6C-4EA848F8DF9E}" type="presParOf" srcId="{B55913C0-95E6-4AE7-873F-8EB130997E4C}" destId="{93208D7A-BAD6-4DA7-9241-4C294E217608}" srcOrd="0" destOrd="0" presId="urn:microsoft.com/office/officeart/2005/8/layout/orgChart1"/>
    <dgm:cxn modelId="{53350750-F388-4BF8-B5F8-BCBA295C3E55}" type="presParOf" srcId="{B55913C0-95E6-4AE7-873F-8EB130997E4C}" destId="{AB38029E-A81B-42C6-879C-B874D092ABB3}" srcOrd="1" destOrd="0" presId="urn:microsoft.com/office/officeart/2005/8/layout/orgChart1"/>
    <dgm:cxn modelId="{802C4A78-0CCC-4E33-994E-808950BDC376}" type="presParOf" srcId="{92A8415C-7548-40B2-B6D5-9634B5DB7133}" destId="{244AA9E2-5D44-4B2F-9E6F-34A0B9A4B8AB}" srcOrd="1" destOrd="0" presId="urn:microsoft.com/office/officeart/2005/8/layout/orgChart1"/>
    <dgm:cxn modelId="{9A56DC4B-ECCA-49B4-9298-FAA973CEE343}" type="presParOf" srcId="{92A8415C-7548-40B2-B6D5-9634B5DB7133}" destId="{64EE0DD5-B77B-4744-8F36-762A2456CFBF}" srcOrd="2" destOrd="0" presId="urn:microsoft.com/office/officeart/2005/8/layout/orgChart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B3CC4-8C9E-4B96-A107-B1E5CDC2C3C4}">
      <dsp:nvSpPr>
        <dsp:cNvPr id="0" name=""/>
        <dsp:cNvSpPr/>
      </dsp:nvSpPr>
      <dsp:spPr>
        <a:xfrm>
          <a:off x="171651" y="2282"/>
          <a:ext cx="3497938" cy="2261224"/>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91DDF5-25DF-4283-9ACC-0BB6DD9F8A71}">
      <dsp:nvSpPr>
        <dsp:cNvPr id="0" name=""/>
        <dsp:cNvSpPr/>
      </dsp:nvSpPr>
      <dsp:spPr>
        <a:xfrm>
          <a:off x="171651" y="778983"/>
          <a:ext cx="3497938" cy="1663683"/>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pPr>
          <a:r>
            <a:rPr lang="en-US" sz="1300" kern="1200" dirty="0" smtClean="0">
              <a:solidFill>
                <a:schemeClr val="tx1"/>
              </a:solidFill>
            </a:rPr>
            <a:t>Biological shielding of medical gamma-radiotherapy                equipment;</a:t>
          </a:r>
          <a:endParaRPr lang="ru-RU" sz="1300" kern="1200" dirty="0" smtClean="0">
            <a:solidFill>
              <a:schemeClr val="tx1"/>
            </a:solidFill>
          </a:endParaRPr>
        </a:p>
      </dsp:txBody>
      <dsp:txXfrm>
        <a:off x="171651" y="778983"/>
        <a:ext cx="2463336" cy="1663683"/>
      </dsp:txXfrm>
    </dsp:sp>
    <dsp:sp modelId="{F9EEA112-3353-4E23-8297-E1F5C5E7BFE0}">
      <dsp:nvSpPr>
        <dsp:cNvPr id="0" name=""/>
        <dsp:cNvSpPr/>
      </dsp:nvSpPr>
      <dsp:spPr>
        <a:xfrm>
          <a:off x="2401621" y="1152130"/>
          <a:ext cx="1224278" cy="105843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a:ln w="19050" cap="flat" cmpd="sng" algn="ctr">
          <a:solidFill>
            <a:schemeClr val="accent2">
              <a:tint val="40000"/>
              <a:alpha val="9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05CA37D7-2ACF-4D01-9A7F-59851CA8819F}">
      <dsp:nvSpPr>
        <dsp:cNvPr id="0" name=""/>
        <dsp:cNvSpPr/>
      </dsp:nvSpPr>
      <dsp:spPr>
        <a:xfrm>
          <a:off x="3747234" y="2282"/>
          <a:ext cx="3497938" cy="2261224"/>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E96FC-07CC-48C8-89E2-5B71FFA79E68}">
      <dsp:nvSpPr>
        <dsp:cNvPr id="0" name=""/>
        <dsp:cNvSpPr/>
      </dsp:nvSpPr>
      <dsp:spPr>
        <a:xfrm>
          <a:off x="3747234" y="778983"/>
          <a:ext cx="3497938" cy="1663683"/>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n-US" sz="1300" kern="1200" dirty="0" smtClean="0">
              <a:solidFill>
                <a:schemeClr val="tx1"/>
              </a:solidFill>
            </a:rPr>
            <a:t>Biological shielding of industrial gamma-radiography devices</a:t>
          </a:r>
          <a:r>
            <a:rPr lang="ru-RU" sz="1300" kern="1200" dirty="0" smtClean="0">
              <a:solidFill>
                <a:schemeClr val="tx1"/>
              </a:solidFill>
            </a:rPr>
            <a:t>;</a:t>
          </a:r>
        </a:p>
      </dsp:txBody>
      <dsp:txXfrm>
        <a:off x="3747234" y="778983"/>
        <a:ext cx="2463336" cy="1663683"/>
      </dsp:txXfrm>
    </dsp:sp>
    <dsp:sp modelId="{9C6310B7-1FE4-4718-A9C9-73F85F5DDF56}">
      <dsp:nvSpPr>
        <dsp:cNvPr id="0" name=""/>
        <dsp:cNvSpPr/>
      </dsp:nvSpPr>
      <dsp:spPr>
        <a:xfrm>
          <a:off x="6020984" y="1140255"/>
          <a:ext cx="1224278" cy="105843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flat" cmpd="sng" algn="ctr">
          <a:solidFill>
            <a:schemeClr val="accent3">
              <a:tint val="40000"/>
              <a:alpha val="9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55C198AA-3CEC-483E-BC12-4B172A7894B2}">
      <dsp:nvSpPr>
        <dsp:cNvPr id="0" name=""/>
        <dsp:cNvSpPr/>
      </dsp:nvSpPr>
      <dsp:spPr>
        <a:xfrm>
          <a:off x="171651" y="2597892"/>
          <a:ext cx="3497938" cy="2261224"/>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9E7792-AFDB-4EF1-B7E8-D2C5DFF8B9D6}">
      <dsp:nvSpPr>
        <dsp:cNvPr id="0" name=""/>
        <dsp:cNvSpPr/>
      </dsp:nvSpPr>
      <dsp:spPr>
        <a:xfrm>
          <a:off x="171651" y="3374593"/>
          <a:ext cx="3497938" cy="1663683"/>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endParaRPr lang="en-US" sz="1300" kern="1200" dirty="0" smtClean="0">
            <a:solidFill>
              <a:schemeClr val="tx1"/>
            </a:solidFill>
          </a:endParaRPr>
        </a:p>
        <a:p>
          <a:pPr lvl="0" algn="l" defTabSz="577850">
            <a:lnSpc>
              <a:spcPct val="90000"/>
            </a:lnSpc>
            <a:spcBef>
              <a:spcPct val="0"/>
            </a:spcBef>
            <a:spcAft>
              <a:spcPct val="35000"/>
            </a:spcAft>
          </a:pPr>
          <a:r>
            <a:rPr lang="en-US" sz="1300" kern="1200" dirty="0" smtClean="0">
              <a:solidFill>
                <a:schemeClr val="tx1"/>
              </a:solidFill>
            </a:rPr>
            <a:t>Low activity calibration and control sources, as well as solutions used for contrasting in electron microscopy, containing radionuclides which are also    classified as nuclear materials</a:t>
          </a:r>
          <a:r>
            <a:rPr lang="ru-RU" sz="1300" kern="1200" dirty="0" smtClean="0">
              <a:solidFill>
                <a:schemeClr val="tx1"/>
              </a:solidFill>
            </a:rPr>
            <a:t>;</a:t>
          </a:r>
          <a:endParaRPr lang="en-US" sz="1300" kern="1200" dirty="0" smtClean="0">
            <a:solidFill>
              <a:schemeClr val="tx1"/>
            </a:solidFill>
          </a:endParaRPr>
        </a:p>
        <a:p>
          <a:pPr lvl="0" algn="l" defTabSz="577850">
            <a:lnSpc>
              <a:spcPct val="90000"/>
            </a:lnSpc>
            <a:spcBef>
              <a:spcPct val="0"/>
            </a:spcBef>
            <a:spcAft>
              <a:spcPct val="35000"/>
            </a:spcAft>
          </a:pPr>
          <a:endParaRPr lang="ru-RU" sz="1300" kern="1200" dirty="0" smtClean="0">
            <a:solidFill>
              <a:schemeClr val="tx1"/>
            </a:solidFill>
          </a:endParaRPr>
        </a:p>
      </dsp:txBody>
      <dsp:txXfrm>
        <a:off x="171651" y="3374593"/>
        <a:ext cx="2463336" cy="1663683"/>
      </dsp:txXfrm>
    </dsp:sp>
    <dsp:sp modelId="{3D6AE7AE-EAC8-4891-A225-253D0EC7AB74}">
      <dsp:nvSpPr>
        <dsp:cNvPr id="0" name=""/>
        <dsp:cNvSpPr/>
      </dsp:nvSpPr>
      <dsp:spPr>
        <a:xfrm>
          <a:off x="2448272" y="3744415"/>
          <a:ext cx="1224278" cy="105843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905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43D9215D-2D92-404D-BB7C-EDFB8A2D29F5}">
      <dsp:nvSpPr>
        <dsp:cNvPr id="0" name=""/>
        <dsp:cNvSpPr/>
      </dsp:nvSpPr>
      <dsp:spPr>
        <a:xfrm>
          <a:off x="3747234" y="2597892"/>
          <a:ext cx="3497938" cy="2261224"/>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A9A6BB-1D2C-4749-9B1D-036CF16B8861}">
      <dsp:nvSpPr>
        <dsp:cNvPr id="0" name=""/>
        <dsp:cNvSpPr/>
      </dsp:nvSpPr>
      <dsp:spPr>
        <a:xfrm>
          <a:off x="3747234" y="3374593"/>
          <a:ext cx="3497938" cy="1663683"/>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ts val="0"/>
            </a:spcAft>
          </a:pPr>
          <a:r>
            <a:rPr lang="en-US" sz="1300" kern="1200" dirty="0" err="1" smtClean="0">
              <a:solidFill>
                <a:schemeClr val="tx1"/>
              </a:solidFill>
            </a:rPr>
            <a:t>Pu</a:t>
          </a:r>
          <a:r>
            <a:rPr lang="en-US" sz="1300" kern="1200" dirty="0" smtClean="0">
              <a:solidFill>
                <a:schemeClr val="tx1"/>
              </a:solidFill>
            </a:rPr>
            <a:t>/Be neutron sources for well-logging activities in the oil and           gas industry, </a:t>
          </a:r>
          <a:r>
            <a:rPr lang="en-US" sz="1300" kern="1200" dirty="0" err="1" smtClean="0">
              <a:solidFill>
                <a:schemeClr val="tx1"/>
              </a:solidFill>
            </a:rPr>
            <a:t>etc</a:t>
          </a:r>
          <a:r>
            <a:rPr lang="ru-RU" sz="1300" kern="1200" dirty="0" smtClean="0">
              <a:solidFill>
                <a:schemeClr val="tx1"/>
              </a:solidFill>
            </a:rPr>
            <a:t>.</a:t>
          </a:r>
          <a:endParaRPr lang="ru-RU" sz="1300" kern="1200" dirty="0">
            <a:solidFill>
              <a:schemeClr val="tx1"/>
            </a:solidFill>
          </a:endParaRPr>
        </a:p>
      </dsp:txBody>
      <dsp:txXfrm>
        <a:off x="3747234" y="3374593"/>
        <a:ext cx="2463336" cy="1663683"/>
      </dsp:txXfrm>
    </dsp:sp>
    <dsp:sp modelId="{05B0D85E-B4C5-410C-8838-776A978F7AEB}">
      <dsp:nvSpPr>
        <dsp:cNvPr id="0" name=""/>
        <dsp:cNvSpPr/>
      </dsp:nvSpPr>
      <dsp:spPr>
        <a:xfrm>
          <a:off x="5976665" y="3744415"/>
          <a:ext cx="1224278" cy="105843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a:ln w="19050" cap="flat" cmpd="sng" algn="ctr">
          <a:solidFill>
            <a:schemeClr val="accent5">
              <a:tint val="40000"/>
              <a:alpha val="9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0995" cy="488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65916" y="0"/>
            <a:ext cx="2880995" cy="488712"/>
          </a:xfrm>
          <a:prstGeom prst="rect">
            <a:avLst/>
          </a:prstGeom>
        </p:spPr>
        <p:txBody>
          <a:bodyPr vert="horz" lIns="91440" tIns="45720" rIns="91440" bIns="45720" rtlCol="0"/>
          <a:lstStyle>
            <a:lvl1pPr algn="r">
              <a:defRPr sz="1200"/>
            </a:lvl1pPr>
          </a:lstStyle>
          <a:p>
            <a:fld id="{9A9E111A-F7C5-4DBB-914C-03A30D5FC52D}" type="datetimeFigureOut">
              <a:rPr lang="ru-RU" smtClean="0"/>
              <a:t>17.05.2022</a:t>
            </a:fld>
            <a:endParaRPr lang="ru-RU"/>
          </a:p>
        </p:txBody>
      </p:sp>
      <p:sp>
        <p:nvSpPr>
          <p:cNvPr id="4" name="Образ слайда 3"/>
          <p:cNvSpPr>
            <a:spLocks noGrp="1" noRot="1" noChangeAspect="1"/>
          </p:cNvSpPr>
          <p:nvPr>
            <p:ph type="sldImg" idx="2"/>
          </p:nvPr>
        </p:nvSpPr>
        <p:spPr>
          <a:xfrm>
            <a:off x="881063" y="733425"/>
            <a:ext cx="4886325" cy="36655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4845" y="4642763"/>
            <a:ext cx="5318760" cy="439840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283830"/>
            <a:ext cx="2880995" cy="488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65916" y="9283830"/>
            <a:ext cx="2880995" cy="488712"/>
          </a:xfrm>
          <a:prstGeom prst="rect">
            <a:avLst/>
          </a:prstGeom>
        </p:spPr>
        <p:txBody>
          <a:bodyPr vert="horz" lIns="91440" tIns="45720" rIns="91440" bIns="45720" rtlCol="0" anchor="b"/>
          <a:lstStyle>
            <a:lvl1pPr algn="r">
              <a:defRPr sz="1200"/>
            </a:lvl1pPr>
          </a:lstStyle>
          <a:p>
            <a:fld id="{092FF936-2B5B-472D-AE07-0F3E0557FAB3}" type="slidenum">
              <a:rPr lang="ru-RU" smtClean="0"/>
              <a:t>‹#›</a:t>
            </a:fld>
            <a:endParaRPr lang="ru-RU"/>
          </a:p>
        </p:txBody>
      </p:sp>
    </p:spTree>
    <p:extLst>
      <p:ext uri="{BB962C8B-B14F-4D97-AF65-F5344CB8AC3E}">
        <p14:creationId xmlns:p14="http://schemas.microsoft.com/office/powerpoint/2010/main" val="1365962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03EFB8-0F4B-45A3-B9F0-53F36CB6D923}" type="slidenum">
              <a:rPr lang="en-US" smtClean="0">
                <a:latin typeface="Arial" pitchFamily="34" charset="0"/>
              </a:rPr>
              <a:pPr fontAlgn="base">
                <a:spcBef>
                  <a:spcPct val="0"/>
                </a:spcBef>
                <a:spcAft>
                  <a:spcPct val="0"/>
                </a:spcAft>
                <a:defRPr/>
              </a:pPr>
              <a:t>2</a:t>
            </a:fld>
            <a:endParaRPr lang="en-US" smtClean="0">
              <a:latin typeface="Arial" pitchFamily="34" charset="0"/>
            </a:endParaRPr>
          </a:p>
        </p:txBody>
      </p:sp>
    </p:spTree>
    <p:extLst>
      <p:ext uri="{BB962C8B-B14F-4D97-AF65-F5344CB8AC3E}">
        <p14:creationId xmlns:p14="http://schemas.microsoft.com/office/powerpoint/2010/main" val="182254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03EFB8-0F4B-45A3-B9F0-53F36CB6D923}" type="slidenum">
              <a:rPr lang="en-US" smtClean="0">
                <a:latin typeface="Arial" pitchFamily="34" charset="0"/>
              </a:rPr>
              <a:pPr fontAlgn="base">
                <a:spcBef>
                  <a:spcPct val="0"/>
                </a:spcBef>
                <a:spcAft>
                  <a:spcPct val="0"/>
                </a:spcAft>
                <a:defRPr/>
              </a:pPr>
              <a:t>3</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CCBB31-DB92-4C3B-9DFF-C87E94C41001}" type="slidenum">
              <a:rPr lang="en-US" smtClean="0">
                <a:latin typeface="Arial" pitchFamily="34" charset="0"/>
              </a:rPr>
              <a:pPr fontAlgn="base">
                <a:spcBef>
                  <a:spcPct val="0"/>
                </a:spcBef>
                <a:spcAft>
                  <a:spcPct val="0"/>
                </a:spcAft>
                <a:defRPr/>
              </a:pPr>
              <a:t>8</a:t>
            </a:fld>
            <a:endParaRPr lang="en-US" smtClean="0">
              <a:latin typeface="Arial" pitchFamily="34" charset="0"/>
            </a:endParaRPr>
          </a:p>
        </p:txBody>
      </p:sp>
    </p:spTree>
    <p:extLst>
      <p:ext uri="{BB962C8B-B14F-4D97-AF65-F5344CB8AC3E}">
        <p14:creationId xmlns:p14="http://schemas.microsoft.com/office/powerpoint/2010/main" val="3348667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CCBB31-DB92-4C3B-9DFF-C87E94C41001}" type="slidenum">
              <a:rPr lang="en-US" smtClean="0">
                <a:latin typeface="Arial" pitchFamily="34" charset="0"/>
              </a:rPr>
              <a:pPr fontAlgn="base">
                <a:spcBef>
                  <a:spcPct val="0"/>
                </a:spcBef>
                <a:spcAft>
                  <a:spcPct val="0"/>
                </a:spcAft>
                <a:defRPr/>
              </a:pPr>
              <a:t>9</a:t>
            </a:fld>
            <a:endParaRPr lang="en-US" smtClean="0">
              <a:latin typeface="Arial" pitchFamily="34" charset="0"/>
            </a:endParaRPr>
          </a:p>
        </p:txBody>
      </p:sp>
    </p:spTree>
    <p:extLst>
      <p:ext uri="{BB962C8B-B14F-4D97-AF65-F5344CB8AC3E}">
        <p14:creationId xmlns:p14="http://schemas.microsoft.com/office/powerpoint/2010/main" val="334866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In 2008, a single regulatory body was created in Azerbaijan by a relevant Presidential Decree and endowed with the relevant regulatory powers. SANRAR has no technical support organization and research institutes directly subordinate. However, SANRAR has the opportunity to apply to the specialized enterprise “</a:t>
            </a:r>
            <a:r>
              <a:rPr lang="en-US" dirty="0" err="1" smtClean="0"/>
              <a:t>Izotop</a:t>
            </a:r>
            <a:r>
              <a:rPr lang="en-US" dirty="0" smtClean="0"/>
              <a:t>”, which is also a structural unit of the  Ministry of Emergency Situations to provide the necessary technical support in solving various technical issues and has this experience in its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In "</a:t>
            </a:r>
            <a:r>
              <a:rPr lang="en-US" dirty="0" err="1" smtClean="0"/>
              <a:t>Izotop</a:t>
            </a:r>
            <a:r>
              <a:rPr lang="en-US" dirty="0" smtClean="0"/>
              <a:t>" specialized enterprise  has created the necessary infrastructure for carrying out radiation measurements, performing the necessary tasks for sampling and sample preparation, conducting gamma-spectrometric and radiochemical analyzes of solid and liquid samples, measuring the ionizing radiation dose rate as by means of special transport, as well as on foot. This organization has a Hot Chamber for identification, testing and manipulation of radioactive sources, specialized laboratories and facilities for decontamination of contaminated vehicles, personal protective equipment or other objects, etc.</a:t>
            </a:r>
          </a:p>
          <a:p>
            <a:endParaRPr lang="en-US" dirty="0" smtClean="0"/>
          </a:p>
        </p:txBody>
      </p:sp>
    </p:spTree>
    <p:extLst>
      <p:ext uri="{BB962C8B-B14F-4D97-AF65-F5344CB8AC3E}">
        <p14:creationId xmlns:p14="http://schemas.microsoft.com/office/powerpoint/2010/main" val="12997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03EFB8-0F4B-45A3-B9F0-53F36CB6D923}" type="slidenum">
              <a:rPr lang="en-US" smtClean="0">
                <a:latin typeface="Arial" pitchFamily="34" charset="0"/>
              </a:rPr>
              <a:pPr fontAlgn="base">
                <a:spcBef>
                  <a:spcPct val="0"/>
                </a:spcBef>
                <a:spcAft>
                  <a:spcPct val="0"/>
                </a:spcAft>
                <a:defRPr/>
              </a:pPr>
              <a:t>13</a:t>
            </a:fld>
            <a:endParaRPr lang="en-US" smtClean="0">
              <a:latin typeface="Arial" pitchFamily="34" charset="0"/>
            </a:endParaRPr>
          </a:p>
        </p:txBody>
      </p:sp>
    </p:spTree>
    <p:extLst>
      <p:ext uri="{BB962C8B-B14F-4D97-AF65-F5344CB8AC3E}">
        <p14:creationId xmlns:p14="http://schemas.microsoft.com/office/powerpoint/2010/main" val="269669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9AD8059C-B9F3-4227-A426-AA8D8DDD06CC}" type="datetime1">
              <a:rPr lang="en-GB" smtClean="0"/>
              <a:t>17/05/2022</a:t>
            </a:fld>
            <a:endParaRPr lang="en-GB"/>
          </a:p>
        </p:txBody>
      </p:sp>
      <p:sp>
        <p:nvSpPr>
          <p:cNvPr id="17" name="Footer Placeholder 16"/>
          <p:cNvSpPr>
            <a:spLocks noGrp="1"/>
          </p:cNvSpPr>
          <p:nvPr>
            <p:ph type="ftr" sz="quarter" idx="11"/>
          </p:nvPr>
        </p:nvSpPr>
        <p:spPr>
          <a:xfrm>
            <a:off x="2898648" y="6355080"/>
            <a:ext cx="3474720" cy="365760"/>
          </a:xfrm>
        </p:spPr>
        <p:txBody>
          <a:bodyPr/>
          <a:lstStyle/>
          <a:p>
            <a:r>
              <a:rPr lang="en-GB" smtClean="0"/>
              <a:t>Vienna, Austria | 03 – 07 December 2018 </a:t>
            </a:r>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0DF8455F-D768-4058-826E-543B89A355E0}" type="slidenum">
              <a:rPr lang="en-GB" smtClean="0"/>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9D453A-0166-4FD4-9499-380184ED6B5B}" type="datetime1">
              <a:rPr lang="en-GB" smtClean="0"/>
              <a:t>17/05/2022</a:t>
            </a:fld>
            <a:endParaRPr lang="en-GB"/>
          </a:p>
        </p:txBody>
      </p:sp>
      <p:sp>
        <p:nvSpPr>
          <p:cNvPr id="5" name="Footer Placeholder 4"/>
          <p:cNvSpPr>
            <a:spLocks noGrp="1"/>
          </p:cNvSpPr>
          <p:nvPr>
            <p:ph type="ftr" sz="quarter" idx="11"/>
          </p:nvPr>
        </p:nvSpPr>
        <p:spPr/>
        <p:txBody>
          <a:bodyPr/>
          <a:lstStyle/>
          <a:p>
            <a:r>
              <a:rPr lang="en-GB" smtClean="0"/>
              <a:t>Vienna, Austria | 03 – 07 December 2018 </a:t>
            </a:r>
            <a:endParaRPr lang="en-GB"/>
          </a:p>
        </p:txBody>
      </p:sp>
      <p:sp>
        <p:nvSpPr>
          <p:cNvPr id="6" name="Slide Number Placeholder 5"/>
          <p:cNvSpPr>
            <a:spLocks noGrp="1"/>
          </p:cNvSpPr>
          <p:nvPr>
            <p:ph type="sldNum" sz="quarter" idx="12"/>
          </p:nvPr>
        </p:nvSpPr>
        <p:spPr/>
        <p:txBody>
          <a:bodyPr/>
          <a:lstStyle/>
          <a:p>
            <a:fld id="{0DF8455F-D768-4058-826E-543B89A355E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193C63-1823-49FF-8CF6-29D2BDADD46C}" type="datetime1">
              <a:rPr lang="en-GB" smtClean="0"/>
              <a:t>17/05/2022</a:t>
            </a:fld>
            <a:endParaRPr lang="en-GB"/>
          </a:p>
        </p:txBody>
      </p:sp>
      <p:sp>
        <p:nvSpPr>
          <p:cNvPr id="5" name="Footer Placeholder 4"/>
          <p:cNvSpPr>
            <a:spLocks noGrp="1"/>
          </p:cNvSpPr>
          <p:nvPr>
            <p:ph type="ftr" sz="quarter" idx="11"/>
          </p:nvPr>
        </p:nvSpPr>
        <p:spPr/>
        <p:txBody>
          <a:bodyPr/>
          <a:lstStyle/>
          <a:p>
            <a:r>
              <a:rPr lang="en-GB" smtClean="0"/>
              <a:t>Vienna, Austria | 03 – 07 December 2018 </a:t>
            </a:r>
            <a:endParaRPr lang="en-GB"/>
          </a:p>
        </p:txBody>
      </p:sp>
      <p:sp>
        <p:nvSpPr>
          <p:cNvPr id="6" name="Slide Number Placeholder 5"/>
          <p:cNvSpPr>
            <a:spLocks noGrp="1"/>
          </p:cNvSpPr>
          <p:nvPr>
            <p:ph type="sldNum" sz="quarter" idx="12"/>
          </p:nvPr>
        </p:nvSpPr>
        <p:spPr/>
        <p:txBody>
          <a:bodyPr/>
          <a:lstStyle/>
          <a:p>
            <a:fld id="{0DF8455F-D768-4058-826E-543B89A355E0}" type="slidenum">
              <a:rPr lang="en-GB" smtClean="0"/>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388EC1B-6DCD-4079-9527-CF2B9B11EE0A}" type="datetime1">
              <a:rPr lang="en-GB" smtClean="0"/>
              <a:t>17/05/2022</a:t>
            </a:fld>
            <a:endParaRPr lang="en-GB"/>
          </a:p>
        </p:txBody>
      </p:sp>
      <p:sp>
        <p:nvSpPr>
          <p:cNvPr id="5" name="Footer Placeholder 4"/>
          <p:cNvSpPr>
            <a:spLocks noGrp="1"/>
          </p:cNvSpPr>
          <p:nvPr>
            <p:ph type="ftr" sz="quarter" idx="11"/>
          </p:nvPr>
        </p:nvSpPr>
        <p:spPr/>
        <p:txBody>
          <a:bodyPr/>
          <a:lstStyle/>
          <a:p>
            <a:r>
              <a:rPr lang="en-GB" smtClean="0"/>
              <a:t>Vienna, Austria | 03 – 07 December 2018 </a:t>
            </a:r>
            <a:endParaRPr lang="en-GB"/>
          </a:p>
        </p:txBody>
      </p:sp>
      <p:sp>
        <p:nvSpPr>
          <p:cNvPr id="6" name="Slide Number Placeholder 5"/>
          <p:cNvSpPr>
            <a:spLocks noGrp="1"/>
          </p:cNvSpPr>
          <p:nvPr>
            <p:ph type="sldNum" sz="quarter" idx="12"/>
          </p:nvPr>
        </p:nvSpPr>
        <p:spPr/>
        <p:txBody>
          <a:bodyPr/>
          <a:lstStyle/>
          <a:p>
            <a:fld id="{0DF8455F-D768-4058-826E-543B89A355E0}" type="slidenum">
              <a:rPr lang="en-GB" smtClean="0"/>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7FBEA1F-A4A2-4AC6-84B5-DF6F56883FC2}" type="datetime1">
              <a:rPr lang="en-GB" smtClean="0"/>
              <a:t>17/05/2022</a:t>
            </a:fld>
            <a:endParaRPr lang="en-GB"/>
          </a:p>
        </p:txBody>
      </p:sp>
      <p:sp>
        <p:nvSpPr>
          <p:cNvPr id="5" name="Footer Placeholder 4"/>
          <p:cNvSpPr>
            <a:spLocks noGrp="1"/>
          </p:cNvSpPr>
          <p:nvPr>
            <p:ph type="ftr" sz="quarter" idx="11"/>
          </p:nvPr>
        </p:nvSpPr>
        <p:spPr>
          <a:xfrm>
            <a:off x="2898648" y="6355080"/>
            <a:ext cx="3474720" cy="365760"/>
          </a:xfrm>
        </p:spPr>
        <p:txBody>
          <a:bodyPr/>
          <a:lstStyle/>
          <a:p>
            <a:r>
              <a:rPr lang="en-GB" smtClean="0"/>
              <a:t>Vienna, Austria | 03 – 07 December 2018 </a:t>
            </a:r>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0DF8455F-D768-4058-826E-543B89A355E0}" type="slidenum">
              <a:rPr lang="en-GB" smtClean="0"/>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6EE1014-D3BA-492A-860E-79FB298AB895}" type="datetime1">
              <a:rPr lang="en-GB" smtClean="0"/>
              <a:t>17/05/2022</a:t>
            </a:fld>
            <a:endParaRPr lang="en-GB"/>
          </a:p>
        </p:txBody>
      </p:sp>
      <p:sp>
        <p:nvSpPr>
          <p:cNvPr id="6" name="Footer Placeholder 5"/>
          <p:cNvSpPr>
            <a:spLocks noGrp="1"/>
          </p:cNvSpPr>
          <p:nvPr>
            <p:ph type="ftr" sz="quarter" idx="11"/>
          </p:nvPr>
        </p:nvSpPr>
        <p:spPr/>
        <p:txBody>
          <a:bodyPr/>
          <a:lstStyle/>
          <a:p>
            <a:r>
              <a:rPr lang="en-GB" smtClean="0"/>
              <a:t>Vienna, Austria | 03 – 07 December 2018 </a:t>
            </a:r>
            <a:endParaRPr lang="en-GB"/>
          </a:p>
        </p:txBody>
      </p:sp>
      <p:sp>
        <p:nvSpPr>
          <p:cNvPr id="7" name="Slide Number Placeholder 6"/>
          <p:cNvSpPr>
            <a:spLocks noGrp="1"/>
          </p:cNvSpPr>
          <p:nvPr>
            <p:ph type="sldNum" sz="quarter" idx="12"/>
          </p:nvPr>
        </p:nvSpPr>
        <p:spPr/>
        <p:txBody>
          <a:bodyPr/>
          <a:lstStyle/>
          <a:p>
            <a:fld id="{0DF8455F-D768-4058-826E-543B89A355E0}" type="slidenum">
              <a:rPr lang="en-GB" smtClean="0"/>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9DB9FFF-2B6C-4A5E-B5E7-51FD6644CD1A}" type="datetime1">
              <a:rPr lang="en-GB" smtClean="0"/>
              <a:t>17/05/2022</a:t>
            </a:fld>
            <a:endParaRPr lang="en-GB"/>
          </a:p>
        </p:txBody>
      </p:sp>
      <p:sp>
        <p:nvSpPr>
          <p:cNvPr id="8" name="Footer Placeholder 7"/>
          <p:cNvSpPr>
            <a:spLocks noGrp="1"/>
          </p:cNvSpPr>
          <p:nvPr>
            <p:ph type="ftr" sz="quarter" idx="11"/>
          </p:nvPr>
        </p:nvSpPr>
        <p:spPr/>
        <p:txBody>
          <a:bodyPr/>
          <a:lstStyle/>
          <a:p>
            <a:r>
              <a:rPr lang="en-GB" smtClean="0"/>
              <a:t>Vienna, Austria | 03 – 07 December 2018 </a:t>
            </a:r>
            <a:endParaRPr lang="en-GB"/>
          </a:p>
        </p:txBody>
      </p:sp>
      <p:sp>
        <p:nvSpPr>
          <p:cNvPr id="9" name="Slide Number Placeholder 8"/>
          <p:cNvSpPr>
            <a:spLocks noGrp="1"/>
          </p:cNvSpPr>
          <p:nvPr>
            <p:ph type="sldNum" sz="quarter" idx="12"/>
          </p:nvPr>
        </p:nvSpPr>
        <p:spPr/>
        <p:txBody>
          <a:bodyPr/>
          <a:lstStyle/>
          <a:p>
            <a:fld id="{0DF8455F-D768-4058-826E-543B89A355E0}" type="slidenum">
              <a:rPr lang="en-GB" smtClean="0"/>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78A555-FD1B-4A7D-B0E6-62DBF1D34167}" type="datetime1">
              <a:rPr lang="en-GB" smtClean="0"/>
              <a:t>17/05/2022</a:t>
            </a:fld>
            <a:endParaRPr lang="en-GB"/>
          </a:p>
        </p:txBody>
      </p:sp>
      <p:sp>
        <p:nvSpPr>
          <p:cNvPr id="4" name="Footer Placeholder 3"/>
          <p:cNvSpPr>
            <a:spLocks noGrp="1"/>
          </p:cNvSpPr>
          <p:nvPr>
            <p:ph type="ftr" sz="quarter" idx="11"/>
          </p:nvPr>
        </p:nvSpPr>
        <p:spPr/>
        <p:txBody>
          <a:bodyPr/>
          <a:lstStyle/>
          <a:p>
            <a:r>
              <a:rPr lang="en-GB" smtClean="0"/>
              <a:t>Vienna, Austria | 03 – 07 December 2018 </a:t>
            </a:r>
            <a:endParaRPr lang="en-GB"/>
          </a:p>
        </p:txBody>
      </p:sp>
      <p:sp>
        <p:nvSpPr>
          <p:cNvPr id="5" name="Slide Number Placeholder 4"/>
          <p:cNvSpPr>
            <a:spLocks noGrp="1"/>
          </p:cNvSpPr>
          <p:nvPr>
            <p:ph type="sldNum" sz="quarter" idx="12"/>
          </p:nvPr>
        </p:nvSpPr>
        <p:spPr/>
        <p:txBody>
          <a:bodyPr/>
          <a:lstStyle/>
          <a:p>
            <a:fld id="{0DF8455F-D768-4058-826E-543B89A355E0}" type="slidenum">
              <a:rPr lang="en-GB" smtClean="0"/>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EBC36-D6AD-440C-82A4-9E0FFF4F825C}" type="datetime1">
              <a:rPr lang="en-GB" smtClean="0"/>
              <a:t>17/05/2022</a:t>
            </a:fld>
            <a:endParaRPr lang="en-GB"/>
          </a:p>
        </p:txBody>
      </p:sp>
      <p:sp>
        <p:nvSpPr>
          <p:cNvPr id="3" name="Footer Placeholder 2"/>
          <p:cNvSpPr>
            <a:spLocks noGrp="1"/>
          </p:cNvSpPr>
          <p:nvPr>
            <p:ph type="ftr" sz="quarter" idx="11"/>
          </p:nvPr>
        </p:nvSpPr>
        <p:spPr/>
        <p:txBody>
          <a:bodyPr/>
          <a:lstStyle/>
          <a:p>
            <a:r>
              <a:rPr lang="en-GB" smtClean="0"/>
              <a:t>Vienna, Austria | 03 – 07 December 2018 </a:t>
            </a:r>
            <a:endParaRPr lang="en-GB"/>
          </a:p>
        </p:txBody>
      </p:sp>
      <p:sp>
        <p:nvSpPr>
          <p:cNvPr id="4" name="Slide Number Placeholder 3"/>
          <p:cNvSpPr>
            <a:spLocks noGrp="1"/>
          </p:cNvSpPr>
          <p:nvPr>
            <p:ph type="sldNum" sz="quarter" idx="12"/>
          </p:nvPr>
        </p:nvSpPr>
        <p:spPr/>
        <p:txBody>
          <a:bodyPr/>
          <a:lstStyle/>
          <a:p>
            <a:fld id="{0DF8455F-D768-4058-826E-543B89A355E0}" type="slidenum">
              <a:rPr lang="en-GB" smtClean="0"/>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B8C80F-3B74-4F8F-ACE1-F6ABD1FE65BA}" type="datetime1">
              <a:rPr lang="en-GB" smtClean="0"/>
              <a:t>17/05/2022</a:t>
            </a:fld>
            <a:endParaRPr lang="en-GB"/>
          </a:p>
        </p:txBody>
      </p:sp>
      <p:sp>
        <p:nvSpPr>
          <p:cNvPr id="6" name="Footer Placeholder 5"/>
          <p:cNvSpPr>
            <a:spLocks noGrp="1"/>
          </p:cNvSpPr>
          <p:nvPr>
            <p:ph type="ftr" sz="quarter" idx="11"/>
          </p:nvPr>
        </p:nvSpPr>
        <p:spPr/>
        <p:txBody>
          <a:bodyPr/>
          <a:lstStyle/>
          <a:p>
            <a:r>
              <a:rPr lang="en-GB" smtClean="0"/>
              <a:t>Vienna, Austria | 03 – 07 December 2018 </a:t>
            </a:r>
            <a:endParaRPr lang="en-GB"/>
          </a:p>
        </p:txBody>
      </p:sp>
      <p:sp>
        <p:nvSpPr>
          <p:cNvPr id="7" name="Slide Number Placeholder 6"/>
          <p:cNvSpPr>
            <a:spLocks noGrp="1"/>
          </p:cNvSpPr>
          <p:nvPr>
            <p:ph type="sldNum" sz="quarter" idx="12"/>
          </p:nvPr>
        </p:nvSpPr>
        <p:spPr/>
        <p:txBody>
          <a:bodyPr/>
          <a:lstStyle/>
          <a:p>
            <a:fld id="{0DF8455F-D768-4058-826E-543B89A355E0}"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568F68-3890-4684-8972-96487B130777}" type="datetime1">
              <a:rPr lang="en-GB" smtClean="0"/>
              <a:t>17/05/2022</a:t>
            </a:fld>
            <a:endParaRPr lang="en-GB"/>
          </a:p>
        </p:txBody>
      </p:sp>
      <p:sp>
        <p:nvSpPr>
          <p:cNvPr id="6" name="Footer Placeholder 5"/>
          <p:cNvSpPr>
            <a:spLocks noGrp="1"/>
          </p:cNvSpPr>
          <p:nvPr>
            <p:ph type="ftr" sz="quarter" idx="11"/>
          </p:nvPr>
        </p:nvSpPr>
        <p:spPr/>
        <p:txBody>
          <a:bodyPr/>
          <a:lstStyle/>
          <a:p>
            <a:r>
              <a:rPr lang="en-GB" smtClean="0"/>
              <a:t>Vienna, Austria | 03 – 07 December 2018 </a:t>
            </a:r>
            <a:endParaRPr lang="en-GB"/>
          </a:p>
        </p:txBody>
      </p:sp>
      <p:sp>
        <p:nvSpPr>
          <p:cNvPr id="7" name="Slide Number Placeholder 6"/>
          <p:cNvSpPr>
            <a:spLocks noGrp="1"/>
          </p:cNvSpPr>
          <p:nvPr>
            <p:ph type="sldNum" sz="quarter" idx="12"/>
          </p:nvPr>
        </p:nvSpPr>
        <p:spPr/>
        <p:txBody>
          <a:bodyPr/>
          <a:lstStyle/>
          <a:p>
            <a:fld id="{0DF8455F-D768-4058-826E-543B89A355E0}"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BF50243-67E8-4D0E-8375-070B9A118A9A}" type="datetime1">
              <a:rPr lang="en-GB" smtClean="0"/>
              <a:t>17/05/2022</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GB" smtClean="0"/>
              <a:t>Vienna, Austria | 03 – 07 December 2018 </a:t>
            </a:r>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DF8455F-D768-4058-826E-543B89A355E0}" type="slidenum">
              <a:rPr lang="en-GB" smtClean="0"/>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1537" y="3573016"/>
            <a:ext cx="7344816" cy="973822"/>
          </a:xfrm>
        </p:spPr>
        <p:txBody>
          <a:bodyPr>
            <a:normAutofit fontScale="90000"/>
          </a:bodyPr>
          <a:lstStyle/>
          <a:p>
            <a:r>
              <a:rPr lang="en-GB" b="1" u="sng" dirty="0"/>
              <a:t>Ramin Pashayev</a:t>
            </a:r>
            <a:br>
              <a:rPr lang="en-GB" b="1" u="sng" dirty="0"/>
            </a:br>
            <a:r>
              <a:rPr lang="en-GB" dirty="0" smtClean="0"/>
              <a:t/>
            </a:r>
            <a:br>
              <a:rPr lang="en-GB" dirty="0" smtClean="0"/>
            </a:br>
            <a:endParaRPr lang="en-GB" dirty="0"/>
          </a:p>
        </p:txBody>
      </p:sp>
      <p:sp>
        <p:nvSpPr>
          <p:cNvPr id="3" name="Subtitle 2"/>
          <p:cNvSpPr>
            <a:spLocks noGrp="1"/>
          </p:cNvSpPr>
          <p:nvPr>
            <p:ph type="subTitle" idx="1"/>
          </p:nvPr>
        </p:nvSpPr>
        <p:spPr>
          <a:xfrm>
            <a:off x="971600" y="5052442"/>
            <a:ext cx="7272808" cy="752822"/>
          </a:xfrm>
        </p:spPr>
        <p:txBody>
          <a:bodyPr>
            <a:normAutofit fontScale="92500"/>
          </a:bodyPr>
          <a:lstStyle/>
          <a:p>
            <a:r>
              <a:rPr lang="en-GB" b="1" u="sng" dirty="0" smtClean="0">
                <a:solidFill>
                  <a:schemeClr val="tx1"/>
                </a:solidFill>
              </a:rPr>
              <a:t>The State Agency on Nuclear and Radiological Activity Regulations </a:t>
            </a:r>
          </a:p>
          <a:p>
            <a:r>
              <a:rPr lang="en-GB" b="1" u="sng" dirty="0" smtClean="0">
                <a:solidFill>
                  <a:schemeClr val="tx1"/>
                </a:solidFill>
              </a:rPr>
              <a:t>of the Ministry of Emergency Situation of the Republic of Azerbaijan </a:t>
            </a:r>
            <a:endParaRPr lang="en-GB" b="1" u="sng" dirty="0">
              <a:solidFill>
                <a:schemeClr val="tx1"/>
              </a:solidFill>
            </a:endParaRPr>
          </a:p>
        </p:txBody>
      </p:sp>
      <p:sp>
        <p:nvSpPr>
          <p:cNvPr id="5" name="Line 4"/>
          <p:cNvSpPr>
            <a:spLocks noChangeShapeType="1"/>
          </p:cNvSpPr>
          <p:nvPr/>
        </p:nvSpPr>
        <p:spPr bwMode="auto">
          <a:xfrm>
            <a:off x="0" y="17002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z-Latn-AZ"/>
          </a:p>
        </p:txBody>
      </p:sp>
      <p:sp>
        <p:nvSpPr>
          <p:cNvPr id="6" name="Прямоугольник 5"/>
          <p:cNvSpPr/>
          <p:nvPr/>
        </p:nvSpPr>
        <p:spPr>
          <a:xfrm>
            <a:off x="827584" y="1961545"/>
            <a:ext cx="7416824"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Security Regime for Transport of Radioactive </a:t>
            </a:r>
            <a:r>
              <a:rPr lang="en-US" sz="2000" b="1" dirty="0" smtClean="0">
                <a:latin typeface="Arial" panose="020B0604020202020204" pitchFamily="34" charset="0"/>
                <a:cs typeface="Arial" panose="020B0604020202020204" pitchFamily="34" charset="0"/>
              </a:rPr>
              <a:t>Materials </a:t>
            </a:r>
            <a:r>
              <a:rPr lang="en-US" sz="2000" b="1" dirty="0">
                <a:latin typeface="Arial" panose="020B0604020202020204" pitchFamily="34" charset="0"/>
                <a:cs typeface="Arial" panose="020B0604020202020204" pitchFamily="34" charset="0"/>
              </a:rPr>
              <a:t>in </a:t>
            </a:r>
            <a:r>
              <a:rPr lang="en-US" sz="2000" b="1" dirty="0" smtClean="0">
                <a:latin typeface="Arial" panose="020B0604020202020204" pitchFamily="34" charset="0"/>
                <a:cs typeface="Arial" panose="020B0604020202020204" pitchFamily="34" charset="0"/>
              </a:rPr>
              <a:t>the Republic </a:t>
            </a:r>
            <a:r>
              <a:rPr lang="en-US" sz="2000" b="1" dirty="0">
                <a:latin typeface="Arial" panose="020B0604020202020204" pitchFamily="34" charset="0"/>
                <a:cs typeface="Arial" panose="020B0604020202020204" pitchFamily="34" charset="0"/>
              </a:rPr>
              <a:t>of Azerbaijan</a:t>
            </a:r>
          </a:p>
        </p:txBody>
      </p:sp>
      <p:sp>
        <p:nvSpPr>
          <p:cNvPr id="8" name="Прямоугольник 7"/>
          <p:cNvSpPr/>
          <p:nvPr/>
        </p:nvSpPr>
        <p:spPr>
          <a:xfrm>
            <a:off x="755576" y="631242"/>
            <a:ext cx="7128792" cy="61555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Impact" pitchFamily="34" charset="0"/>
              </a:rPr>
              <a:t>Central Asia and Azerbaijan Regional Transport Security Dialog</a:t>
            </a:r>
            <a:r>
              <a:rPr lang="en-GB" dirty="0" smtClean="0">
                <a:latin typeface="Impact" pitchFamily="34" charset="0"/>
              </a:rPr>
              <a:t/>
            </a:r>
            <a:br>
              <a:rPr lang="en-GB" dirty="0" smtClean="0">
                <a:latin typeface="Impact" pitchFamily="34" charset="0"/>
              </a:rPr>
            </a:br>
            <a:r>
              <a:rPr lang="en-GB" sz="1600" dirty="0" smtClean="0">
                <a:latin typeface="Impact" pitchFamily="34" charset="0"/>
              </a:rPr>
              <a:t>2022</a:t>
            </a:r>
            <a:endParaRPr lang="ru-RU" dirty="0"/>
          </a:p>
        </p:txBody>
      </p:sp>
    </p:spTree>
    <p:extLst>
      <p:ext uri="{BB962C8B-B14F-4D97-AF65-F5344CB8AC3E}">
        <p14:creationId xmlns:p14="http://schemas.microsoft.com/office/powerpoint/2010/main" val="1977046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58258" y="1365885"/>
            <a:ext cx="4104570" cy="18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3399"/>
              </a:buClr>
              <a:buSzPct val="80000"/>
              <a:buFont typeface="Wingdings" pitchFamily="2" charset="2"/>
              <a:buChar char="l"/>
              <a:defRPr sz="2400">
                <a:solidFill>
                  <a:srgbClr val="003399"/>
                </a:solidFill>
                <a:latin typeface="+mn-lt"/>
                <a:ea typeface="+mn-ea"/>
                <a:cs typeface="+mn-cs"/>
              </a:defRPr>
            </a:lvl1pPr>
            <a:lvl2pPr marL="742950" indent="-285750" algn="l" rtl="0" eaLnBrk="0" fontAlgn="base" hangingPunct="0">
              <a:spcBef>
                <a:spcPct val="20000"/>
              </a:spcBef>
              <a:spcAft>
                <a:spcPct val="0"/>
              </a:spcAft>
              <a:buClr>
                <a:srgbClr val="3366CC"/>
              </a:buClr>
              <a:buSzPct val="70000"/>
              <a:buFont typeface="Wingdings" pitchFamily="2" charset="2"/>
              <a:buChar char="l"/>
              <a:defRPr sz="2000">
                <a:solidFill>
                  <a:srgbClr val="003399"/>
                </a:solidFill>
                <a:latin typeface="+mn-lt"/>
              </a:defRPr>
            </a:lvl2pPr>
            <a:lvl3pPr marL="1143000" indent="-228600" algn="l" rtl="0" eaLnBrk="0" fontAlgn="base" hangingPunct="0">
              <a:spcBef>
                <a:spcPct val="20000"/>
              </a:spcBef>
              <a:spcAft>
                <a:spcPct val="0"/>
              </a:spcAft>
              <a:buClr>
                <a:srgbClr val="3366CC"/>
              </a:buClr>
              <a:buChar char="o"/>
              <a:defRPr>
                <a:solidFill>
                  <a:srgbClr val="003399"/>
                </a:solidFill>
                <a:latin typeface="+mn-lt"/>
              </a:defRPr>
            </a:lvl3pPr>
            <a:lvl4pPr marL="1600200" indent="-228600" algn="l" rtl="0" eaLnBrk="0" fontAlgn="base" hangingPunct="0">
              <a:spcBef>
                <a:spcPct val="20000"/>
              </a:spcBef>
              <a:spcAft>
                <a:spcPct val="0"/>
              </a:spcAft>
              <a:buClr>
                <a:srgbClr val="3366CC"/>
              </a:buClr>
              <a:buFont typeface="Wingdings" pitchFamily="2" charset="2"/>
              <a:buChar char="§"/>
              <a:defRPr sz="1600">
                <a:solidFill>
                  <a:srgbClr val="003399"/>
                </a:solidFill>
                <a:latin typeface="+mn-lt"/>
              </a:defRPr>
            </a:lvl4pPr>
            <a:lvl5pPr marL="2057400" indent="-228600" algn="l" rtl="0" eaLnBrk="0" fontAlgn="base" hangingPunct="0">
              <a:spcBef>
                <a:spcPct val="20000"/>
              </a:spcBef>
              <a:spcAft>
                <a:spcPct val="0"/>
              </a:spcAft>
              <a:buClr>
                <a:srgbClr val="3366CC"/>
              </a:buClr>
              <a:buFont typeface="Wingdings" pitchFamily="2" charset="2"/>
              <a:buChar char="q"/>
              <a:defRPr sz="1200">
                <a:solidFill>
                  <a:srgbClr val="003399"/>
                </a:solidFill>
                <a:latin typeface="+mn-lt"/>
              </a:defRPr>
            </a:lvl5pPr>
            <a:lvl6pPr marL="2514600" indent="-228600" algn="l" rtl="0" fontAlgn="base">
              <a:spcBef>
                <a:spcPct val="20000"/>
              </a:spcBef>
              <a:spcAft>
                <a:spcPct val="0"/>
              </a:spcAft>
              <a:buClr>
                <a:srgbClr val="3366CC"/>
              </a:buClr>
              <a:buFont typeface="Wingdings" pitchFamily="2" charset="2"/>
              <a:buChar char="q"/>
              <a:defRPr sz="1200">
                <a:solidFill>
                  <a:srgbClr val="003399"/>
                </a:solidFill>
                <a:latin typeface="+mn-lt"/>
              </a:defRPr>
            </a:lvl6pPr>
            <a:lvl7pPr marL="2971800" indent="-228600" algn="l" rtl="0" fontAlgn="base">
              <a:spcBef>
                <a:spcPct val="20000"/>
              </a:spcBef>
              <a:spcAft>
                <a:spcPct val="0"/>
              </a:spcAft>
              <a:buClr>
                <a:srgbClr val="3366CC"/>
              </a:buClr>
              <a:buFont typeface="Wingdings" pitchFamily="2" charset="2"/>
              <a:buChar char="q"/>
              <a:defRPr sz="1200">
                <a:solidFill>
                  <a:srgbClr val="003399"/>
                </a:solidFill>
                <a:latin typeface="+mn-lt"/>
              </a:defRPr>
            </a:lvl7pPr>
            <a:lvl8pPr marL="3429000" indent="-228600" algn="l" rtl="0" fontAlgn="base">
              <a:spcBef>
                <a:spcPct val="20000"/>
              </a:spcBef>
              <a:spcAft>
                <a:spcPct val="0"/>
              </a:spcAft>
              <a:buClr>
                <a:srgbClr val="3366CC"/>
              </a:buClr>
              <a:buFont typeface="Wingdings" pitchFamily="2" charset="2"/>
              <a:buChar char="q"/>
              <a:defRPr sz="1200">
                <a:solidFill>
                  <a:srgbClr val="003399"/>
                </a:solidFill>
                <a:latin typeface="+mn-lt"/>
              </a:defRPr>
            </a:lvl8pPr>
            <a:lvl9pPr marL="3886200" indent="-228600" algn="l" rtl="0" fontAlgn="base">
              <a:spcBef>
                <a:spcPct val="20000"/>
              </a:spcBef>
              <a:spcAft>
                <a:spcPct val="0"/>
              </a:spcAft>
              <a:buClr>
                <a:srgbClr val="3366CC"/>
              </a:buClr>
              <a:buFont typeface="Wingdings" pitchFamily="2" charset="2"/>
              <a:buChar char="q"/>
              <a:defRPr sz="1200">
                <a:solidFill>
                  <a:srgbClr val="003399"/>
                </a:solidFill>
                <a:latin typeface="+mn-lt"/>
              </a:defRPr>
            </a:lvl9pPr>
          </a:lstStyle>
          <a:p>
            <a:pPr marL="0" indent="0" algn="just">
              <a:buNone/>
            </a:pPr>
            <a:r>
              <a:rPr lang="en-US" sz="1800" dirty="0">
                <a:solidFill>
                  <a:schemeClr val="tx1"/>
                </a:solidFill>
              </a:rPr>
              <a:t> </a:t>
            </a:r>
            <a:r>
              <a:rPr lang="en-US" sz="1800" dirty="0" smtClean="0">
                <a:solidFill>
                  <a:schemeClr val="tx1"/>
                </a:solidFill>
              </a:rPr>
              <a:t>     April</a:t>
            </a:r>
            <a:r>
              <a:rPr lang="en-US" sz="1100" dirty="0" smtClean="0">
                <a:solidFill>
                  <a:schemeClr val="tx1"/>
                </a:solidFill>
              </a:rPr>
              <a:t> </a:t>
            </a:r>
            <a:r>
              <a:rPr lang="en-US" sz="1800" dirty="0">
                <a:solidFill>
                  <a:schemeClr val="tx1"/>
                </a:solidFill>
              </a:rPr>
              <a:t>24,</a:t>
            </a:r>
            <a:r>
              <a:rPr lang="en-US" sz="1100" dirty="0">
                <a:solidFill>
                  <a:schemeClr val="tx1"/>
                </a:solidFill>
              </a:rPr>
              <a:t> </a:t>
            </a:r>
            <a:r>
              <a:rPr lang="en-US" sz="1800" dirty="0">
                <a:solidFill>
                  <a:schemeClr val="tx1"/>
                </a:solidFill>
              </a:rPr>
              <a:t>2008</a:t>
            </a:r>
            <a:r>
              <a:rPr lang="en-US" sz="1100" dirty="0">
                <a:solidFill>
                  <a:schemeClr val="tx1"/>
                </a:solidFill>
              </a:rPr>
              <a:t> </a:t>
            </a:r>
            <a:r>
              <a:rPr lang="en-US" sz="1800" dirty="0">
                <a:solidFill>
                  <a:schemeClr val="tx1"/>
                </a:solidFill>
              </a:rPr>
              <a:t>the</a:t>
            </a:r>
            <a:r>
              <a:rPr lang="en-US" sz="1100" dirty="0">
                <a:solidFill>
                  <a:schemeClr val="tx1"/>
                </a:solidFill>
              </a:rPr>
              <a:t> </a:t>
            </a:r>
            <a:r>
              <a:rPr lang="en-US" sz="1800" dirty="0">
                <a:solidFill>
                  <a:schemeClr val="tx1"/>
                </a:solidFill>
              </a:rPr>
              <a:t>President of</a:t>
            </a:r>
            <a:r>
              <a:rPr lang="en-US" sz="1100" dirty="0">
                <a:solidFill>
                  <a:schemeClr val="tx1"/>
                </a:solidFill>
              </a:rPr>
              <a:t> </a:t>
            </a:r>
            <a:r>
              <a:rPr lang="en-US" sz="1800" dirty="0">
                <a:solidFill>
                  <a:schemeClr val="tx1"/>
                </a:solidFill>
              </a:rPr>
              <a:t>the</a:t>
            </a:r>
            <a:r>
              <a:rPr lang="en-US" sz="1100" dirty="0">
                <a:solidFill>
                  <a:schemeClr val="tx1"/>
                </a:solidFill>
              </a:rPr>
              <a:t> </a:t>
            </a:r>
            <a:r>
              <a:rPr lang="en-US" sz="1800" dirty="0">
                <a:solidFill>
                  <a:schemeClr val="tx1"/>
                </a:solidFill>
              </a:rPr>
              <a:t>Republic</a:t>
            </a:r>
            <a:r>
              <a:rPr lang="en-US" sz="1100" dirty="0">
                <a:solidFill>
                  <a:schemeClr val="tx1"/>
                </a:solidFill>
              </a:rPr>
              <a:t> </a:t>
            </a:r>
            <a:r>
              <a:rPr lang="en-US" sz="1800" dirty="0">
                <a:solidFill>
                  <a:schemeClr val="tx1"/>
                </a:solidFill>
              </a:rPr>
              <a:t>of</a:t>
            </a:r>
            <a:r>
              <a:rPr lang="en-US" sz="1100" dirty="0">
                <a:solidFill>
                  <a:schemeClr val="tx1"/>
                </a:solidFill>
              </a:rPr>
              <a:t> </a:t>
            </a:r>
            <a:r>
              <a:rPr lang="en-US" sz="1800" dirty="0">
                <a:solidFill>
                  <a:schemeClr val="tx1"/>
                </a:solidFill>
              </a:rPr>
              <a:t>Azerbaijan signed</a:t>
            </a:r>
            <a:r>
              <a:rPr lang="en-US" sz="1100" dirty="0">
                <a:solidFill>
                  <a:schemeClr val="tx1"/>
                </a:solidFill>
              </a:rPr>
              <a:t> </a:t>
            </a:r>
            <a:r>
              <a:rPr lang="en-US" sz="1800" dirty="0">
                <a:solidFill>
                  <a:schemeClr val="tx1"/>
                </a:solidFill>
              </a:rPr>
              <a:t>a</a:t>
            </a:r>
            <a:r>
              <a:rPr lang="en-US" sz="1100" dirty="0">
                <a:solidFill>
                  <a:schemeClr val="tx1"/>
                </a:solidFill>
              </a:rPr>
              <a:t> </a:t>
            </a:r>
            <a:r>
              <a:rPr lang="en-US" sz="1800" dirty="0">
                <a:solidFill>
                  <a:schemeClr val="tx1"/>
                </a:solidFill>
              </a:rPr>
              <a:t>decree</a:t>
            </a:r>
            <a:r>
              <a:rPr lang="en-US" sz="1100" dirty="0">
                <a:solidFill>
                  <a:schemeClr val="tx1"/>
                </a:solidFill>
              </a:rPr>
              <a:t> </a:t>
            </a:r>
            <a:r>
              <a:rPr lang="en-US" sz="1800" dirty="0">
                <a:solidFill>
                  <a:schemeClr val="tx1"/>
                </a:solidFill>
              </a:rPr>
              <a:t>on</a:t>
            </a:r>
            <a:r>
              <a:rPr lang="en-US" sz="1100" dirty="0">
                <a:solidFill>
                  <a:schemeClr val="tx1"/>
                </a:solidFill>
              </a:rPr>
              <a:t> </a:t>
            </a:r>
            <a:r>
              <a:rPr lang="en-US" sz="1800" dirty="0">
                <a:solidFill>
                  <a:schemeClr val="tx1"/>
                </a:solidFill>
              </a:rPr>
              <a:t>creation</a:t>
            </a:r>
            <a:r>
              <a:rPr lang="en-US" sz="1100" dirty="0">
                <a:solidFill>
                  <a:schemeClr val="tx1"/>
                </a:solidFill>
              </a:rPr>
              <a:t> </a:t>
            </a:r>
            <a:r>
              <a:rPr lang="en-US" sz="1800" dirty="0">
                <a:solidFill>
                  <a:schemeClr val="tx1"/>
                </a:solidFill>
              </a:rPr>
              <a:t>of regulatory</a:t>
            </a:r>
            <a:r>
              <a:rPr lang="en-US" sz="1100" dirty="0">
                <a:solidFill>
                  <a:schemeClr val="tx1"/>
                </a:solidFill>
              </a:rPr>
              <a:t> </a:t>
            </a:r>
            <a:r>
              <a:rPr lang="en-US" sz="1800" dirty="0">
                <a:solidFill>
                  <a:schemeClr val="tx1"/>
                </a:solidFill>
              </a:rPr>
              <a:t>authority,</a:t>
            </a:r>
            <a:r>
              <a:rPr lang="en-US" sz="1100" dirty="0">
                <a:solidFill>
                  <a:schemeClr val="tx1"/>
                </a:solidFill>
              </a:rPr>
              <a:t> </a:t>
            </a:r>
            <a:r>
              <a:rPr lang="en-US" sz="1800" dirty="0">
                <a:solidFill>
                  <a:schemeClr val="tx1"/>
                </a:solidFill>
              </a:rPr>
              <a:t>State Agency</a:t>
            </a:r>
            <a:r>
              <a:rPr lang="en-US" sz="1100" dirty="0">
                <a:solidFill>
                  <a:schemeClr val="tx1"/>
                </a:solidFill>
              </a:rPr>
              <a:t> </a:t>
            </a:r>
            <a:r>
              <a:rPr lang="en-US" sz="1800" dirty="0">
                <a:solidFill>
                  <a:schemeClr val="tx1"/>
                </a:solidFill>
              </a:rPr>
              <a:t>on</a:t>
            </a:r>
            <a:r>
              <a:rPr lang="en-US" sz="1100" dirty="0">
                <a:solidFill>
                  <a:schemeClr val="tx1"/>
                </a:solidFill>
              </a:rPr>
              <a:t> </a:t>
            </a:r>
            <a:r>
              <a:rPr lang="en-US" sz="1800" dirty="0">
                <a:solidFill>
                  <a:schemeClr val="tx1"/>
                </a:solidFill>
              </a:rPr>
              <a:t>Nuclear</a:t>
            </a:r>
            <a:r>
              <a:rPr lang="en-US" sz="1100" dirty="0">
                <a:solidFill>
                  <a:schemeClr val="tx1"/>
                </a:solidFill>
              </a:rPr>
              <a:t> </a:t>
            </a:r>
            <a:r>
              <a:rPr lang="en-US" sz="1800" dirty="0">
                <a:solidFill>
                  <a:schemeClr val="tx1"/>
                </a:solidFill>
              </a:rPr>
              <a:t>and</a:t>
            </a:r>
            <a:r>
              <a:rPr lang="en-US" sz="1100" dirty="0">
                <a:solidFill>
                  <a:schemeClr val="tx1"/>
                </a:solidFill>
              </a:rPr>
              <a:t> </a:t>
            </a:r>
            <a:r>
              <a:rPr lang="en-US" sz="1800" dirty="0">
                <a:solidFill>
                  <a:schemeClr val="tx1"/>
                </a:solidFill>
              </a:rPr>
              <a:t>Radiological</a:t>
            </a:r>
            <a:r>
              <a:rPr lang="en-US" sz="1100" dirty="0">
                <a:solidFill>
                  <a:schemeClr val="tx1"/>
                </a:solidFill>
              </a:rPr>
              <a:t> </a:t>
            </a:r>
            <a:r>
              <a:rPr lang="en-US" sz="1800" dirty="0">
                <a:solidFill>
                  <a:schemeClr val="tx1"/>
                </a:solidFill>
              </a:rPr>
              <a:t>Activity</a:t>
            </a:r>
            <a:r>
              <a:rPr lang="en-US" sz="1100" dirty="0">
                <a:solidFill>
                  <a:schemeClr val="tx1"/>
                </a:solidFill>
              </a:rPr>
              <a:t> </a:t>
            </a:r>
            <a:r>
              <a:rPr lang="en-US" sz="1800" dirty="0">
                <a:solidFill>
                  <a:schemeClr val="tx1"/>
                </a:solidFill>
              </a:rPr>
              <a:t>Regulations </a:t>
            </a:r>
            <a:r>
              <a:rPr lang="en-US" sz="1800" dirty="0" smtClean="0">
                <a:solidFill>
                  <a:schemeClr val="tx1"/>
                </a:solidFill>
              </a:rPr>
              <a:t> (</a:t>
            </a:r>
            <a:r>
              <a:rPr lang="en-US" sz="1800" dirty="0">
                <a:solidFill>
                  <a:schemeClr val="tx1"/>
                </a:solidFill>
              </a:rPr>
              <a:t>SANRAR)</a:t>
            </a:r>
            <a:r>
              <a:rPr lang="en-US" sz="1100" dirty="0">
                <a:solidFill>
                  <a:schemeClr val="tx1"/>
                </a:solidFill>
              </a:rPr>
              <a:t> </a:t>
            </a:r>
            <a:r>
              <a:rPr lang="en-US" sz="1100" dirty="0" smtClean="0">
                <a:solidFill>
                  <a:schemeClr val="tx1"/>
                </a:solidFill>
              </a:rPr>
              <a:t> </a:t>
            </a:r>
            <a:r>
              <a:rPr lang="en-US" sz="1800" dirty="0" smtClean="0">
                <a:solidFill>
                  <a:schemeClr val="tx1"/>
                </a:solidFill>
              </a:rPr>
              <a:t>under</a:t>
            </a:r>
            <a:r>
              <a:rPr lang="en-US" sz="1100" dirty="0" smtClean="0">
                <a:solidFill>
                  <a:schemeClr val="tx1"/>
                </a:solidFill>
              </a:rPr>
              <a:t>  </a:t>
            </a:r>
            <a:r>
              <a:rPr lang="en-US" sz="1800" dirty="0">
                <a:solidFill>
                  <a:schemeClr val="tx1"/>
                </a:solidFill>
              </a:rPr>
              <a:t>the Ministry of Emergency Situations, </a:t>
            </a:r>
            <a:r>
              <a:rPr lang="en-US" sz="1800" dirty="0" smtClean="0">
                <a:solidFill>
                  <a:schemeClr val="tx1"/>
                </a:solidFill>
              </a:rPr>
              <a:t>which </a:t>
            </a:r>
            <a:r>
              <a:rPr lang="en-US" sz="1800" dirty="0">
                <a:solidFill>
                  <a:schemeClr val="tx1"/>
                </a:solidFill>
              </a:rPr>
              <a:t>gives the regulatory function in</a:t>
            </a:r>
            <a:r>
              <a:rPr lang="en-US" sz="1800" dirty="0" smtClean="0">
                <a:solidFill>
                  <a:schemeClr val="tx1"/>
                </a:solidFill>
              </a:rPr>
              <a:t> considerable </a:t>
            </a:r>
            <a:r>
              <a:rPr lang="en-US" sz="1800" dirty="0">
                <a:solidFill>
                  <a:schemeClr val="tx1"/>
                </a:solidFill>
              </a:rPr>
              <a:t>extent to the sole body. </a:t>
            </a:r>
            <a:endParaRPr lang="ru-RU" sz="1800" dirty="0">
              <a:solidFill>
                <a:schemeClr val="tx1"/>
              </a:solidFill>
              <a:cs typeface="Times New Roman" pitchFamily="18" charset="0"/>
            </a:endParaRPr>
          </a:p>
          <a:p>
            <a:pPr marL="0" indent="0" algn="just">
              <a:buNone/>
            </a:pPr>
            <a:endParaRPr lang="en-US" sz="1800" dirty="0" smtClean="0">
              <a:solidFill>
                <a:schemeClr val="tx1"/>
              </a:solidFill>
            </a:endParaRPr>
          </a:p>
          <a:p>
            <a:pPr marL="0" indent="0" algn="just">
              <a:buNone/>
            </a:pPr>
            <a:r>
              <a:rPr lang="en-US" sz="1800" dirty="0">
                <a:solidFill>
                  <a:schemeClr val="tx1"/>
                </a:solidFill>
              </a:rPr>
              <a:t>	</a:t>
            </a:r>
            <a:endParaRPr lang="ru-RU" sz="1800" dirty="0">
              <a:solidFill>
                <a:schemeClr val="tx1"/>
              </a:solidFill>
              <a:cs typeface="Times New Roman" pitchFamily="18" charset="0"/>
            </a:endParaRPr>
          </a:p>
        </p:txBody>
      </p:sp>
      <p:graphicFrame>
        <p:nvGraphicFramePr>
          <p:cNvPr id="9" name="Схема 8"/>
          <p:cNvGraphicFramePr/>
          <p:nvPr>
            <p:extLst>
              <p:ext uri="{D42A27DB-BD31-4B8C-83A1-F6EECF244321}">
                <p14:modId xmlns:p14="http://schemas.microsoft.com/office/powerpoint/2010/main" val="542837688"/>
              </p:ext>
            </p:extLst>
          </p:nvPr>
        </p:nvGraphicFramePr>
        <p:xfrm>
          <a:off x="3635896" y="717863"/>
          <a:ext cx="6253984" cy="4031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a:spLocks noGrp="1"/>
          </p:cNvSpPr>
          <p:nvPr>
            <p:ph type="title"/>
          </p:nvPr>
        </p:nvSpPr>
        <p:spPr>
          <a:xfrm>
            <a:off x="416198" y="866229"/>
            <a:ext cx="7756202" cy="690563"/>
          </a:xfrm>
        </p:spPr>
        <p:txBody>
          <a:bodyPr rtlCol="0">
            <a:normAutofit fontScale="90000"/>
          </a:bodyPr>
          <a:lstStyle/>
          <a:p>
            <a:pPr>
              <a:buClr>
                <a:schemeClr val="accent6">
                  <a:lumMod val="75000"/>
                </a:schemeClr>
              </a:buClr>
              <a:defRPr/>
            </a:pPr>
            <a:r>
              <a:rPr lang="en-US" dirty="0">
                <a:solidFill>
                  <a:schemeClr val="tx1">
                    <a:lumMod val="85000"/>
                    <a:lumOff val="15000"/>
                  </a:schemeClr>
                </a:solidFill>
                <a:latin typeface="Impact" pitchFamily="34" charset="0"/>
                <a:cs typeface="Times New Roman" pitchFamily="18" charset="0"/>
              </a:rPr>
              <a:t>Creation of a single regulatory body in the field of regulation of nuclear and radiological activities</a:t>
            </a:r>
            <a:r>
              <a:rPr lang="en-US" dirty="0" smtClean="0">
                <a:solidFill>
                  <a:schemeClr val="tx1">
                    <a:lumMod val="85000"/>
                    <a:lumOff val="15000"/>
                  </a:schemeClr>
                </a:solidFill>
                <a:latin typeface="Impact" pitchFamily="34" charset="0"/>
                <a:cs typeface="Times New Roman" pitchFamily="18" charset="0"/>
              </a:rPr>
              <a:t/>
            </a:r>
            <a:br>
              <a:rPr lang="en-US" dirty="0" smtClean="0">
                <a:solidFill>
                  <a:schemeClr val="tx1">
                    <a:lumMod val="85000"/>
                    <a:lumOff val="15000"/>
                  </a:schemeClr>
                </a:solidFill>
                <a:latin typeface="Impact" pitchFamily="34" charset="0"/>
                <a:cs typeface="Times New Roman" pitchFamily="18" charset="0"/>
              </a:rPr>
            </a:br>
            <a:endParaRPr lang="en-US" dirty="0" smtClean="0">
              <a:solidFill>
                <a:schemeClr val="tx1">
                  <a:lumMod val="85000"/>
                  <a:lumOff val="15000"/>
                </a:schemeClr>
              </a:solidFill>
              <a:latin typeface="Impact" pitchFamily="34" charset="0"/>
              <a:cs typeface="Times New Roman" pitchFamily="18" charset="0"/>
            </a:endParaRPr>
          </a:p>
        </p:txBody>
      </p:sp>
      <p:sp>
        <p:nvSpPr>
          <p:cNvPr id="2" name="Прямоугольник 1"/>
          <p:cNvSpPr/>
          <p:nvPr/>
        </p:nvSpPr>
        <p:spPr>
          <a:xfrm>
            <a:off x="469144" y="4061971"/>
            <a:ext cx="8135304" cy="2031325"/>
          </a:xfrm>
          <a:prstGeom prst="rect">
            <a:avLst/>
          </a:prstGeom>
        </p:spPr>
        <p:txBody>
          <a:bodyPr wrap="square">
            <a:spAutoFit/>
          </a:bodyPr>
          <a:lstStyle/>
          <a:p>
            <a:pPr algn="just"/>
            <a:r>
              <a:rPr lang="en-GB" dirty="0"/>
              <a:t>requirements at facilities and </a:t>
            </a:r>
            <a:r>
              <a:rPr lang="en-GB" dirty="0" smtClean="0"/>
              <a:t>organizations involved </a:t>
            </a:r>
            <a:r>
              <a:rPr lang="en-GB" dirty="0"/>
              <a:t>in any nuclear </a:t>
            </a:r>
            <a:r>
              <a:rPr lang="en-GB" dirty="0" smtClean="0"/>
              <a:t>and radiological practical activities is included in main responsibilities of SANRAR. The </a:t>
            </a:r>
            <a:r>
              <a:rPr lang="en-GB" dirty="0"/>
              <a:t>SANRAR of MES have rights to make a decision on granting or denying permissions for radiological activities (including transportation of radiation dangerous goods), to carry out inspections and to verify implementation of regulatory requirements, to make decisions and provide opinions on authorization of export/import activity and to carry out other regulatory functions. </a:t>
            </a:r>
            <a:endParaRPr lang="ru-RU" dirty="0"/>
          </a:p>
        </p:txBody>
      </p:sp>
      <p:sp>
        <p:nvSpPr>
          <p:cNvPr id="14" name="Прямоугольник 13"/>
          <p:cNvSpPr/>
          <p:nvPr/>
        </p:nvSpPr>
        <p:spPr>
          <a:xfrm>
            <a:off x="458258" y="3528048"/>
            <a:ext cx="4977838" cy="646331"/>
          </a:xfrm>
          <a:prstGeom prst="rect">
            <a:avLst/>
          </a:prstGeom>
        </p:spPr>
        <p:txBody>
          <a:bodyPr wrap="square">
            <a:spAutoFit/>
          </a:bodyPr>
          <a:lstStyle/>
          <a:p>
            <a:pPr algn="just" defTabSz="538163"/>
            <a:r>
              <a:rPr lang="en-US" dirty="0" smtClean="0"/>
              <a:t>	</a:t>
            </a:r>
            <a:r>
              <a:rPr lang="en-GB" dirty="0"/>
              <a:t> According to its Statute, the supervision on compliance with radiation safety and </a:t>
            </a:r>
            <a:r>
              <a:rPr lang="en-GB" dirty="0" smtClean="0"/>
              <a:t>security</a:t>
            </a:r>
            <a:endParaRPr lang="en-US" dirty="0"/>
          </a:p>
        </p:txBody>
      </p:sp>
      <p:sp>
        <p:nvSpPr>
          <p:cNvPr id="4" name="Номер слайда 3"/>
          <p:cNvSpPr>
            <a:spLocks noGrp="1"/>
          </p:cNvSpPr>
          <p:nvPr>
            <p:ph type="sldNum" sz="quarter" idx="12"/>
          </p:nvPr>
        </p:nvSpPr>
        <p:spPr/>
        <p:txBody>
          <a:bodyPr/>
          <a:lstStyle/>
          <a:p>
            <a:fld id="{0DF8455F-D768-4058-826E-543B89A355E0}" type="slidenum">
              <a:rPr lang="en-GB" smtClean="0"/>
              <a:t>10</a:t>
            </a:fld>
            <a:endParaRPr lang="en-GB"/>
          </a:p>
        </p:txBody>
      </p:sp>
    </p:spTree>
    <p:extLst>
      <p:ext uri="{BB962C8B-B14F-4D97-AF65-F5344CB8AC3E}">
        <p14:creationId xmlns:p14="http://schemas.microsoft.com/office/powerpoint/2010/main" val="81751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260350"/>
            <a:ext cx="7648575" cy="868363"/>
          </a:xfrm>
        </p:spPr>
        <p:txBody>
          <a:bodyPr rtlCol="0">
            <a:normAutofit/>
          </a:bodyPr>
          <a:lstStyle/>
          <a:p>
            <a:pPr eaLnBrk="1" fontAlgn="auto" hangingPunct="1">
              <a:spcAft>
                <a:spcPts val="0"/>
              </a:spcAft>
              <a:buClr>
                <a:schemeClr val="accent6">
                  <a:lumMod val="75000"/>
                </a:schemeClr>
              </a:buClr>
              <a:buFont typeface="Georgia" pitchFamily="18" charset="0"/>
              <a:buNone/>
              <a:defRPr/>
            </a:pPr>
            <a:r>
              <a:rPr lang="en-US" dirty="0" smtClean="0">
                <a:solidFill>
                  <a:schemeClr val="tx1"/>
                </a:solidFill>
                <a:latin typeface="Impact" pitchFamily="34" charset="0"/>
                <a:cs typeface="Times New Roman" pitchFamily="18" charset="0"/>
              </a:rPr>
              <a:t>SANRAR activities</a:t>
            </a:r>
            <a:endParaRPr lang="ru-RU" dirty="0">
              <a:solidFill>
                <a:schemeClr val="tx1"/>
              </a:solidFill>
              <a:latin typeface="Impact" pitchFamily="34" charset="0"/>
            </a:endParaRPr>
          </a:p>
        </p:txBody>
      </p:sp>
      <p:sp>
        <p:nvSpPr>
          <p:cNvPr id="8195" name="Содержимое 2"/>
          <p:cNvSpPr>
            <a:spLocks noGrp="1"/>
          </p:cNvSpPr>
          <p:nvPr>
            <p:ph idx="1"/>
          </p:nvPr>
        </p:nvSpPr>
        <p:spPr>
          <a:xfrm>
            <a:off x="741363" y="1556792"/>
            <a:ext cx="7791450" cy="4752528"/>
          </a:xfrm>
        </p:spPr>
        <p:txBody>
          <a:bodyPr rtlCol="0">
            <a:normAutofit fontScale="92500" lnSpcReduction="20000"/>
          </a:bodyPr>
          <a:lstStyle/>
          <a:p>
            <a:pPr indent="-182880" algn="just">
              <a:buClr>
                <a:schemeClr val="accent6">
                  <a:lumMod val="75000"/>
                </a:schemeClr>
              </a:buClr>
              <a:buNone/>
              <a:defRPr/>
            </a:pPr>
            <a:r>
              <a:rPr lang="en-US" sz="2200" b="1" i="1" dirty="0">
                <a:latin typeface="Arial" pitchFamily="34" charset="0"/>
                <a:cs typeface="Arial" pitchFamily="34" charset="0"/>
              </a:rPr>
              <a:t>The main activities of SANRAR are as follows</a:t>
            </a:r>
            <a:r>
              <a:rPr lang="en-GB" sz="2200" b="1" i="1" dirty="0" smtClean="0">
                <a:solidFill>
                  <a:schemeClr val="tx1"/>
                </a:solidFill>
                <a:latin typeface="Arial" pitchFamily="34" charset="0"/>
                <a:cs typeface="Arial" pitchFamily="34" charset="0"/>
              </a:rPr>
              <a:t>:</a:t>
            </a:r>
          </a:p>
          <a:p>
            <a:pPr marL="274320" indent="-182880" algn="just" eaLnBrk="1" fontAlgn="auto" hangingPunct="1">
              <a:spcAft>
                <a:spcPts val="0"/>
              </a:spcAft>
              <a:buClr>
                <a:schemeClr val="accent6">
                  <a:lumMod val="75000"/>
                </a:schemeClr>
              </a:buClr>
              <a:buFont typeface="Wingdings 2" pitchFamily="18" charset="2"/>
              <a:buNone/>
              <a:defRPr/>
            </a:pPr>
            <a:endParaRPr lang="en-US" sz="2200" b="1" i="1" dirty="0" smtClean="0">
              <a:solidFill>
                <a:schemeClr val="tx1"/>
              </a:solidFill>
              <a:latin typeface="Arial" pitchFamily="34" charset="0"/>
              <a:cs typeface="Arial" pitchFamily="34" charset="0"/>
            </a:endParaRPr>
          </a:p>
          <a:p>
            <a:pPr lvl="0"/>
            <a:r>
              <a:rPr lang="en-GB" sz="1800" dirty="0"/>
              <a:t>Development and improvement of legislative framework (laws, regulations, guides etc.);</a:t>
            </a:r>
            <a:endParaRPr lang="ru-RU" sz="1800" dirty="0"/>
          </a:p>
          <a:p>
            <a:pPr lvl="0"/>
            <a:r>
              <a:rPr lang="en-GB" sz="1800" dirty="0" smtClean="0"/>
              <a:t>State accounting and control </a:t>
            </a:r>
            <a:r>
              <a:rPr lang="en-GB" sz="1800" dirty="0"/>
              <a:t>of </a:t>
            </a:r>
            <a:r>
              <a:rPr lang="en-GB" sz="1800" dirty="0" smtClean="0"/>
              <a:t>ionizing </a:t>
            </a:r>
            <a:r>
              <a:rPr lang="en-GB" sz="1800" dirty="0"/>
              <a:t>radiation sources, nuclear materials and </a:t>
            </a:r>
            <a:r>
              <a:rPr lang="en-GB" sz="1800" dirty="0" smtClean="0"/>
              <a:t>facilities;</a:t>
            </a:r>
            <a:endParaRPr lang="ru-RU" sz="1800" dirty="0"/>
          </a:p>
          <a:p>
            <a:pPr lvl="0"/>
            <a:r>
              <a:rPr lang="en-GB" sz="1800" dirty="0"/>
              <a:t>Authorization of nuclear and radiological activities and related facilities;</a:t>
            </a:r>
            <a:endParaRPr lang="ru-RU" sz="1800" dirty="0"/>
          </a:p>
          <a:p>
            <a:pPr lvl="0"/>
            <a:r>
              <a:rPr lang="en-GB" sz="1800" dirty="0"/>
              <a:t>Supervision and control on implementation and compliance to the law, regulations and other rules’ requirements on nuclear and radiation safety and security (inspection);</a:t>
            </a:r>
            <a:endParaRPr lang="ru-RU" sz="1800" dirty="0"/>
          </a:p>
          <a:p>
            <a:pPr lvl="0"/>
            <a:r>
              <a:rPr lang="en-GB" sz="1800" dirty="0"/>
              <a:t>Enforcement;</a:t>
            </a:r>
            <a:endParaRPr lang="ru-RU" sz="1800" dirty="0"/>
          </a:p>
          <a:p>
            <a:pPr lvl="0"/>
            <a:r>
              <a:rPr lang="en-GB" sz="1800" dirty="0"/>
              <a:t>Coordination of emergency response and preparedness;</a:t>
            </a:r>
            <a:endParaRPr lang="ru-RU" sz="1800" dirty="0"/>
          </a:p>
          <a:p>
            <a:pPr lvl="0"/>
            <a:r>
              <a:rPr lang="en-GB" sz="1800" dirty="0"/>
              <a:t>Participating in authorization and control of export/import of nuclear and radioactive materials;</a:t>
            </a:r>
            <a:endParaRPr lang="ru-RU" sz="1800" dirty="0"/>
          </a:p>
          <a:p>
            <a:pPr lvl="0"/>
            <a:r>
              <a:rPr lang="en-GB" sz="1800" dirty="0"/>
              <a:t>Review and assessment of radiation protection and nuclear security;</a:t>
            </a:r>
            <a:endParaRPr lang="ru-RU" sz="1800" dirty="0"/>
          </a:p>
          <a:p>
            <a:pPr lvl="0"/>
            <a:r>
              <a:rPr lang="en-GB" sz="1800" dirty="0"/>
              <a:t>Preparation and submission of appropriate reports under the safeguards obligations and other international requirements, etc</a:t>
            </a:r>
            <a:r>
              <a:rPr lang="en-GB" sz="1800" dirty="0" smtClean="0"/>
              <a:t>.</a:t>
            </a:r>
            <a:endParaRPr lang="ru-RU" sz="1800" dirty="0"/>
          </a:p>
        </p:txBody>
      </p:sp>
      <p:sp>
        <p:nvSpPr>
          <p:cNvPr id="4" name="Номер слайда 3"/>
          <p:cNvSpPr>
            <a:spLocks noGrp="1"/>
          </p:cNvSpPr>
          <p:nvPr>
            <p:ph type="sldNum" sz="quarter" idx="12"/>
          </p:nvPr>
        </p:nvSpPr>
        <p:spPr/>
        <p:txBody>
          <a:bodyPr/>
          <a:lstStyle/>
          <a:p>
            <a:fld id="{0DF8455F-D768-4058-826E-543B89A355E0}" type="slidenum">
              <a:rPr lang="en-GB" smtClean="0"/>
              <a:t>11</a:t>
            </a:fld>
            <a:endParaRPr lang="en-GB"/>
          </a:p>
        </p:txBody>
      </p:sp>
    </p:spTree>
    <p:extLst>
      <p:ext uri="{BB962C8B-B14F-4D97-AF65-F5344CB8AC3E}">
        <p14:creationId xmlns:p14="http://schemas.microsoft.com/office/powerpoint/2010/main" val="4233441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74848" y="663352"/>
            <a:ext cx="8229600" cy="533400"/>
          </a:xfrm>
        </p:spPr>
        <p:txBody>
          <a:bodyPr>
            <a:noAutofit/>
          </a:bodyPr>
          <a:lstStyle/>
          <a:p>
            <a:pPr>
              <a:buClr>
                <a:schemeClr val="accent6">
                  <a:lumMod val="75000"/>
                </a:schemeClr>
              </a:buClr>
              <a:defRPr/>
            </a:pPr>
            <a:r>
              <a:rPr lang="en-US" sz="2900" dirty="0">
                <a:solidFill>
                  <a:schemeClr val="tx1"/>
                </a:solidFill>
                <a:latin typeface="Impact" pitchFamily="34" charset="0"/>
                <a:cs typeface="Times New Roman" pitchFamily="18" charset="0"/>
              </a:rPr>
              <a:t>Notification and inventory of ionizing radiation sources, nuclear materials and facilities</a:t>
            </a:r>
            <a:endParaRPr lang="ru-RU" sz="2900" dirty="0" smtClean="0">
              <a:solidFill>
                <a:schemeClr val="tx1"/>
              </a:solidFill>
              <a:latin typeface="Impact" pitchFamily="34" charset="0"/>
              <a:cs typeface="Times New Roman" pitchFamily="18" charset="0"/>
            </a:endParaRPr>
          </a:p>
        </p:txBody>
      </p:sp>
      <p:sp>
        <p:nvSpPr>
          <p:cNvPr id="2" name="Прямоугольник 1"/>
          <p:cNvSpPr/>
          <p:nvPr/>
        </p:nvSpPr>
        <p:spPr>
          <a:xfrm>
            <a:off x="467544" y="1701963"/>
            <a:ext cx="8352928" cy="4247317"/>
          </a:xfrm>
          <a:prstGeom prst="rect">
            <a:avLst/>
          </a:prstGeom>
        </p:spPr>
        <p:txBody>
          <a:bodyPr wrap="square">
            <a:spAutoFit/>
          </a:bodyPr>
          <a:lstStyle/>
          <a:p>
            <a:pPr algn="just"/>
            <a:r>
              <a:rPr lang="en-GB" dirty="0" smtClean="0"/>
              <a:t>	</a:t>
            </a:r>
            <a:r>
              <a:rPr lang="en-US" dirty="0"/>
              <a:t> According to the requirements of the Cabinet of Ministers’ Decision "On measures to strengthen control on radiation safety in the Republic of Azerbaijan" # 76 dated July 11, 1997 all organizations, regardless of ownership or form of government should conduct an annual inventory of radioactive substances and other ionizing radiation sources and systematically submit the annual inventory results to the Regulatory Body. The same obligations on accounting of ionizing radiation sources (including nuclear materials), radioisotope equipment and gauges and providing the relevant inventory acts to the Regulatory Body are required by the "Statute on rules for the state monitoring of environment and natural resources" approved by Decree of the Cabinet of Ministers #90, dated July 01, 2004. </a:t>
            </a:r>
            <a:endParaRPr lang="en-US" dirty="0" smtClean="0"/>
          </a:p>
          <a:p>
            <a:pPr algn="just"/>
            <a:r>
              <a:rPr lang="en-GB" dirty="0"/>
              <a:t>	</a:t>
            </a:r>
            <a:r>
              <a:rPr lang="en-US" dirty="0"/>
              <a:t> According to its Statute approved by Decree of the President of the Republic of Azerbaijan #74 dated April 03 of 2009, ensuring of improvement of oversight and control systems on nuclear and radioactive materials and other ionizing radiation sources, creation of their database and conduction of accounting and State Registry was included in obligations of SANRAR. </a:t>
            </a:r>
            <a:endParaRPr lang="ru-RU" dirty="0"/>
          </a:p>
        </p:txBody>
      </p:sp>
      <p:sp>
        <p:nvSpPr>
          <p:cNvPr id="4" name="Номер слайда 3"/>
          <p:cNvSpPr>
            <a:spLocks noGrp="1"/>
          </p:cNvSpPr>
          <p:nvPr>
            <p:ph type="sldNum" sz="quarter" idx="12"/>
          </p:nvPr>
        </p:nvSpPr>
        <p:spPr/>
        <p:txBody>
          <a:bodyPr/>
          <a:lstStyle/>
          <a:p>
            <a:fld id="{0DF8455F-D768-4058-826E-543B89A355E0}" type="slidenum">
              <a:rPr lang="en-GB" smtClean="0"/>
              <a:t>12</a:t>
            </a:fld>
            <a:endParaRPr lang="en-GB" dirty="0"/>
          </a:p>
        </p:txBody>
      </p:sp>
    </p:spTree>
    <p:extLst>
      <p:ext uri="{BB962C8B-B14F-4D97-AF65-F5344CB8AC3E}">
        <p14:creationId xmlns:p14="http://schemas.microsoft.com/office/powerpoint/2010/main" val="2439235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730" y="1268760"/>
            <a:ext cx="8568750" cy="5184576"/>
          </a:xfrm>
        </p:spPr>
        <p:txBody>
          <a:bodyPr rtlCol="0">
            <a:noAutofit/>
          </a:bodyPr>
          <a:lstStyle/>
          <a:p>
            <a:pPr marL="0" indent="0" algn="just">
              <a:buNone/>
              <a:defRPr/>
            </a:pPr>
            <a:r>
              <a:rPr lang="en-US" sz="1900" dirty="0"/>
              <a:t> </a:t>
            </a:r>
            <a:r>
              <a:rPr lang="en-US" sz="1900" dirty="0" smtClean="0"/>
              <a:t>        The </a:t>
            </a:r>
            <a:r>
              <a:rPr lang="en-US" sz="1900" dirty="0"/>
              <a:t>regulatory body </a:t>
            </a:r>
            <a:r>
              <a:rPr lang="en-US" sz="1900" dirty="0" smtClean="0"/>
              <a:t>maintains </a:t>
            </a:r>
            <a:r>
              <a:rPr lang="en-US" sz="1900" dirty="0"/>
              <a:t>and regularly updates the records on all nuclear and radioactive materials available in the country in authorized use by implementation of their state accounting and control responsibilities. This database, among other regulatory functions, is used to detect the loss of such materials in a timely manner, and also helps to quickly provide accessible information about the history of these sources, their owners and responsible persons</a:t>
            </a:r>
            <a:r>
              <a:rPr lang="en-US" sz="1900" dirty="0" smtClean="0"/>
              <a:t>.</a:t>
            </a:r>
          </a:p>
          <a:p>
            <a:pPr marL="0" indent="0" algn="just">
              <a:buNone/>
              <a:defRPr/>
            </a:pPr>
            <a:r>
              <a:rPr lang="en-US" sz="1900" dirty="0" smtClean="0"/>
              <a:t>         For </a:t>
            </a:r>
            <a:r>
              <a:rPr lang="en-US" sz="1900" dirty="0"/>
              <a:t>rational inventory management and with the aim to facilitating inspections, by SANRAR was assigned the corresponding ID numbers to each nuclear material separately. These ID numbers were applied to all nuclear materials available in the </a:t>
            </a:r>
            <a:r>
              <a:rPr lang="en-US" sz="1900" dirty="0" smtClean="0"/>
              <a:t>country </a:t>
            </a:r>
            <a:r>
              <a:rPr lang="en-US" sz="1900" dirty="0"/>
              <a:t>and reflected in nuclear materials </a:t>
            </a:r>
            <a:r>
              <a:rPr lang="en-US" sz="1900" dirty="0" smtClean="0"/>
              <a:t>database created </a:t>
            </a:r>
            <a:r>
              <a:rPr lang="en-US" sz="1900" dirty="0"/>
              <a:t>in </a:t>
            </a:r>
            <a:r>
              <a:rPr lang="en-US" sz="1900" dirty="0" smtClean="0"/>
              <a:t>SANRAR. </a:t>
            </a:r>
            <a:r>
              <a:rPr lang="en-US" sz="1900" dirty="0"/>
              <a:t>Registration of nuclear materials and regular reports are maintained in accordance to the requirements of Agreement Between the Republic of Azerbaijan and the International Atomic Energy Agency for the Application of Safeguards in Connection with the Treaty on the Non-Proliferation of Nuclear Weapons</a:t>
            </a:r>
            <a:r>
              <a:rPr lang="en-US" sz="1900" dirty="0" smtClean="0"/>
              <a:t>.</a:t>
            </a:r>
            <a:endParaRPr lang="en-US" sz="1900" dirty="0">
              <a:cs typeface="Times New Roman" pitchFamily="18" charset="0"/>
            </a:endParaRPr>
          </a:p>
        </p:txBody>
      </p:sp>
      <p:sp>
        <p:nvSpPr>
          <p:cNvPr id="2" name="Номер слайда 1"/>
          <p:cNvSpPr>
            <a:spLocks noGrp="1"/>
          </p:cNvSpPr>
          <p:nvPr>
            <p:ph type="sldNum" sz="quarter" idx="12"/>
          </p:nvPr>
        </p:nvSpPr>
        <p:spPr/>
        <p:txBody>
          <a:bodyPr/>
          <a:lstStyle/>
          <a:p>
            <a:fld id="{0DF8455F-D768-4058-826E-543B89A355E0}" type="slidenum">
              <a:rPr lang="en-GB" smtClean="0"/>
              <a:t>13</a:t>
            </a:fld>
            <a:endParaRPr lang="en-GB"/>
          </a:p>
        </p:txBody>
      </p:sp>
      <p:sp>
        <p:nvSpPr>
          <p:cNvPr id="9" name="Rectangle 2"/>
          <p:cNvSpPr>
            <a:spLocks noGrp="1" noChangeArrowheads="1"/>
          </p:cNvSpPr>
          <p:nvPr>
            <p:ph type="title"/>
          </p:nvPr>
        </p:nvSpPr>
        <p:spPr>
          <a:xfrm>
            <a:off x="374848" y="663352"/>
            <a:ext cx="8229600" cy="533400"/>
          </a:xfrm>
        </p:spPr>
        <p:txBody>
          <a:bodyPr>
            <a:noAutofit/>
          </a:bodyPr>
          <a:lstStyle/>
          <a:p>
            <a:pPr>
              <a:buClr>
                <a:schemeClr val="accent6">
                  <a:lumMod val="75000"/>
                </a:schemeClr>
              </a:buClr>
              <a:defRPr/>
            </a:pPr>
            <a:r>
              <a:rPr lang="en-US" sz="2900" dirty="0">
                <a:solidFill>
                  <a:schemeClr val="tx1"/>
                </a:solidFill>
                <a:latin typeface="Impact" pitchFamily="34" charset="0"/>
                <a:cs typeface="Times New Roman" pitchFamily="18" charset="0"/>
              </a:rPr>
              <a:t>Notification and inventory of ionizing radiation sources, nuclear materials and </a:t>
            </a:r>
            <a:r>
              <a:rPr lang="en-US" sz="2900" dirty="0" smtClean="0">
                <a:solidFill>
                  <a:schemeClr val="tx1"/>
                </a:solidFill>
                <a:latin typeface="Impact" pitchFamily="34" charset="0"/>
                <a:cs typeface="Times New Roman" pitchFamily="18" charset="0"/>
              </a:rPr>
              <a:t>facilities (cont</a:t>
            </a:r>
            <a:r>
              <a:rPr lang="en-US" sz="2900" dirty="0">
                <a:solidFill>
                  <a:schemeClr val="tx1"/>
                </a:solidFill>
                <a:latin typeface="Impact" pitchFamily="34" charset="0"/>
                <a:cs typeface="Times New Roman" pitchFamily="18" charset="0"/>
              </a:rPr>
              <a:t>.</a:t>
            </a:r>
            <a:r>
              <a:rPr lang="en-US" sz="2900" dirty="0" smtClean="0">
                <a:solidFill>
                  <a:schemeClr val="tx1"/>
                </a:solidFill>
                <a:latin typeface="Impact" pitchFamily="34" charset="0"/>
                <a:cs typeface="Times New Roman" pitchFamily="18" charset="0"/>
              </a:rPr>
              <a:t>)</a:t>
            </a:r>
            <a:endParaRPr lang="ru-RU" sz="2900" dirty="0" smtClean="0">
              <a:solidFill>
                <a:schemeClr val="tx1"/>
              </a:solidFill>
              <a:latin typeface="Impact" pitchFamily="34" charset="0"/>
              <a:cs typeface="Times New Roman" pitchFamily="18" charset="0"/>
            </a:endParaRPr>
          </a:p>
        </p:txBody>
      </p:sp>
    </p:spTree>
    <p:extLst>
      <p:ext uri="{BB962C8B-B14F-4D97-AF65-F5344CB8AC3E}">
        <p14:creationId xmlns:p14="http://schemas.microsoft.com/office/powerpoint/2010/main" val="522222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74848" y="663352"/>
            <a:ext cx="8229600" cy="533400"/>
          </a:xfrm>
        </p:spPr>
        <p:txBody>
          <a:bodyPr>
            <a:noAutofit/>
          </a:bodyPr>
          <a:lstStyle/>
          <a:p>
            <a:pPr>
              <a:buClr>
                <a:schemeClr val="accent6">
                  <a:lumMod val="75000"/>
                </a:schemeClr>
              </a:buClr>
              <a:defRPr/>
            </a:pPr>
            <a:r>
              <a:rPr lang="en-US" sz="2900" dirty="0">
                <a:solidFill>
                  <a:schemeClr val="tx1"/>
                </a:solidFill>
                <a:latin typeface="Impact" pitchFamily="34" charset="0"/>
                <a:cs typeface="Times New Roman" pitchFamily="18" charset="0"/>
              </a:rPr>
              <a:t>Notification and inventory of ionizing radiation sources, nuclear materials and </a:t>
            </a:r>
            <a:r>
              <a:rPr lang="en-US" sz="2900" dirty="0" smtClean="0">
                <a:solidFill>
                  <a:schemeClr val="tx1"/>
                </a:solidFill>
                <a:latin typeface="Impact" pitchFamily="34" charset="0"/>
                <a:cs typeface="Times New Roman" pitchFamily="18" charset="0"/>
              </a:rPr>
              <a:t>facilities (cont</a:t>
            </a:r>
            <a:r>
              <a:rPr lang="en-US" sz="2900" dirty="0">
                <a:solidFill>
                  <a:schemeClr val="tx1"/>
                </a:solidFill>
                <a:latin typeface="Impact" pitchFamily="34" charset="0"/>
                <a:cs typeface="Times New Roman" pitchFamily="18" charset="0"/>
              </a:rPr>
              <a:t>.</a:t>
            </a:r>
            <a:r>
              <a:rPr lang="en-US" sz="2900" dirty="0" smtClean="0">
                <a:solidFill>
                  <a:schemeClr val="tx1"/>
                </a:solidFill>
                <a:latin typeface="Impact" pitchFamily="34" charset="0"/>
                <a:cs typeface="Times New Roman" pitchFamily="18" charset="0"/>
              </a:rPr>
              <a:t>)</a:t>
            </a:r>
            <a:endParaRPr lang="ru-RU" sz="2900" dirty="0" smtClean="0">
              <a:solidFill>
                <a:schemeClr val="tx1"/>
              </a:solidFill>
              <a:latin typeface="Impact" pitchFamily="34" charset="0"/>
              <a:cs typeface="Times New Roman" pitchFamily="18" charset="0"/>
            </a:endParaRPr>
          </a:p>
        </p:txBody>
      </p:sp>
      <p:sp>
        <p:nvSpPr>
          <p:cNvPr id="2" name="Прямоугольник 1"/>
          <p:cNvSpPr/>
          <p:nvPr/>
        </p:nvSpPr>
        <p:spPr>
          <a:xfrm>
            <a:off x="467544" y="1613473"/>
            <a:ext cx="8352928" cy="1754326"/>
          </a:xfrm>
          <a:prstGeom prst="rect">
            <a:avLst/>
          </a:prstGeom>
        </p:spPr>
        <p:txBody>
          <a:bodyPr wrap="square">
            <a:spAutoFit/>
          </a:bodyPr>
          <a:lstStyle/>
          <a:p>
            <a:pPr algn="just"/>
            <a:r>
              <a:rPr lang="en-GB" dirty="0" smtClean="0"/>
              <a:t>	</a:t>
            </a:r>
            <a:r>
              <a:rPr lang="en-US" dirty="0"/>
              <a:t>SANRAR has prepared and approved the forms for recording and submission of annual inventory data on ionizing radiation generators, radioactive sources and radioisotope equipment. Inventory and the forms for submission of inventory results of nuclear materials are carried out in accordance to the IAEA requirements and recommendations. All obtained information is verified and entered into a created in SANRAR electronic database, and regularly updated</a:t>
            </a:r>
            <a:r>
              <a:rPr lang="en-US" dirty="0" smtClean="0"/>
              <a:t>.</a:t>
            </a:r>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701" y="3681966"/>
            <a:ext cx="3006622" cy="21230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 b="-153"/>
          <a:stretch>
            <a:fillRect/>
          </a:stretch>
        </p:blipFill>
        <p:spPr bwMode="auto">
          <a:xfrm>
            <a:off x="4773544" y="3675497"/>
            <a:ext cx="3254840" cy="212976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4" name="Номер слайда 3"/>
          <p:cNvSpPr>
            <a:spLocks noGrp="1"/>
          </p:cNvSpPr>
          <p:nvPr>
            <p:ph type="sldNum" sz="quarter" idx="12"/>
          </p:nvPr>
        </p:nvSpPr>
        <p:spPr/>
        <p:txBody>
          <a:bodyPr/>
          <a:lstStyle/>
          <a:p>
            <a:fld id="{0DF8455F-D768-4058-826E-543B89A355E0}" type="slidenum">
              <a:rPr lang="en-GB" smtClean="0"/>
              <a:t>14</a:t>
            </a:fld>
            <a:endParaRPr lang="en-GB"/>
          </a:p>
        </p:txBody>
      </p:sp>
    </p:spTree>
    <p:extLst>
      <p:ext uri="{BB962C8B-B14F-4D97-AF65-F5344CB8AC3E}">
        <p14:creationId xmlns:p14="http://schemas.microsoft.com/office/powerpoint/2010/main" val="2654141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74848" y="663352"/>
            <a:ext cx="8229600" cy="533400"/>
          </a:xfrm>
        </p:spPr>
        <p:txBody>
          <a:bodyPr>
            <a:noAutofit/>
          </a:bodyPr>
          <a:lstStyle/>
          <a:p>
            <a:pPr>
              <a:buClr>
                <a:schemeClr val="accent6">
                  <a:lumMod val="75000"/>
                </a:schemeClr>
              </a:buClr>
              <a:defRPr/>
            </a:pPr>
            <a:r>
              <a:rPr lang="en-US" sz="2900" dirty="0">
                <a:solidFill>
                  <a:schemeClr val="tx1"/>
                </a:solidFill>
                <a:latin typeface="Impact" pitchFamily="34" charset="0"/>
                <a:cs typeface="Times New Roman" pitchFamily="18" charset="0"/>
              </a:rPr>
              <a:t>Notification and inventory of ionizing radiation sources, nuclear materials and </a:t>
            </a:r>
            <a:r>
              <a:rPr lang="en-US" sz="2900" dirty="0" smtClean="0">
                <a:solidFill>
                  <a:schemeClr val="tx1"/>
                </a:solidFill>
                <a:latin typeface="Impact" pitchFamily="34" charset="0"/>
                <a:cs typeface="Times New Roman" pitchFamily="18" charset="0"/>
              </a:rPr>
              <a:t>facilities (cont</a:t>
            </a:r>
            <a:r>
              <a:rPr lang="en-US" sz="2900" dirty="0">
                <a:solidFill>
                  <a:schemeClr val="tx1"/>
                </a:solidFill>
                <a:latin typeface="Impact" pitchFamily="34" charset="0"/>
                <a:cs typeface="Times New Roman" pitchFamily="18" charset="0"/>
              </a:rPr>
              <a:t>.</a:t>
            </a:r>
            <a:r>
              <a:rPr lang="en-US" sz="2900" dirty="0" smtClean="0">
                <a:solidFill>
                  <a:schemeClr val="tx1"/>
                </a:solidFill>
                <a:latin typeface="Impact" pitchFamily="34" charset="0"/>
                <a:cs typeface="Times New Roman" pitchFamily="18" charset="0"/>
              </a:rPr>
              <a:t>)</a:t>
            </a:r>
            <a:endParaRPr lang="ru-RU" sz="2900" dirty="0" smtClean="0">
              <a:solidFill>
                <a:schemeClr val="tx1"/>
              </a:solidFill>
              <a:latin typeface="Impact" pitchFamily="34" charset="0"/>
              <a:cs typeface="Times New Roman" pitchFamily="18" charset="0"/>
            </a:endParaRPr>
          </a:p>
        </p:txBody>
      </p:sp>
      <p:sp>
        <p:nvSpPr>
          <p:cNvPr id="2" name="Прямоугольник 1"/>
          <p:cNvSpPr/>
          <p:nvPr/>
        </p:nvSpPr>
        <p:spPr>
          <a:xfrm>
            <a:off x="467544" y="1700808"/>
            <a:ext cx="8352928" cy="4074192"/>
          </a:xfrm>
          <a:prstGeom prst="rect">
            <a:avLst/>
          </a:prstGeom>
        </p:spPr>
        <p:txBody>
          <a:bodyPr wrap="square">
            <a:spAutoFit/>
          </a:bodyPr>
          <a:lstStyle/>
          <a:p>
            <a:pPr>
              <a:lnSpc>
                <a:spcPct val="150000"/>
              </a:lnSpc>
            </a:pPr>
            <a:r>
              <a:rPr lang="en-US" dirty="0"/>
              <a:t>All inventory data is kept in the following separate databases</a:t>
            </a:r>
            <a:r>
              <a:rPr lang="en-GB" dirty="0" smtClean="0"/>
              <a:t>:</a:t>
            </a:r>
            <a:endParaRPr lang="ru-RU" dirty="0"/>
          </a:p>
          <a:p>
            <a:pPr marL="896938" lvl="0" indent="-449263">
              <a:lnSpc>
                <a:spcPct val="150000"/>
              </a:lnSpc>
              <a:buFont typeface="Wingdings" pitchFamily="2" charset="2"/>
              <a:buChar char="Ø"/>
            </a:pPr>
            <a:r>
              <a:rPr lang="en-US" dirty="0"/>
              <a:t>Database of radioactive sources and radioisotope devices</a:t>
            </a:r>
            <a:r>
              <a:rPr lang="en-GB" dirty="0" smtClean="0"/>
              <a:t>;</a:t>
            </a:r>
            <a:endParaRPr lang="ru-RU" dirty="0"/>
          </a:p>
          <a:p>
            <a:pPr marL="896938" lvl="0" indent="-449263">
              <a:lnSpc>
                <a:spcPct val="150000"/>
              </a:lnSpc>
              <a:buFont typeface="Wingdings" pitchFamily="2" charset="2"/>
              <a:buChar char="Ø"/>
            </a:pPr>
            <a:r>
              <a:rPr lang="en-US" dirty="0"/>
              <a:t>Database of ionizing radiation generators; </a:t>
            </a:r>
            <a:r>
              <a:rPr lang="en-US" dirty="0" smtClean="0"/>
              <a:t>and</a:t>
            </a:r>
          </a:p>
          <a:p>
            <a:pPr marL="896938" lvl="0" indent="-449263">
              <a:lnSpc>
                <a:spcPct val="150000"/>
              </a:lnSpc>
              <a:buFont typeface="Wingdings" pitchFamily="2" charset="2"/>
              <a:buChar char="Ø"/>
            </a:pPr>
            <a:r>
              <a:rPr lang="en-GB" dirty="0" smtClean="0"/>
              <a:t>Database of nuclear materials.</a:t>
            </a:r>
          </a:p>
          <a:p>
            <a:pPr marL="447675" lvl="0">
              <a:lnSpc>
                <a:spcPct val="150000"/>
              </a:lnSpc>
            </a:pPr>
            <a:endParaRPr lang="en-GB" sz="1050" dirty="0"/>
          </a:p>
          <a:p>
            <a:pPr lvl="0">
              <a:lnSpc>
                <a:spcPct val="150000"/>
              </a:lnSpc>
            </a:pPr>
            <a:r>
              <a:rPr lang="en-US" dirty="0" smtClean="0"/>
              <a:t>	</a:t>
            </a:r>
            <a:r>
              <a:rPr lang="en-US" dirty="0"/>
              <a:t>The Regulatory Body periodically carries out physical inventory of ionizing radiation sources and nuclear materials during inspections and rechecks the received information. Inventory of nuclear materials is maintained in SANRAR and periodical reports are sent to the Safeguards Department of IAEA, according to the Protocol Additional to IAEA Safeguards Agreement.</a:t>
            </a:r>
            <a:r>
              <a:rPr lang="en-GB" dirty="0" smtClean="0"/>
              <a:t>	</a:t>
            </a:r>
            <a:endParaRPr lang="en-US" dirty="0"/>
          </a:p>
        </p:txBody>
      </p:sp>
      <p:sp>
        <p:nvSpPr>
          <p:cNvPr id="4" name="Номер слайда 3"/>
          <p:cNvSpPr>
            <a:spLocks noGrp="1"/>
          </p:cNvSpPr>
          <p:nvPr>
            <p:ph type="sldNum" sz="quarter" idx="12"/>
          </p:nvPr>
        </p:nvSpPr>
        <p:spPr/>
        <p:txBody>
          <a:bodyPr/>
          <a:lstStyle/>
          <a:p>
            <a:fld id="{0DF8455F-D768-4058-826E-543B89A355E0}" type="slidenum">
              <a:rPr lang="en-GB" smtClean="0"/>
              <a:t>15</a:t>
            </a:fld>
            <a:endParaRPr lang="en-GB"/>
          </a:p>
        </p:txBody>
      </p:sp>
    </p:spTree>
    <p:extLst>
      <p:ext uri="{BB962C8B-B14F-4D97-AF65-F5344CB8AC3E}">
        <p14:creationId xmlns:p14="http://schemas.microsoft.com/office/powerpoint/2010/main" val="2186649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260350"/>
            <a:ext cx="7648575" cy="868363"/>
          </a:xfrm>
        </p:spPr>
        <p:txBody>
          <a:bodyPr rtlCol="0">
            <a:normAutofit fontScale="90000"/>
          </a:bodyPr>
          <a:lstStyle/>
          <a:p>
            <a:pPr>
              <a:buClr>
                <a:schemeClr val="accent6">
                  <a:lumMod val="75000"/>
                </a:schemeClr>
              </a:buClr>
              <a:defRPr/>
            </a:pPr>
            <a:r>
              <a:rPr lang="en-US" dirty="0">
                <a:solidFill>
                  <a:schemeClr val="tx1"/>
                </a:solidFill>
                <a:latin typeface="Impact" pitchFamily="34" charset="0"/>
                <a:cs typeface="Times New Roman" pitchFamily="18" charset="0"/>
              </a:rPr>
              <a:t>Authorization of nuclear and radiological activities and related facilities</a:t>
            </a:r>
            <a:endParaRPr lang="ru-RU" dirty="0">
              <a:solidFill>
                <a:schemeClr val="tx1"/>
              </a:solidFill>
              <a:latin typeface="Impact" pitchFamily="34" charset="0"/>
            </a:endParaRPr>
          </a:p>
        </p:txBody>
      </p:sp>
      <p:sp>
        <p:nvSpPr>
          <p:cNvPr id="8195" name="Содержимое 2"/>
          <p:cNvSpPr>
            <a:spLocks noGrp="1"/>
          </p:cNvSpPr>
          <p:nvPr>
            <p:ph idx="1"/>
          </p:nvPr>
        </p:nvSpPr>
        <p:spPr>
          <a:xfrm>
            <a:off x="545124" y="1048698"/>
            <a:ext cx="6119446" cy="1872208"/>
          </a:xfrm>
        </p:spPr>
        <p:txBody>
          <a:bodyPr rtlCol="0">
            <a:noAutofit/>
          </a:bodyPr>
          <a:lstStyle/>
          <a:p>
            <a:pPr indent="-182880" algn="just">
              <a:spcBef>
                <a:spcPts val="0"/>
              </a:spcBef>
              <a:buClr>
                <a:schemeClr val="accent6">
                  <a:lumMod val="75000"/>
                </a:schemeClr>
              </a:buClr>
              <a:buNone/>
              <a:defRPr/>
            </a:pPr>
            <a:endParaRPr lang="en-US" sz="1800" b="1" i="1" dirty="0" smtClean="0">
              <a:cs typeface="Arial" pitchFamily="34" charset="0"/>
            </a:endParaRPr>
          </a:p>
          <a:p>
            <a:pPr marL="0" indent="0" algn="just" defTabSz="536575">
              <a:spcBef>
                <a:spcPts val="0"/>
              </a:spcBef>
              <a:buNone/>
              <a:defRPr/>
            </a:pPr>
            <a:r>
              <a:rPr lang="en-US" altLang="zh-CN" sz="1800" dirty="0" smtClean="0">
                <a:cs typeface="Arial" pitchFamily="34" charset="0"/>
              </a:rPr>
              <a:t>	 At present the MES (SANRAR) issues a special permission as a state official document for all activities associated with the use of radioactive and nuclear materials, including their transportation and exploitation of radiation hazardous facilities. </a:t>
            </a:r>
          </a:p>
          <a:p>
            <a:pPr marL="0" indent="0" algn="just" defTabSz="536575">
              <a:spcBef>
                <a:spcPts val="0"/>
              </a:spcBef>
              <a:buNone/>
              <a:defRPr/>
            </a:pPr>
            <a:r>
              <a:rPr lang="en-US" altLang="zh-CN" sz="1800" dirty="0" smtClean="0">
                <a:cs typeface="Arial" pitchFamily="34" charset="0"/>
              </a:rPr>
              <a:t>	 The local </a:t>
            </a:r>
            <a:r>
              <a:rPr lang="en-US" altLang="zh-CN" sz="1800" dirty="0">
                <a:cs typeface="Arial" pitchFamily="34" charset="0"/>
              </a:rPr>
              <a:t>legislation requires that any legal or physical person intending to be engaged in any practical activities or to go in possession of any ionizing radiation </a:t>
            </a:r>
            <a:r>
              <a:rPr lang="en-US" altLang="zh-CN" sz="1800" dirty="0" smtClean="0">
                <a:cs typeface="Arial" pitchFamily="34" charset="0"/>
              </a:rPr>
              <a:t>sources should </a:t>
            </a:r>
            <a:r>
              <a:rPr lang="en-US" altLang="zh-CN" sz="1800" dirty="0">
                <a:cs typeface="Arial" pitchFamily="34" charset="0"/>
              </a:rPr>
              <a:t>address to the Regulatory Body for issuing a Special Permission and submit appropriate documents.</a:t>
            </a:r>
            <a:endParaRPr lang="en-US" altLang="zh-CN" sz="1800" dirty="0" smtClean="0">
              <a:cs typeface="Arial" pitchFamily="34"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1405178747"/>
              </p:ext>
            </p:extLst>
          </p:nvPr>
        </p:nvGraphicFramePr>
        <p:xfrm>
          <a:off x="6711411" y="1196752"/>
          <a:ext cx="1867870" cy="2642022"/>
        </p:xfrm>
        <a:graphic>
          <a:graphicData uri="http://schemas.openxmlformats.org/presentationml/2006/ole">
            <mc:AlternateContent xmlns:mc="http://schemas.openxmlformats.org/markup-compatibility/2006">
              <mc:Choice xmlns:v="urn:schemas-microsoft-com:vml" Requires="v">
                <p:oleObj spid="_x0000_s1040" name="Acrobat Document" r:id="rId3" imgW="6693480" imgH="9472320" progId="Acrobat.Document.11">
                  <p:embed/>
                </p:oleObj>
              </mc:Choice>
              <mc:Fallback>
                <p:oleObj name="Acrobat Document" r:id="rId3" imgW="6693480" imgH="9472320" progId="Acrobat.Document.11">
                  <p:embed/>
                  <p:pic>
                    <p:nvPicPr>
                      <p:cNvPr id="3" name="Объект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411" y="1196752"/>
                        <a:ext cx="1867870" cy="2642022"/>
                      </a:xfrm>
                      <a:prstGeom prst="rect">
                        <a:avLst/>
                      </a:prstGeom>
                      <a:noFill/>
                      <a:ln>
                        <a:noFill/>
                      </a:ln>
                      <a:extLst/>
                    </p:spPr>
                  </p:pic>
                </p:oleObj>
              </mc:Fallback>
            </mc:AlternateContent>
          </a:graphicData>
        </a:graphic>
      </p:graphicFrame>
      <p:sp>
        <p:nvSpPr>
          <p:cNvPr id="4" name="Прямоугольник 3"/>
          <p:cNvSpPr/>
          <p:nvPr/>
        </p:nvSpPr>
        <p:spPr>
          <a:xfrm>
            <a:off x="539552" y="3784726"/>
            <a:ext cx="8208912" cy="3028650"/>
          </a:xfrm>
          <a:prstGeom prst="rect">
            <a:avLst/>
          </a:prstGeom>
        </p:spPr>
        <p:txBody>
          <a:bodyPr wrap="square">
            <a:spAutoFit/>
          </a:bodyPr>
          <a:lstStyle/>
          <a:p>
            <a:pPr algn="just">
              <a:spcAft>
                <a:spcPts val="1200"/>
              </a:spcAft>
              <a:defRPr/>
            </a:pPr>
            <a:r>
              <a:rPr lang="en-US" altLang="zh-CN" dirty="0">
                <a:cs typeface="Arial" pitchFamily="34" charset="0"/>
              </a:rPr>
              <a:t> </a:t>
            </a:r>
            <a:r>
              <a:rPr lang="en-US" altLang="zh-CN" dirty="0" smtClean="0">
                <a:cs typeface="Arial" pitchFamily="34" charset="0"/>
              </a:rPr>
              <a:t>           Information </a:t>
            </a:r>
            <a:r>
              <a:rPr lang="en-US" altLang="zh-CN" dirty="0">
                <a:cs typeface="Arial" pitchFamily="34" charset="0"/>
              </a:rPr>
              <a:t>on physical protection of </a:t>
            </a:r>
            <a:r>
              <a:rPr lang="en-US" altLang="zh-CN" dirty="0" smtClean="0">
                <a:cs typeface="Arial" pitchFamily="34" charset="0"/>
              </a:rPr>
              <a:t>sources, installations and storage </a:t>
            </a:r>
            <a:r>
              <a:rPr lang="en-US" altLang="zh-CN" dirty="0">
                <a:cs typeface="Arial" pitchFamily="34" charset="0"/>
              </a:rPr>
              <a:t>facilities, </a:t>
            </a:r>
            <a:r>
              <a:rPr lang="en-US" altLang="zh-CN" dirty="0" smtClean="0">
                <a:cs typeface="Arial" pitchFamily="34" charset="0"/>
              </a:rPr>
              <a:t>as </a:t>
            </a:r>
            <a:r>
              <a:rPr lang="en-US" altLang="zh-CN" dirty="0">
                <a:cs typeface="Arial" pitchFamily="34" charset="0"/>
              </a:rPr>
              <a:t>well as on measures to prevent unauthorized persons from accessing to the radiation-hazardous and controlled areas, also information related to the persons designated as responsible, is one of the necessary documents to apply for obtaining of the special permission</a:t>
            </a:r>
            <a:r>
              <a:rPr lang="en-US" altLang="zh-CN" dirty="0" smtClean="0">
                <a:cs typeface="Arial" pitchFamily="34" charset="0"/>
              </a:rPr>
              <a:t>.</a:t>
            </a:r>
            <a:r>
              <a:rPr lang="en-US" dirty="0"/>
              <a:t> For transport </a:t>
            </a:r>
            <a:r>
              <a:rPr lang="en-US" dirty="0" smtClean="0"/>
              <a:t>activities also required to provide schemes </a:t>
            </a:r>
            <a:r>
              <a:rPr lang="en-US" dirty="0"/>
              <a:t>for loading, fastening and unloading of radioactive material on vehicles, approved transportation routes, certificate </a:t>
            </a:r>
            <a:r>
              <a:rPr lang="en-US" dirty="0" smtClean="0"/>
              <a:t>on </a:t>
            </a:r>
            <a:r>
              <a:rPr lang="en-US" dirty="0"/>
              <a:t>compliance of vehicles with safety and security </a:t>
            </a:r>
            <a:r>
              <a:rPr lang="en-US" dirty="0" smtClean="0"/>
              <a:t>requirements and </a:t>
            </a:r>
            <a:r>
              <a:rPr lang="en-US" dirty="0"/>
              <a:t>information on measures and means used to ensure physical protection during </a:t>
            </a:r>
            <a:r>
              <a:rPr lang="en-US" dirty="0" smtClean="0"/>
              <a:t>transportation.</a:t>
            </a:r>
            <a:endParaRPr lang="en-US" altLang="zh-CN" dirty="0" smtClean="0">
              <a:cs typeface="Arial" pitchFamily="34" charset="0"/>
            </a:endParaRPr>
          </a:p>
          <a:p>
            <a:pPr algn="just">
              <a:lnSpc>
                <a:spcPct val="110000"/>
              </a:lnSpc>
              <a:spcAft>
                <a:spcPts val="1200"/>
              </a:spcAft>
              <a:defRPr/>
            </a:pPr>
            <a:endParaRPr lang="en-US" altLang="zh-CN" dirty="0">
              <a:cs typeface="Arial" pitchFamily="34" charset="0"/>
            </a:endParaRPr>
          </a:p>
        </p:txBody>
      </p:sp>
      <p:sp>
        <p:nvSpPr>
          <p:cNvPr id="7" name="Номер слайда 6"/>
          <p:cNvSpPr>
            <a:spLocks noGrp="1"/>
          </p:cNvSpPr>
          <p:nvPr>
            <p:ph type="sldNum" sz="quarter" idx="12"/>
          </p:nvPr>
        </p:nvSpPr>
        <p:spPr/>
        <p:txBody>
          <a:bodyPr/>
          <a:lstStyle/>
          <a:p>
            <a:fld id="{0DF8455F-D768-4058-826E-543B89A355E0}" type="slidenum">
              <a:rPr lang="en-GB" smtClean="0"/>
              <a:t>16</a:t>
            </a:fld>
            <a:endParaRPr lang="en-GB"/>
          </a:p>
        </p:txBody>
      </p:sp>
    </p:spTree>
    <p:extLst>
      <p:ext uri="{BB962C8B-B14F-4D97-AF65-F5344CB8AC3E}">
        <p14:creationId xmlns:p14="http://schemas.microsoft.com/office/powerpoint/2010/main" val="1211765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256381"/>
            <a:ext cx="7648575" cy="868363"/>
          </a:xfrm>
        </p:spPr>
        <p:txBody>
          <a:bodyPr rtlCol="0">
            <a:normAutofit/>
          </a:bodyPr>
          <a:lstStyle/>
          <a:p>
            <a:pPr>
              <a:buClr>
                <a:schemeClr val="accent6">
                  <a:lumMod val="75000"/>
                </a:schemeClr>
              </a:buClr>
              <a:defRPr/>
            </a:pPr>
            <a:r>
              <a:rPr lang="en-US" dirty="0">
                <a:solidFill>
                  <a:schemeClr val="tx1"/>
                </a:solidFill>
                <a:latin typeface="Impact" pitchFamily="34" charset="0"/>
                <a:cs typeface="Times New Roman" pitchFamily="18" charset="0"/>
              </a:rPr>
              <a:t>Supervision and control</a:t>
            </a:r>
            <a:endParaRPr lang="ru-RU" dirty="0">
              <a:solidFill>
                <a:schemeClr val="tx1"/>
              </a:solidFill>
              <a:latin typeface="Impact" pitchFamily="34" charset="0"/>
            </a:endParaRPr>
          </a:p>
        </p:txBody>
      </p:sp>
      <p:sp>
        <p:nvSpPr>
          <p:cNvPr id="8195" name="Содержимое 2"/>
          <p:cNvSpPr>
            <a:spLocks noGrp="1"/>
          </p:cNvSpPr>
          <p:nvPr>
            <p:ph idx="1"/>
          </p:nvPr>
        </p:nvSpPr>
        <p:spPr>
          <a:xfrm>
            <a:off x="545124" y="1196752"/>
            <a:ext cx="8275348" cy="1872208"/>
          </a:xfrm>
        </p:spPr>
        <p:txBody>
          <a:bodyPr rtlCol="0">
            <a:noAutofit/>
          </a:bodyPr>
          <a:lstStyle/>
          <a:p>
            <a:pPr marL="0" indent="0" algn="just" defTabSz="536575">
              <a:spcBef>
                <a:spcPts val="0"/>
              </a:spcBef>
              <a:spcAft>
                <a:spcPts val="600"/>
              </a:spcAft>
              <a:buNone/>
              <a:defRPr/>
            </a:pPr>
            <a:r>
              <a:rPr lang="en-US" altLang="zh-CN" sz="1800" dirty="0">
                <a:cs typeface="Arial" pitchFamily="34" charset="0"/>
              </a:rPr>
              <a:t>	 SANRAR makes the first inspection as a part of the process for granting of the Special Permission and then carries out regular inspections periodically. Methodology of inspection is based on international practices and IAEA recommendations, in which the procedure for the inspection from its initiation until the final conclusion of the inspection is defined, including check-lists for conducting an inspection, as well as on the follow-up of remedial actions. </a:t>
            </a:r>
            <a:endParaRPr lang="en-US" altLang="zh-CN" sz="1800" dirty="0" smtClean="0">
              <a:cs typeface="Arial" pitchFamily="34" charset="0"/>
            </a:endParaRPr>
          </a:p>
          <a:p>
            <a:pPr marL="0" indent="0" algn="just" defTabSz="536575">
              <a:spcBef>
                <a:spcPts val="0"/>
              </a:spcBef>
              <a:spcAft>
                <a:spcPts val="600"/>
              </a:spcAft>
              <a:buNone/>
              <a:defRPr/>
            </a:pPr>
            <a:r>
              <a:rPr lang="en-US" altLang="zh-CN" sz="1800" dirty="0" smtClean="0">
                <a:cs typeface="Arial" pitchFamily="34" charset="0"/>
              </a:rPr>
              <a:t>	</a:t>
            </a:r>
            <a:r>
              <a:rPr lang="en-US" altLang="zh-CN" sz="1800" dirty="0">
                <a:cs typeface="Arial" pitchFamily="34" charset="0"/>
              </a:rPr>
              <a:t> All organizations performing practical activities related to use of ionizing radiation sources according to the risk level are divided into three groups of </a:t>
            </a:r>
            <a:r>
              <a:rPr lang="en-US" altLang="zh-CN" sz="1800" dirty="0" smtClean="0">
                <a:cs typeface="Arial" pitchFamily="34" charset="0"/>
              </a:rPr>
              <a:t>risk:</a:t>
            </a:r>
            <a:endParaRPr lang="en-US" altLang="zh-CN" sz="1800" dirty="0">
              <a:cs typeface="Arial" pitchFamily="34" charset="0"/>
            </a:endParaRPr>
          </a:p>
          <a:p>
            <a:pPr marL="896938" indent="-360363" algn="just" defTabSz="536575">
              <a:spcBef>
                <a:spcPts val="0"/>
              </a:spcBef>
              <a:spcAft>
                <a:spcPts val="600"/>
              </a:spcAft>
              <a:buFont typeface="Wingdings" pitchFamily="2" charset="2"/>
              <a:buChar char="Ø"/>
              <a:defRPr/>
            </a:pPr>
            <a:r>
              <a:rPr lang="en-US" altLang="zh-CN" sz="1800" dirty="0" smtClean="0">
                <a:cs typeface="Arial" pitchFamily="34" charset="0"/>
              </a:rPr>
              <a:t>High </a:t>
            </a:r>
            <a:r>
              <a:rPr lang="en-US" altLang="zh-CN" sz="1800" dirty="0">
                <a:cs typeface="Arial" pitchFamily="34" charset="0"/>
              </a:rPr>
              <a:t>(inspections each year);</a:t>
            </a:r>
          </a:p>
          <a:p>
            <a:pPr marL="896938" indent="-360363" algn="just" defTabSz="536575">
              <a:spcBef>
                <a:spcPts val="0"/>
              </a:spcBef>
              <a:spcAft>
                <a:spcPts val="600"/>
              </a:spcAft>
              <a:buFont typeface="Wingdings" pitchFamily="2" charset="2"/>
              <a:buChar char="Ø"/>
              <a:defRPr/>
            </a:pPr>
            <a:r>
              <a:rPr lang="en-US" altLang="zh-CN" sz="1800" dirty="0" smtClean="0">
                <a:cs typeface="Arial" pitchFamily="34" charset="0"/>
              </a:rPr>
              <a:t>Medium </a:t>
            </a:r>
            <a:r>
              <a:rPr lang="en-US" altLang="zh-CN" sz="1800" dirty="0">
                <a:cs typeface="Arial" pitchFamily="34" charset="0"/>
              </a:rPr>
              <a:t>(inspections every 2 years); and</a:t>
            </a:r>
          </a:p>
          <a:p>
            <a:pPr marL="896938" indent="-360363" algn="just" defTabSz="536575">
              <a:spcBef>
                <a:spcPts val="0"/>
              </a:spcBef>
              <a:spcAft>
                <a:spcPts val="600"/>
              </a:spcAft>
              <a:buFont typeface="Wingdings" pitchFamily="2" charset="2"/>
              <a:buChar char="Ø"/>
              <a:defRPr/>
            </a:pPr>
            <a:r>
              <a:rPr lang="en-US" altLang="zh-CN" sz="1800" dirty="0" smtClean="0">
                <a:cs typeface="Arial" pitchFamily="34" charset="0"/>
              </a:rPr>
              <a:t>Low </a:t>
            </a:r>
            <a:r>
              <a:rPr lang="en-US" altLang="zh-CN" sz="1800" dirty="0">
                <a:cs typeface="Arial" pitchFamily="34" charset="0"/>
              </a:rPr>
              <a:t>(inspections every 3 years).</a:t>
            </a:r>
          </a:p>
          <a:p>
            <a:pPr marL="0" indent="0" algn="just" defTabSz="536575">
              <a:spcBef>
                <a:spcPts val="0"/>
              </a:spcBef>
              <a:spcAft>
                <a:spcPts val="600"/>
              </a:spcAft>
              <a:buNone/>
              <a:defRPr/>
            </a:pPr>
            <a:r>
              <a:rPr lang="en-US" altLang="zh-CN" sz="1800" dirty="0" smtClean="0">
                <a:cs typeface="Arial" pitchFamily="34" charset="0"/>
              </a:rPr>
              <a:t>	</a:t>
            </a:r>
            <a:r>
              <a:rPr lang="en-US" altLang="zh-CN" sz="1800" dirty="0">
                <a:cs typeface="Arial" pitchFamily="34" charset="0"/>
              </a:rPr>
              <a:t> The Risk-based Oversight and implemented risk assessment system helps to systemize of conducted inspections. Schedule of the planned inspections should be approved on November of each year by the Head of SANRAR and submitted accordingly to the electronic system maintained by the Ministry of Justice, and this information is made available for the inspected party. Results of each inspection and taken measures should be also reflected at the same electronic system.</a:t>
            </a:r>
            <a:endParaRPr lang="en-US" altLang="zh-CN" sz="1800" dirty="0" smtClean="0">
              <a:cs typeface="Arial" pitchFamily="34" charset="0"/>
            </a:endParaRPr>
          </a:p>
        </p:txBody>
      </p:sp>
      <p:sp>
        <p:nvSpPr>
          <p:cNvPr id="4" name="Номер слайда 3"/>
          <p:cNvSpPr>
            <a:spLocks noGrp="1"/>
          </p:cNvSpPr>
          <p:nvPr>
            <p:ph type="sldNum" sz="quarter" idx="12"/>
          </p:nvPr>
        </p:nvSpPr>
        <p:spPr/>
        <p:txBody>
          <a:bodyPr/>
          <a:lstStyle/>
          <a:p>
            <a:fld id="{0DF8455F-D768-4058-826E-543B89A355E0}" type="slidenum">
              <a:rPr lang="en-GB" smtClean="0"/>
              <a:t>17</a:t>
            </a:fld>
            <a:endParaRPr lang="en-GB"/>
          </a:p>
        </p:txBody>
      </p:sp>
    </p:spTree>
    <p:extLst>
      <p:ext uri="{BB962C8B-B14F-4D97-AF65-F5344CB8AC3E}">
        <p14:creationId xmlns:p14="http://schemas.microsoft.com/office/powerpoint/2010/main" val="3046701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256381"/>
            <a:ext cx="7648575" cy="868363"/>
          </a:xfrm>
        </p:spPr>
        <p:txBody>
          <a:bodyPr rtlCol="0">
            <a:normAutofit/>
          </a:bodyPr>
          <a:lstStyle/>
          <a:p>
            <a:pPr>
              <a:buClr>
                <a:schemeClr val="accent6">
                  <a:lumMod val="75000"/>
                </a:schemeClr>
              </a:buClr>
              <a:defRPr/>
            </a:pPr>
            <a:r>
              <a:rPr lang="en-US" dirty="0">
                <a:solidFill>
                  <a:schemeClr val="tx1"/>
                </a:solidFill>
                <a:latin typeface="Impact" pitchFamily="34" charset="0"/>
                <a:cs typeface="Times New Roman" pitchFamily="18" charset="0"/>
              </a:rPr>
              <a:t>Enforcement</a:t>
            </a:r>
            <a:endParaRPr lang="ru-RU" dirty="0">
              <a:solidFill>
                <a:schemeClr val="tx1"/>
              </a:solidFill>
              <a:latin typeface="Impact" pitchFamily="34" charset="0"/>
            </a:endParaRPr>
          </a:p>
        </p:txBody>
      </p:sp>
      <p:sp>
        <p:nvSpPr>
          <p:cNvPr id="8195" name="Содержимое 2"/>
          <p:cNvSpPr>
            <a:spLocks noGrp="1"/>
          </p:cNvSpPr>
          <p:nvPr>
            <p:ph idx="1"/>
          </p:nvPr>
        </p:nvSpPr>
        <p:spPr>
          <a:xfrm>
            <a:off x="545124" y="1700808"/>
            <a:ext cx="8275348" cy="1872208"/>
          </a:xfrm>
        </p:spPr>
        <p:txBody>
          <a:bodyPr rtlCol="0">
            <a:noAutofit/>
          </a:bodyPr>
          <a:lstStyle/>
          <a:p>
            <a:pPr marL="0" indent="0" algn="just" defTabSz="536575">
              <a:lnSpc>
                <a:spcPct val="150000"/>
              </a:lnSpc>
              <a:spcBef>
                <a:spcPts val="0"/>
              </a:spcBef>
              <a:spcAft>
                <a:spcPts val="600"/>
              </a:spcAft>
              <a:buNone/>
              <a:defRPr/>
            </a:pPr>
            <a:r>
              <a:rPr lang="en-US" altLang="zh-CN" sz="1800" dirty="0">
                <a:latin typeface="Arial" pitchFamily="34" charset="0"/>
                <a:cs typeface="Arial" pitchFamily="34" charset="0"/>
              </a:rPr>
              <a:t>	 SANRAR has rights to apply enforcement measures. The articles 235 and 268 of the Code of Administrative Offences may be used by SANRAR to apply the relevant sanction measures. </a:t>
            </a:r>
            <a:endParaRPr lang="en-US" altLang="zh-CN" sz="1800" dirty="0" smtClean="0">
              <a:latin typeface="Arial" pitchFamily="34" charset="0"/>
              <a:cs typeface="Arial" pitchFamily="34" charset="0"/>
            </a:endParaRPr>
          </a:p>
          <a:p>
            <a:pPr marL="0" indent="0" algn="just" defTabSz="536575">
              <a:lnSpc>
                <a:spcPct val="150000"/>
              </a:lnSpc>
              <a:spcBef>
                <a:spcPts val="0"/>
              </a:spcBef>
              <a:spcAft>
                <a:spcPts val="600"/>
              </a:spcAft>
              <a:buNone/>
              <a:defRPr/>
            </a:pPr>
            <a:r>
              <a:rPr lang="en-US" altLang="zh-CN" sz="1800" dirty="0">
                <a:latin typeface="Arial" pitchFamily="34" charset="0"/>
                <a:cs typeface="Arial" pitchFamily="34" charset="0"/>
              </a:rPr>
              <a:t>	</a:t>
            </a:r>
            <a:r>
              <a:rPr lang="en-US" altLang="zh-CN" sz="1800" dirty="0" smtClean="0">
                <a:latin typeface="Arial" pitchFamily="34" charset="0"/>
                <a:cs typeface="Arial" pitchFamily="34" charset="0"/>
              </a:rPr>
              <a:t>The </a:t>
            </a:r>
            <a:r>
              <a:rPr lang="en-US" altLang="zh-CN" sz="1800" dirty="0">
                <a:latin typeface="Arial" pitchFamily="34" charset="0"/>
                <a:cs typeface="Arial" pitchFamily="34" charset="0"/>
              </a:rPr>
              <a:t>Criminal Code of the Republic of Azerbaijan foresees criminal penalties for illicit trafficking of radioactive substances, nuclear weapons, materials and equipment, as well as illegal handling, theft and illegal obtaining of any radioactive materials etc. SANRAR has rights to provide the collected information and documentation to authorities of the relevant executive power, if violations, which can be considered in accordance with the Criminal Code of the Republic of Azerbaijan as crime, have been discovered.</a:t>
            </a:r>
            <a:endParaRPr lang="en-US" altLang="zh-CN" sz="1800" dirty="0" smtClean="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DF8455F-D768-4058-826E-543B89A355E0}" type="slidenum">
              <a:rPr lang="en-GB" smtClean="0"/>
              <a:t>18</a:t>
            </a:fld>
            <a:endParaRPr lang="en-GB" dirty="0"/>
          </a:p>
        </p:txBody>
      </p:sp>
    </p:spTree>
    <p:extLst>
      <p:ext uri="{BB962C8B-B14F-4D97-AF65-F5344CB8AC3E}">
        <p14:creationId xmlns:p14="http://schemas.microsoft.com/office/powerpoint/2010/main" val="547671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256381"/>
            <a:ext cx="7648575" cy="868363"/>
          </a:xfrm>
        </p:spPr>
        <p:txBody>
          <a:bodyPr rtlCol="0">
            <a:normAutofit fontScale="90000"/>
          </a:bodyPr>
          <a:lstStyle/>
          <a:p>
            <a:pPr>
              <a:buClr>
                <a:schemeClr val="accent6">
                  <a:lumMod val="75000"/>
                </a:schemeClr>
              </a:buClr>
              <a:defRPr/>
            </a:pPr>
            <a:r>
              <a:rPr lang="en-US" dirty="0">
                <a:solidFill>
                  <a:schemeClr val="tx1"/>
                </a:solidFill>
                <a:latin typeface="Impact" pitchFamily="34" charset="0"/>
                <a:cs typeface="Times New Roman" pitchFamily="18" charset="0"/>
              </a:rPr>
              <a:t>Coordination of emergency response and preparedness</a:t>
            </a:r>
            <a:endParaRPr lang="ru-RU" dirty="0">
              <a:solidFill>
                <a:schemeClr val="tx1"/>
              </a:solidFill>
              <a:latin typeface="Impact" pitchFamily="34" charset="0"/>
            </a:endParaRPr>
          </a:p>
        </p:txBody>
      </p:sp>
      <p:sp>
        <p:nvSpPr>
          <p:cNvPr id="8195" name="Содержимое 2"/>
          <p:cNvSpPr>
            <a:spLocks noGrp="1"/>
          </p:cNvSpPr>
          <p:nvPr>
            <p:ph idx="1"/>
          </p:nvPr>
        </p:nvSpPr>
        <p:spPr>
          <a:xfrm>
            <a:off x="545124" y="1844824"/>
            <a:ext cx="8275348" cy="1872208"/>
          </a:xfrm>
        </p:spPr>
        <p:txBody>
          <a:bodyPr rtlCol="0">
            <a:noAutofit/>
          </a:bodyPr>
          <a:lstStyle/>
          <a:p>
            <a:pPr marL="0" indent="0" algn="just" defTabSz="536575">
              <a:spcBef>
                <a:spcPts val="1200"/>
              </a:spcBef>
              <a:buNone/>
              <a:defRPr/>
            </a:pPr>
            <a:r>
              <a:rPr lang="en-US" altLang="zh-CN" sz="1800" dirty="0">
                <a:latin typeface="Arial" pitchFamily="34" charset="0"/>
                <a:cs typeface="Arial" pitchFamily="34" charset="0"/>
              </a:rPr>
              <a:t>	 In the frame of IAEA National TC Project AZB/9/006 ‘Supporting the Preparation of the National Radiological Emergency Plan (NREP)’ by employees of SANRAR was elaborated the draft of the National Radiological Emergency Plan (NREP), which clearly outlines the roles and responsibilities of all organizations involved in the preparedness and response phases during nuclear and radiological emergency situations. </a:t>
            </a:r>
            <a:endParaRPr lang="en-US" altLang="zh-CN" sz="1800" dirty="0" smtClean="0">
              <a:latin typeface="Arial" pitchFamily="34" charset="0"/>
              <a:cs typeface="Arial" pitchFamily="34" charset="0"/>
            </a:endParaRPr>
          </a:p>
          <a:p>
            <a:pPr marL="0" indent="0" algn="just" defTabSz="536575">
              <a:spcBef>
                <a:spcPts val="1200"/>
              </a:spcBef>
              <a:buNone/>
              <a:defRPr/>
            </a:pPr>
            <a:r>
              <a:rPr lang="en-US" altLang="zh-CN" sz="1800" dirty="0">
                <a:latin typeface="Arial" pitchFamily="34" charset="0"/>
                <a:cs typeface="Arial" pitchFamily="34" charset="0"/>
              </a:rPr>
              <a:t>	</a:t>
            </a:r>
            <a:r>
              <a:rPr lang="en-US" altLang="zh-CN" sz="1800" dirty="0" smtClean="0">
                <a:latin typeface="Arial" pitchFamily="34" charset="0"/>
                <a:cs typeface="Arial" pitchFamily="34" charset="0"/>
              </a:rPr>
              <a:t>The </a:t>
            </a:r>
            <a:r>
              <a:rPr lang="en-US" altLang="zh-CN" sz="1800" dirty="0">
                <a:latin typeface="Arial" pitchFamily="34" charset="0"/>
                <a:cs typeface="Arial" pitchFamily="34" charset="0"/>
              </a:rPr>
              <a:t>draft of the national radiation emergency plan provides for integration with the responses of other organizations during emergencies involving a combination of actual and perceived radiation hazards. The draft plan describes concepts of operations, and roles and responsibilities of all responding organizations, and their relationships with each other, summarizing more detailed plans and ensuring that all the other planning is integrated and compatible.</a:t>
            </a:r>
            <a:endParaRPr lang="en-US" altLang="zh-CN" sz="1800" dirty="0" smtClean="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DF8455F-D768-4058-826E-543B89A355E0}" type="slidenum">
              <a:rPr lang="en-GB" smtClean="0"/>
              <a:t>19</a:t>
            </a:fld>
            <a:endParaRPr lang="en-GB"/>
          </a:p>
        </p:txBody>
      </p:sp>
    </p:spTree>
    <p:extLst>
      <p:ext uri="{BB962C8B-B14F-4D97-AF65-F5344CB8AC3E}">
        <p14:creationId xmlns:p14="http://schemas.microsoft.com/office/powerpoint/2010/main" val="885715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1560" y="692696"/>
            <a:ext cx="7396162" cy="690563"/>
          </a:xfrm>
        </p:spPr>
        <p:txBody>
          <a:bodyPr rtlCol="0">
            <a:normAutofit fontScale="90000"/>
          </a:bodyPr>
          <a:lstStyle/>
          <a:p>
            <a:pPr eaLnBrk="1" fontAlgn="auto" hangingPunct="1">
              <a:spcAft>
                <a:spcPts val="0"/>
              </a:spcAft>
              <a:buClr>
                <a:schemeClr val="accent6">
                  <a:lumMod val="75000"/>
                </a:schemeClr>
              </a:buClr>
              <a:buFont typeface="Georgia" pitchFamily="18" charset="0"/>
              <a:buNone/>
              <a:defRPr/>
            </a:pPr>
            <a:r>
              <a:rPr lang="en-US" dirty="0" smtClean="0">
                <a:solidFill>
                  <a:schemeClr val="tx1">
                    <a:lumMod val="85000"/>
                    <a:lumOff val="15000"/>
                  </a:schemeClr>
                </a:solidFill>
                <a:latin typeface="Impact" pitchFamily="34" charset="0"/>
                <a:cs typeface="Times New Roman" pitchFamily="18" charset="0"/>
              </a:rPr>
              <a:t>Introduction</a:t>
            </a:r>
            <a:br>
              <a:rPr lang="en-US" dirty="0" smtClean="0">
                <a:solidFill>
                  <a:schemeClr val="tx1">
                    <a:lumMod val="85000"/>
                    <a:lumOff val="15000"/>
                  </a:schemeClr>
                </a:solidFill>
                <a:latin typeface="Impact" pitchFamily="34" charset="0"/>
                <a:cs typeface="Times New Roman" pitchFamily="18" charset="0"/>
              </a:rPr>
            </a:br>
            <a:endParaRPr lang="en-US" dirty="0" smtClean="0">
              <a:solidFill>
                <a:schemeClr val="tx1">
                  <a:lumMod val="85000"/>
                  <a:lumOff val="15000"/>
                </a:schemeClr>
              </a:solidFill>
              <a:latin typeface="Impact" pitchFamily="34" charset="0"/>
              <a:cs typeface="Times New Roman" pitchFamily="18" charset="0"/>
            </a:endParaRPr>
          </a:p>
        </p:txBody>
      </p:sp>
      <p:sp>
        <p:nvSpPr>
          <p:cNvPr id="4" name="Номер слайда 3"/>
          <p:cNvSpPr>
            <a:spLocks noGrp="1"/>
          </p:cNvSpPr>
          <p:nvPr>
            <p:ph type="sldNum" sz="quarter" idx="12"/>
          </p:nvPr>
        </p:nvSpPr>
        <p:spPr/>
        <p:txBody>
          <a:bodyPr/>
          <a:lstStyle/>
          <a:p>
            <a:fld id="{0DF8455F-D768-4058-826E-543B89A355E0}" type="slidenum">
              <a:rPr lang="en-GB" smtClean="0"/>
              <a:t>2</a:t>
            </a:fld>
            <a:endParaRPr lang="en-GB"/>
          </a:p>
        </p:txBody>
      </p:sp>
      <p:sp>
        <p:nvSpPr>
          <p:cNvPr id="2" name="AutoShape 2" descr="https://cdn.britannica.com/20/4720-050-10682DA7/Azerbaija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https://cdn.britannica.com/20/4720-050-10682DA7/Azerbaijan.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cdn.britannica.com/20/4720-050-10682DA7/Azerbaijan.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https://cdn.britannica.com/20/4720-050-10682DA7/Azerbaijan.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0" descr="https://cdn.britannica.com/20/4720-050-10682DA7/Azerbaijan.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3" name="Picture 11" descr="C:\Users\Admin\Desktop\Azerbaij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268760"/>
            <a:ext cx="2977377" cy="2452619"/>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460375" y="1124744"/>
            <a:ext cx="5029200" cy="2862322"/>
          </a:xfrm>
          <a:prstGeom prst="rect">
            <a:avLst/>
          </a:prstGeom>
        </p:spPr>
        <p:txBody>
          <a:bodyPr wrap="square">
            <a:spAutoFit/>
          </a:bodyPr>
          <a:lstStyle/>
          <a:p>
            <a:pPr algn="just"/>
            <a:r>
              <a:rPr lang="en-US" dirty="0" smtClean="0"/>
              <a:t>	Azerbaijan </a:t>
            </a:r>
            <a:r>
              <a:rPr lang="en-US" dirty="0"/>
              <a:t>has a favorable territorial location, being at the crossroads of Europe and Asia, it has a great potential for laying various profitable transport hubs. Today, Azerbaijan is both an exporter, </a:t>
            </a:r>
            <a:r>
              <a:rPr lang="en-US" dirty="0" smtClean="0"/>
              <a:t>an importer </a:t>
            </a:r>
            <a:r>
              <a:rPr lang="en-US" dirty="0"/>
              <a:t>and a transit region for many shipments and transport communications. Achieving complete stability in the region and preventing separatism open up even greater opportunities for the development of interregional transport communications</a:t>
            </a:r>
            <a:r>
              <a:rPr lang="en-US" dirty="0" smtClean="0"/>
              <a:t>.</a:t>
            </a:r>
          </a:p>
        </p:txBody>
      </p:sp>
      <p:sp>
        <p:nvSpPr>
          <p:cNvPr id="13" name="Прямоугольник 12"/>
          <p:cNvSpPr/>
          <p:nvPr/>
        </p:nvSpPr>
        <p:spPr>
          <a:xfrm>
            <a:off x="467544" y="3868013"/>
            <a:ext cx="8237179" cy="2308324"/>
          </a:xfrm>
          <a:prstGeom prst="rect">
            <a:avLst/>
          </a:prstGeom>
        </p:spPr>
        <p:txBody>
          <a:bodyPr wrap="square">
            <a:spAutoFit/>
          </a:bodyPr>
          <a:lstStyle/>
          <a:p>
            <a:pPr algn="just"/>
            <a:r>
              <a:rPr lang="en-US" dirty="0" smtClean="0"/>
              <a:t>	</a:t>
            </a:r>
            <a:r>
              <a:rPr lang="en-US" dirty="0"/>
              <a:t>At the same time, the development of various fields of activity leads to the need for regular transportation of not only ordinary, but also goods classified as dangerous goods. And with the increase in the number of such shipments, there is a need to automate the tracking of the movement of such goods, monitoring compliance with agreed and approved procedures, systematizing and </a:t>
            </a:r>
            <a:r>
              <a:rPr lang="en-US" dirty="0" smtClean="0"/>
              <a:t>improving </a:t>
            </a:r>
            <a:r>
              <a:rPr lang="en-US" dirty="0"/>
              <a:t>of authorization and inspection procedures aimed at monitoring compliance with the requirements for the safety and security of radiation hazardous </a:t>
            </a:r>
            <a:r>
              <a:rPr lang="en-US" dirty="0" smtClean="0"/>
              <a:t>goods, </a:t>
            </a:r>
            <a:r>
              <a:rPr lang="en-US" dirty="0"/>
              <a:t>as well as timely detection of deviations and shortcomings.</a:t>
            </a:r>
            <a:r>
              <a:rPr lang="en-US" dirty="0" smtClean="0"/>
              <a:t>	</a:t>
            </a:r>
            <a:endParaRPr lang="ru-RU" dirty="0"/>
          </a:p>
        </p:txBody>
      </p:sp>
    </p:spTree>
    <p:extLst>
      <p:ext uri="{BB962C8B-B14F-4D97-AF65-F5344CB8AC3E}">
        <p14:creationId xmlns:p14="http://schemas.microsoft.com/office/powerpoint/2010/main" val="2040079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256381"/>
            <a:ext cx="7648575" cy="868363"/>
          </a:xfrm>
        </p:spPr>
        <p:txBody>
          <a:bodyPr rtlCol="0">
            <a:normAutofit/>
          </a:bodyPr>
          <a:lstStyle/>
          <a:p>
            <a:pPr>
              <a:buClr>
                <a:schemeClr val="accent6">
                  <a:lumMod val="75000"/>
                </a:schemeClr>
              </a:buClr>
              <a:defRPr/>
            </a:pPr>
            <a:r>
              <a:rPr lang="en-US" dirty="0" smtClean="0">
                <a:solidFill>
                  <a:schemeClr val="tx1"/>
                </a:solidFill>
                <a:latin typeface="Impact" pitchFamily="34" charset="0"/>
                <a:cs typeface="Times New Roman" pitchFamily="18" charset="0"/>
              </a:rPr>
              <a:t>Export/import control</a:t>
            </a:r>
            <a:endParaRPr lang="ru-RU" dirty="0">
              <a:solidFill>
                <a:schemeClr val="tx1"/>
              </a:solidFill>
              <a:latin typeface="Impact" pitchFamily="34" charset="0"/>
            </a:endParaRPr>
          </a:p>
        </p:txBody>
      </p:sp>
      <p:sp>
        <p:nvSpPr>
          <p:cNvPr id="8195" name="Содержимое 2"/>
          <p:cNvSpPr>
            <a:spLocks noGrp="1"/>
          </p:cNvSpPr>
          <p:nvPr>
            <p:ph idx="1"/>
          </p:nvPr>
        </p:nvSpPr>
        <p:spPr>
          <a:xfrm>
            <a:off x="545124" y="1196752"/>
            <a:ext cx="8275348" cy="1872208"/>
          </a:xfrm>
        </p:spPr>
        <p:txBody>
          <a:bodyPr rtlCol="0">
            <a:noAutofit/>
          </a:bodyPr>
          <a:lstStyle/>
          <a:p>
            <a:pPr marL="0" indent="0" algn="just" defTabSz="536575">
              <a:lnSpc>
                <a:spcPct val="150000"/>
              </a:lnSpc>
              <a:buNone/>
              <a:defRPr/>
            </a:pPr>
            <a:r>
              <a:rPr lang="en-US" altLang="zh-CN" sz="1800" dirty="0">
                <a:latin typeface="Arial" pitchFamily="34" charset="0"/>
                <a:cs typeface="Arial" pitchFamily="34" charset="0"/>
              </a:rPr>
              <a:t>	 According to the Presidential Decree 'On further liberalization of foreign trade in the Republic of Azerbaijan' No 609 (24.06.1997) and </a:t>
            </a:r>
            <a:r>
              <a:rPr lang="en-US" altLang="zh-CN" sz="1800" dirty="0" smtClean="0">
                <a:latin typeface="Arial" pitchFamily="34" charset="0"/>
                <a:cs typeface="Arial" pitchFamily="34" charset="0"/>
              </a:rPr>
              <a:t>Decree of </a:t>
            </a:r>
            <a:r>
              <a:rPr lang="en-US" altLang="zh-CN" sz="1800" dirty="0">
                <a:latin typeface="Arial" pitchFamily="34" charset="0"/>
                <a:cs typeface="Arial" pitchFamily="34" charset="0"/>
              </a:rPr>
              <a:t>the </a:t>
            </a:r>
            <a:r>
              <a:rPr lang="en-US" altLang="zh-CN" sz="1800" dirty="0" smtClean="0">
                <a:latin typeface="Arial" pitchFamily="34" charset="0"/>
                <a:cs typeface="Arial" pitchFamily="34" charset="0"/>
              </a:rPr>
              <a:t>Cabinet of </a:t>
            </a:r>
            <a:r>
              <a:rPr lang="en-US" altLang="zh-CN" sz="1800" dirty="0">
                <a:latin typeface="Arial" pitchFamily="34" charset="0"/>
                <a:cs typeface="Arial" pitchFamily="34" charset="0"/>
              </a:rPr>
              <a:t>Ministers </a:t>
            </a:r>
            <a:r>
              <a:rPr lang="en-US" altLang="zh-CN" sz="1800" dirty="0" smtClean="0">
                <a:latin typeface="Arial" pitchFamily="34" charset="0"/>
                <a:cs typeface="Arial" pitchFamily="34" charset="0"/>
              </a:rPr>
              <a:t>“On </a:t>
            </a:r>
            <a:r>
              <a:rPr lang="en-US" altLang="zh-CN" sz="1800" dirty="0">
                <a:latin typeface="Arial" pitchFamily="34" charset="0"/>
                <a:cs typeface="Arial" pitchFamily="34" charset="0"/>
              </a:rPr>
              <a:t>the approval of certain regulations in connection with the implementation of the Law on Export </a:t>
            </a:r>
            <a:r>
              <a:rPr lang="en-US" altLang="zh-CN" sz="1800" dirty="0" smtClean="0">
                <a:latin typeface="Arial" pitchFamily="34" charset="0"/>
                <a:cs typeface="Arial" pitchFamily="34" charset="0"/>
              </a:rPr>
              <a:t>Control” No 230 (15.12.2005) - </a:t>
            </a:r>
            <a:r>
              <a:rPr lang="en-US" altLang="zh-CN" sz="1800" dirty="0">
                <a:latin typeface="Arial" pitchFamily="34" charset="0"/>
                <a:cs typeface="Arial" pitchFamily="34" charset="0"/>
              </a:rPr>
              <a:t>all nuclear materials, technologies, equipment and facilities, special non-nuclear materials and radioactive sources are subject </a:t>
            </a:r>
            <a:r>
              <a:rPr lang="en-US" altLang="zh-CN" sz="1800" dirty="0" smtClean="0">
                <a:latin typeface="Arial" pitchFamily="34" charset="0"/>
                <a:cs typeface="Arial" pitchFamily="34" charset="0"/>
              </a:rPr>
              <a:t>of </a:t>
            </a:r>
            <a:r>
              <a:rPr lang="en-US" altLang="zh-CN" sz="1800" dirty="0">
                <a:latin typeface="Arial" pitchFamily="34" charset="0"/>
                <a:cs typeface="Arial" pitchFamily="34" charset="0"/>
              </a:rPr>
              <a:t>export control. </a:t>
            </a:r>
            <a:endParaRPr lang="en-US" altLang="zh-CN" sz="1800" dirty="0" smtClean="0">
              <a:latin typeface="Arial" pitchFamily="34" charset="0"/>
              <a:cs typeface="Arial" pitchFamily="34" charset="0"/>
            </a:endParaRPr>
          </a:p>
          <a:p>
            <a:pPr marL="0" indent="0" algn="just" defTabSz="536575">
              <a:lnSpc>
                <a:spcPct val="150000"/>
              </a:lnSpc>
              <a:buNone/>
              <a:defRPr/>
            </a:pPr>
            <a:r>
              <a:rPr lang="en-US" altLang="zh-CN" sz="1800" dirty="0">
                <a:latin typeface="Arial" pitchFamily="34" charset="0"/>
                <a:cs typeface="Arial" pitchFamily="34" charset="0"/>
              </a:rPr>
              <a:t>	</a:t>
            </a:r>
            <a:r>
              <a:rPr lang="en-US" altLang="zh-CN" sz="1800" dirty="0" smtClean="0">
                <a:latin typeface="Arial" pitchFamily="34" charset="0"/>
                <a:cs typeface="Arial" pitchFamily="34" charset="0"/>
              </a:rPr>
              <a:t>Import</a:t>
            </a:r>
            <a:r>
              <a:rPr lang="en-US" altLang="zh-CN" sz="1800" dirty="0">
                <a:latin typeface="Arial" pitchFamily="34" charset="0"/>
                <a:cs typeface="Arial" pitchFamily="34" charset="0"/>
              </a:rPr>
              <a:t>, export and transit of nuclear and other radioactive materials should be realized based on the permissions issued by the Cabinet of Ministers after the positive resolutions of MES SANRAR and other associated organizations. </a:t>
            </a:r>
            <a:r>
              <a:rPr lang="en-US" altLang="zh-CN" sz="1800" dirty="0" smtClean="0">
                <a:latin typeface="Arial" pitchFamily="34" charset="0"/>
                <a:cs typeface="Arial" pitchFamily="34" charset="0"/>
              </a:rPr>
              <a:t>	There </a:t>
            </a:r>
            <a:r>
              <a:rPr lang="en-US" altLang="zh-CN" sz="1800" dirty="0">
                <a:latin typeface="Arial" pitchFamily="34" charset="0"/>
                <a:cs typeface="Arial" pitchFamily="34" charset="0"/>
              </a:rPr>
              <a:t>are national legislative acts, which define rules for authorization and control of export, import and transit of materials </a:t>
            </a:r>
            <a:r>
              <a:rPr lang="en-US" altLang="zh-CN" sz="1800" dirty="0" smtClean="0">
                <a:latin typeface="Arial" pitchFamily="34" charset="0"/>
                <a:cs typeface="Arial" pitchFamily="34" charset="0"/>
              </a:rPr>
              <a:t>which is subject </a:t>
            </a:r>
            <a:r>
              <a:rPr lang="en-US" altLang="zh-CN" sz="1800" dirty="0">
                <a:latin typeface="Arial" pitchFamily="34" charset="0"/>
                <a:cs typeface="Arial" pitchFamily="34" charset="0"/>
              </a:rPr>
              <a:t>to export </a:t>
            </a:r>
            <a:r>
              <a:rPr lang="en-US" altLang="zh-CN" sz="1800" dirty="0" smtClean="0">
                <a:latin typeface="Arial" pitchFamily="34" charset="0"/>
                <a:cs typeface="Arial" pitchFamily="34" charset="0"/>
              </a:rPr>
              <a:t>control.</a:t>
            </a:r>
          </a:p>
        </p:txBody>
      </p:sp>
      <p:sp>
        <p:nvSpPr>
          <p:cNvPr id="4" name="Номер слайда 3"/>
          <p:cNvSpPr>
            <a:spLocks noGrp="1"/>
          </p:cNvSpPr>
          <p:nvPr>
            <p:ph type="sldNum" sz="quarter" idx="12"/>
          </p:nvPr>
        </p:nvSpPr>
        <p:spPr/>
        <p:txBody>
          <a:bodyPr/>
          <a:lstStyle/>
          <a:p>
            <a:fld id="{0DF8455F-D768-4058-826E-543B89A355E0}" type="slidenum">
              <a:rPr lang="en-GB" smtClean="0"/>
              <a:t>20</a:t>
            </a:fld>
            <a:endParaRPr lang="en-GB"/>
          </a:p>
        </p:txBody>
      </p:sp>
    </p:spTree>
    <p:extLst>
      <p:ext uri="{BB962C8B-B14F-4D97-AF65-F5344CB8AC3E}">
        <p14:creationId xmlns:p14="http://schemas.microsoft.com/office/powerpoint/2010/main" val="4190247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663352"/>
            <a:ext cx="8229600" cy="533400"/>
          </a:xfrm>
        </p:spPr>
        <p:txBody>
          <a:bodyPr>
            <a:normAutofit fontScale="90000"/>
          </a:bodyPr>
          <a:lstStyle/>
          <a:p>
            <a:pPr>
              <a:buClr>
                <a:schemeClr val="accent6">
                  <a:lumMod val="75000"/>
                </a:schemeClr>
              </a:buClr>
              <a:defRPr/>
            </a:pPr>
            <a:r>
              <a:rPr lang="en-US" sz="3600" dirty="0">
                <a:solidFill>
                  <a:schemeClr val="tx1"/>
                </a:solidFill>
                <a:latin typeface="Impact" pitchFamily="34" charset="0"/>
                <a:cs typeface="Times New Roman" pitchFamily="18" charset="0"/>
              </a:rPr>
              <a:t>Development and improvement of the legislative framework</a:t>
            </a:r>
            <a:endParaRPr lang="ru-RU" sz="3600" dirty="0" smtClean="0">
              <a:solidFill>
                <a:schemeClr val="tx1"/>
              </a:solidFill>
              <a:latin typeface="Impact" pitchFamily="34" charset="0"/>
              <a:cs typeface="Times New Roman" pitchFamily="18" charset="0"/>
            </a:endParaRPr>
          </a:p>
        </p:txBody>
      </p:sp>
      <p:sp>
        <p:nvSpPr>
          <p:cNvPr id="2" name="Прямоугольник 1"/>
          <p:cNvSpPr/>
          <p:nvPr/>
        </p:nvSpPr>
        <p:spPr>
          <a:xfrm>
            <a:off x="467544" y="1268760"/>
            <a:ext cx="8352928" cy="5078313"/>
          </a:xfrm>
          <a:prstGeom prst="rect">
            <a:avLst/>
          </a:prstGeom>
        </p:spPr>
        <p:txBody>
          <a:bodyPr wrap="square">
            <a:spAutoFit/>
          </a:bodyPr>
          <a:lstStyle/>
          <a:p>
            <a:pPr algn="just"/>
            <a:r>
              <a:rPr lang="en-US" dirty="0" smtClean="0"/>
              <a:t>	</a:t>
            </a:r>
            <a:r>
              <a:rPr lang="en-GB" dirty="0"/>
              <a:t>Today the Republic of Azerbaijan pays much attention to the strengthening of the legal framework and regulatory infrastructure in all areas of the safety and security. This tendency is directed, among other things, to the definition of requirements in the field of ensuring of nuclear security and physical protection of potentially dangerous and specialized facilities, as well as nuclear and other radioactive materials. Thus, the Cabinet of Ministers’ decree dated April 4, 2016 approved the Special Construction Standards aimed to the determining of security and physical protection methods for buildings, premises and elements of fence structures along the perimeter of the relevant facilities, as well as rules and parameters for equipping such facilities with the engineering structures and security systems. According to the categorization given in these standards, the objects of the nuclear power complex are assigned to the 1-st category, and the facilities engaged in the manufacture, production or storage of radioactive substances in the 2-nd category in accordance to the requirements for equipping with the physical protection and security systems.</a:t>
            </a:r>
            <a:endParaRPr lang="ru-RU" dirty="0"/>
          </a:p>
          <a:p>
            <a:pPr algn="just"/>
            <a:r>
              <a:rPr lang="en-GB" dirty="0" smtClean="0"/>
              <a:t>	</a:t>
            </a:r>
            <a:r>
              <a:rPr lang="en-US" dirty="0"/>
              <a:t>Over the past few </a:t>
            </a:r>
            <a:r>
              <a:rPr lang="en-US" dirty="0" smtClean="0"/>
              <a:t>years</a:t>
            </a:r>
            <a:r>
              <a:rPr lang="en-GB" dirty="0" smtClean="0"/>
              <a:t>, several </a:t>
            </a:r>
            <a:r>
              <a:rPr lang="en-GB" dirty="0"/>
              <a:t>draft regulatory documents were prepared by the Regulatory Authority to improve the regulatory framework in the field of accounting of radioactive materials and the introduction of a graded approach for application of control and supervision depending on the potential hazards and threats.</a:t>
            </a:r>
            <a:endParaRPr lang="en-US" dirty="0"/>
          </a:p>
        </p:txBody>
      </p:sp>
      <p:sp>
        <p:nvSpPr>
          <p:cNvPr id="4" name="Номер слайда 3"/>
          <p:cNvSpPr>
            <a:spLocks noGrp="1"/>
          </p:cNvSpPr>
          <p:nvPr>
            <p:ph type="sldNum" sz="quarter" idx="12"/>
          </p:nvPr>
        </p:nvSpPr>
        <p:spPr/>
        <p:txBody>
          <a:bodyPr/>
          <a:lstStyle/>
          <a:p>
            <a:fld id="{0DF8455F-D768-4058-826E-543B89A355E0}" type="slidenum">
              <a:rPr lang="en-GB" smtClean="0"/>
              <a:t>21</a:t>
            </a:fld>
            <a:endParaRPr lang="en-GB"/>
          </a:p>
        </p:txBody>
      </p:sp>
    </p:spTree>
    <p:extLst>
      <p:ext uri="{BB962C8B-B14F-4D97-AF65-F5344CB8AC3E}">
        <p14:creationId xmlns:p14="http://schemas.microsoft.com/office/powerpoint/2010/main" val="2374575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ramin.pashayev\Desktop\qanun layi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636912"/>
            <a:ext cx="1800200" cy="2737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2"/>
          <p:cNvSpPr>
            <a:spLocks noGrp="1" noChangeArrowheads="1"/>
          </p:cNvSpPr>
          <p:nvPr>
            <p:ph type="title"/>
          </p:nvPr>
        </p:nvSpPr>
        <p:spPr>
          <a:xfrm>
            <a:off x="395288" y="663352"/>
            <a:ext cx="8229600" cy="533400"/>
          </a:xfrm>
        </p:spPr>
        <p:txBody>
          <a:bodyPr>
            <a:normAutofit fontScale="90000"/>
          </a:bodyPr>
          <a:lstStyle/>
          <a:p>
            <a:pPr>
              <a:buClr>
                <a:schemeClr val="accent6">
                  <a:lumMod val="75000"/>
                </a:schemeClr>
              </a:buClr>
              <a:defRPr/>
            </a:pPr>
            <a:r>
              <a:rPr lang="en-US" sz="3600" dirty="0">
                <a:solidFill>
                  <a:schemeClr val="tx1"/>
                </a:solidFill>
                <a:latin typeface="Impact" pitchFamily="34" charset="0"/>
                <a:cs typeface="Times New Roman" pitchFamily="18" charset="0"/>
              </a:rPr>
              <a:t>Development and improvement of the legislative </a:t>
            </a:r>
            <a:r>
              <a:rPr lang="en-US" sz="3600" dirty="0" smtClean="0">
                <a:solidFill>
                  <a:schemeClr val="tx1"/>
                </a:solidFill>
                <a:latin typeface="Impact" pitchFamily="34" charset="0"/>
                <a:cs typeface="Times New Roman" pitchFamily="18" charset="0"/>
              </a:rPr>
              <a:t>framework (cont</a:t>
            </a:r>
            <a:r>
              <a:rPr lang="en-US" sz="3600" dirty="0">
                <a:solidFill>
                  <a:schemeClr val="tx1"/>
                </a:solidFill>
                <a:latin typeface="Impact" pitchFamily="34" charset="0"/>
                <a:cs typeface="Times New Roman" pitchFamily="18" charset="0"/>
              </a:rPr>
              <a:t>.</a:t>
            </a:r>
            <a:r>
              <a:rPr lang="en-US" sz="3600" dirty="0" smtClean="0">
                <a:solidFill>
                  <a:schemeClr val="tx1"/>
                </a:solidFill>
                <a:latin typeface="Impact" pitchFamily="34" charset="0"/>
                <a:cs typeface="Times New Roman" pitchFamily="18" charset="0"/>
              </a:rPr>
              <a:t>)</a:t>
            </a:r>
            <a:endParaRPr lang="ru-RU" sz="3600" dirty="0" smtClean="0">
              <a:solidFill>
                <a:schemeClr val="tx1"/>
              </a:solidFill>
              <a:latin typeface="Impact" pitchFamily="34" charset="0"/>
              <a:cs typeface="Times New Roman" pitchFamily="18" charset="0"/>
            </a:endParaRPr>
          </a:p>
        </p:txBody>
      </p:sp>
      <p:sp>
        <p:nvSpPr>
          <p:cNvPr id="4" name="Прямоугольник 3"/>
          <p:cNvSpPr/>
          <p:nvPr/>
        </p:nvSpPr>
        <p:spPr>
          <a:xfrm>
            <a:off x="467544" y="1569566"/>
            <a:ext cx="8208912" cy="923330"/>
          </a:xfrm>
          <a:prstGeom prst="rect">
            <a:avLst/>
          </a:prstGeom>
        </p:spPr>
        <p:txBody>
          <a:bodyPr wrap="square">
            <a:spAutoFit/>
          </a:bodyPr>
          <a:lstStyle/>
          <a:p>
            <a:pPr algn="just" defTabSz="720725">
              <a:tabLst>
                <a:tab pos="623888" algn="l"/>
              </a:tabLst>
            </a:pPr>
            <a:r>
              <a:rPr lang="en-GB" dirty="0"/>
              <a:t>	</a:t>
            </a:r>
            <a:r>
              <a:rPr lang="en-GB" dirty="0" smtClean="0"/>
              <a:t>A </a:t>
            </a:r>
            <a:r>
              <a:rPr lang="en-GB" dirty="0"/>
              <a:t>draft of the new Law on Radiation Protection and Nuclear Security was prepared in the framework of the Twinning Project. </a:t>
            </a:r>
            <a:r>
              <a:rPr lang="en-GB" dirty="0" smtClean="0"/>
              <a:t>One </a:t>
            </a:r>
            <a:r>
              <a:rPr lang="en-GB" dirty="0"/>
              <a:t>of the main purposes of the draft </a:t>
            </a:r>
            <a:r>
              <a:rPr lang="en-GB" dirty="0" smtClean="0"/>
              <a:t> Law  are  closely  related  to  </a:t>
            </a:r>
            <a:r>
              <a:rPr lang="en-GB" dirty="0"/>
              <a:t>establishing </a:t>
            </a:r>
            <a:r>
              <a:rPr lang="en-GB" dirty="0" smtClean="0"/>
              <a:t> a  </a:t>
            </a:r>
            <a:r>
              <a:rPr lang="en-GB" dirty="0"/>
              <a:t>legal </a:t>
            </a:r>
            <a:r>
              <a:rPr lang="en-GB" dirty="0" smtClean="0"/>
              <a:t> framework  for  the  physical</a:t>
            </a:r>
            <a:endParaRPr lang="ru-RU" dirty="0"/>
          </a:p>
        </p:txBody>
      </p:sp>
      <p:sp>
        <p:nvSpPr>
          <p:cNvPr id="10" name="Прямоугольник 9"/>
          <p:cNvSpPr/>
          <p:nvPr/>
        </p:nvSpPr>
        <p:spPr>
          <a:xfrm>
            <a:off x="467544" y="2420888"/>
            <a:ext cx="6192688" cy="3139321"/>
          </a:xfrm>
          <a:prstGeom prst="rect">
            <a:avLst/>
          </a:prstGeom>
        </p:spPr>
        <p:txBody>
          <a:bodyPr wrap="square">
            <a:spAutoFit/>
          </a:bodyPr>
          <a:lstStyle/>
          <a:p>
            <a:pPr algn="just"/>
            <a:r>
              <a:rPr lang="en-GB" dirty="0"/>
              <a:t>protection of nuclear and radioactive materials in accordance with obligations </a:t>
            </a:r>
            <a:r>
              <a:rPr lang="en-GB" dirty="0" smtClean="0"/>
              <a:t>under</a:t>
            </a:r>
            <a:r>
              <a:rPr lang="en-US" dirty="0" smtClean="0"/>
              <a:t> </a:t>
            </a:r>
            <a:r>
              <a:rPr lang="en-GB" dirty="0" smtClean="0"/>
              <a:t>the </a:t>
            </a:r>
            <a:r>
              <a:rPr lang="en-GB" dirty="0"/>
              <a:t>international treaties and agreements to which the Republic of Azerbaijan is a party.</a:t>
            </a:r>
            <a:r>
              <a:rPr lang="en-GB" dirty="0" smtClean="0"/>
              <a:t> </a:t>
            </a:r>
            <a:r>
              <a:rPr lang="en-GB" dirty="0"/>
              <a:t>Special requirements and provisions related to the nuclear security and physical protection of radioactive sources, nuclear materials, nuclear and radioactive wastes and installations were established in Chapter 7 of the draft Law. IAEA recommendations and international practices, as well as relevant IAEA Guidelines and international </a:t>
            </a:r>
            <a:r>
              <a:rPr lang="en-GB" dirty="0" smtClean="0"/>
              <a:t>conventions </a:t>
            </a:r>
            <a:r>
              <a:rPr lang="en-GB" dirty="0"/>
              <a:t>were taken into account during the process of drafting. The adoption of this law will further strengthen </a:t>
            </a:r>
            <a:r>
              <a:rPr lang="en-GB" dirty="0" smtClean="0"/>
              <a:t>of national security </a:t>
            </a:r>
            <a:r>
              <a:rPr lang="en-GB" dirty="0"/>
              <a:t>regime.</a:t>
            </a:r>
            <a:endParaRPr lang="ru-RU" dirty="0"/>
          </a:p>
        </p:txBody>
      </p:sp>
      <p:sp>
        <p:nvSpPr>
          <p:cNvPr id="3" name="Номер слайда 2"/>
          <p:cNvSpPr>
            <a:spLocks noGrp="1"/>
          </p:cNvSpPr>
          <p:nvPr>
            <p:ph type="sldNum" sz="quarter" idx="12"/>
          </p:nvPr>
        </p:nvSpPr>
        <p:spPr/>
        <p:txBody>
          <a:bodyPr/>
          <a:lstStyle/>
          <a:p>
            <a:fld id="{0DF8455F-D768-4058-826E-543B89A355E0}" type="slidenum">
              <a:rPr lang="en-GB" smtClean="0"/>
              <a:t>22</a:t>
            </a:fld>
            <a:endParaRPr lang="en-GB"/>
          </a:p>
        </p:txBody>
      </p:sp>
    </p:spTree>
    <p:extLst>
      <p:ext uri="{BB962C8B-B14F-4D97-AF65-F5344CB8AC3E}">
        <p14:creationId xmlns:p14="http://schemas.microsoft.com/office/powerpoint/2010/main" val="3667981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2015717" y="944726"/>
            <a:ext cx="5112568" cy="6192686"/>
          </a:xfrm>
          <a:prstGeom prst="rect">
            <a:avLst/>
          </a:prstGeom>
          <a:noFill/>
        </p:spPr>
        <p:txBody>
          <a:bodyPr spcFirstLastPara="1">
            <a:prstTxWarp prst="textCircle">
              <a:avLst/>
            </a:prstTxWarp>
            <a:spAutoFit/>
          </a:bodyPr>
          <a:lstStyle/>
          <a:p>
            <a:pPr algn="ctr">
              <a:defRPr/>
            </a:pPr>
            <a:r>
              <a:rPr lang="en-US" sz="7200" dirty="0">
                <a:latin typeface="Arial" pitchFamily="34" charset="0"/>
                <a:cs typeface="Arial" pitchFamily="34" charset="0"/>
              </a:rPr>
              <a:t>Thank you for your attention !</a:t>
            </a:r>
            <a:endParaRPr lang="ru-RU" sz="7200" dirty="0">
              <a:latin typeface="Arial" pitchFamily="34" charset="0"/>
              <a:cs typeface="Arial" pitchFamily="34" charset="0"/>
            </a:endParaRPr>
          </a:p>
        </p:txBody>
      </p:sp>
      <p:sp>
        <p:nvSpPr>
          <p:cNvPr id="36867" name="TextBox 1"/>
          <p:cNvSpPr txBox="1">
            <a:spLocks noChangeArrowheads="1"/>
          </p:cNvSpPr>
          <p:nvPr/>
        </p:nvSpPr>
        <p:spPr bwMode="auto">
          <a:xfrm>
            <a:off x="3540125" y="5300663"/>
            <a:ext cx="196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a:latin typeface="Harlow Solid Italic" pitchFamily="82" charset="0"/>
              </a:rPr>
              <a:t>Atoms For Peace</a:t>
            </a:r>
            <a:endParaRPr lang="ru-RU" i="1"/>
          </a:p>
        </p:txBody>
      </p:sp>
      <p:pic>
        <p:nvPicPr>
          <p:cNvPr id="36868" name="Picture 10" descr="http://t2.gstatic.com/images?q=tbn:ANd9GcRJVpFZenoDUeGval3ekzXJG1hfkKbES9hqGiZP5ldOu-rUamkyufWNe0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25" y="3397250"/>
            <a:ext cx="22383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1"/>
          <p:cNvSpPr txBox="1">
            <a:spLocks noChangeArrowheads="1"/>
          </p:cNvSpPr>
          <p:nvPr/>
        </p:nvSpPr>
        <p:spPr bwMode="auto">
          <a:xfrm>
            <a:off x="827088" y="6093296"/>
            <a:ext cx="437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i="1" dirty="0" err="1"/>
              <a:t>Ramin</a:t>
            </a:r>
            <a:r>
              <a:rPr lang="en-US" sz="1200" i="1" dirty="0"/>
              <a:t> </a:t>
            </a:r>
            <a:r>
              <a:rPr lang="en-US" sz="1200" i="1" dirty="0" err="1"/>
              <a:t>Pashayev</a:t>
            </a:r>
            <a:endParaRPr lang="en-US" sz="1200" i="1" dirty="0"/>
          </a:p>
          <a:p>
            <a:pPr eaLnBrk="1" hangingPunct="1"/>
            <a:r>
              <a:rPr lang="en-US" sz="1200" i="1" dirty="0"/>
              <a:t>Head of Department on Special Permission and State registry</a:t>
            </a:r>
          </a:p>
          <a:p>
            <a:pPr eaLnBrk="1" hangingPunct="1"/>
            <a:r>
              <a:rPr lang="en-US" sz="1200" i="1" dirty="0"/>
              <a:t>E-mail: raminpashayev@gmail.com</a:t>
            </a:r>
            <a:endParaRPr lang="ru-RU" sz="1200" i="1" dirty="0"/>
          </a:p>
        </p:txBody>
      </p:sp>
    </p:spTree>
    <p:extLst>
      <p:ext uri="{BB962C8B-B14F-4D97-AF65-F5344CB8AC3E}">
        <p14:creationId xmlns:p14="http://schemas.microsoft.com/office/powerpoint/2010/main" val="2241751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1560" y="692696"/>
            <a:ext cx="7396162" cy="690563"/>
          </a:xfrm>
        </p:spPr>
        <p:txBody>
          <a:bodyPr rtlCol="0">
            <a:normAutofit fontScale="90000"/>
          </a:bodyPr>
          <a:lstStyle/>
          <a:p>
            <a:pPr eaLnBrk="1" fontAlgn="auto" hangingPunct="1">
              <a:spcAft>
                <a:spcPts val="0"/>
              </a:spcAft>
              <a:buClr>
                <a:schemeClr val="accent6">
                  <a:lumMod val="75000"/>
                </a:schemeClr>
              </a:buClr>
              <a:buFont typeface="Georgia" pitchFamily="18" charset="0"/>
              <a:buNone/>
              <a:defRPr/>
            </a:pPr>
            <a:r>
              <a:rPr lang="en-US" dirty="0" smtClean="0">
                <a:solidFill>
                  <a:schemeClr val="tx1">
                    <a:lumMod val="85000"/>
                    <a:lumOff val="15000"/>
                  </a:schemeClr>
                </a:solidFill>
                <a:latin typeface="Impact" pitchFamily="34" charset="0"/>
                <a:cs typeface="Times New Roman" pitchFamily="18" charset="0"/>
              </a:rPr>
              <a:t>Introduction</a:t>
            </a:r>
            <a:br>
              <a:rPr lang="en-US" dirty="0" smtClean="0">
                <a:solidFill>
                  <a:schemeClr val="tx1">
                    <a:lumMod val="85000"/>
                    <a:lumOff val="15000"/>
                  </a:schemeClr>
                </a:solidFill>
                <a:latin typeface="Impact" pitchFamily="34" charset="0"/>
                <a:cs typeface="Times New Roman" pitchFamily="18" charset="0"/>
              </a:rPr>
            </a:br>
            <a:endParaRPr lang="en-US" dirty="0" smtClean="0">
              <a:solidFill>
                <a:schemeClr val="tx1">
                  <a:lumMod val="85000"/>
                  <a:lumOff val="15000"/>
                </a:schemeClr>
              </a:solidFill>
              <a:latin typeface="Impact" pitchFamily="34" charset="0"/>
              <a:cs typeface="Times New Roman" pitchFamily="18" charset="0"/>
            </a:endParaRPr>
          </a:p>
        </p:txBody>
      </p:sp>
      <p:sp>
        <p:nvSpPr>
          <p:cNvPr id="3" name="Объект 2"/>
          <p:cNvSpPr>
            <a:spLocks noGrp="1"/>
          </p:cNvSpPr>
          <p:nvPr>
            <p:ph idx="1"/>
          </p:nvPr>
        </p:nvSpPr>
        <p:spPr>
          <a:xfrm>
            <a:off x="467544" y="1412776"/>
            <a:ext cx="8136904" cy="4248472"/>
          </a:xfrm>
        </p:spPr>
        <p:txBody>
          <a:bodyPr rtlCol="0">
            <a:noAutofit/>
          </a:bodyPr>
          <a:lstStyle/>
          <a:p>
            <a:pPr algn="just"/>
            <a:r>
              <a:rPr lang="en-GB" sz="2000" dirty="0"/>
              <a:t>Today in the Republic of Azerbaijan, there are no nuclear installations and waste management facilities of the nuclear fuel cycle, as well as no extraction and processing of uranium </a:t>
            </a:r>
            <a:r>
              <a:rPr lang="en-GB" sz="2000" dirty="0" smtClean="0"/>
              <a:t>ores. </a:t>
            </a:r>
          </a:p>
          <a:p>
            <a:pPr algn="just"/>
            <a:r>
              <a:rPr lang="en-GB" sz="2000" dirty="0"/>
              <a:t>Radioactive sources, as well as nuclear materials available in the territory of the Republic of Azerbaijan, are mainly used </a:t>
            </a:r>
            <a:r>
              <a:rPr lang="en-GB" sz="2000" dirty="0" smtClean="0"/>
              <a:t>for </a:t>
            </a:r>
            <a:r>
              <a:rPr lang="en-GB" sz="2000" dirty="0"/>
              <a:t>oil and chemical industry, construction, research institutes and medical </a:t>
            </a:r>
            <a:r>
              <a:rPr lang="en-GB" sz="2000" dirty="0" smtClean="0"/>
              <a:t>facilities;</a:t>
            </a:r>
            <a:endParaRPr lang="ru-RU" sz="2000" dirty="0"/>
          </a:p>
          <a:p>
            <a:pPr algn="just"/>
            <a:r>
              <a:rPr lang="en-GB" sz="2000" dirty="0" smtClean="0"/>
              <a:t>About </a:t>
            </a:r>
            <a:r>
              <a:rPr lang="en-GB" sz="2000" dirty="0"/>
              <a:t>80% of all radiological facilities are concentrated in the territory of the capital of the Republic of Azerbaijan and </a:t>
            </a:r>
            <a:r>
              <a:rPr lang="en-GB" sz="2000" dirty="0" err="1"/>
              <a:t>Absheron</a:t>
            </a:r>
            <a:r>
              <a:rPr lang="en-GB" sz="2000" dirty="0"/>
              <a:t> Peninsula.</a:t>
            </a:r>
            <a:endParaRPr lang="ru-RU" sz="2000" dirty="0"/>
          </a:p>
          <a:p>
            <a:pPr algn="just"/>
            <a:r>
              <a:rPr lang="en-US" sz="2000" dirty="0"/>
              <a:t>The largest amount of </a:t>
            </a:r>
            <a:r>
              <a:rPr lang="en-US" sz="2000" dirty="0" smtClean="0"/>
              <a:t>radiation hazardous goods </a:t>
            </a:r>
            <a:r>
              <a:rPr lang="en-US" sz="2000" dirty="0"/>
              <a:t>regularly transported </a:t>
            </a:r>
            <a:r>
              <a:rPr lang="en-US" sz="2000" dirty="0" smtClean="0"/>
              <a:t>in the country are </a:t>
            </a:r>
            <a:r>
              <a:rPr lang="en-US" sz="2000" dirty="0"/>
              <a:t>industrial gamma radiography devices used to check the quality of welds, densitometers and moisture meters used for road construction works, equipment designed for geophysical studies in the oil and gas industry, etc.</a:t>
            </a:r>
            <a:endParaRPr lang="en-GB" sz="2000" dirty="0"/>
          </a:p>
          <a:p>
            <a:pPr algn="just"/>
            <a:r>
              <a:rPr lang="en-US" sz="2000" dirty="0" smtClean="0"/>
              <a:t>It </a:t>
            </a:r>
            <a:r>
              <a:rPr lang="en-US" sz="2000" dirty="0"/>
              <a:t>is expected that the demand for radiation technology will continue to increase with the national economic </a:t>
            </a:r>
            <a:r>
              <a:rPr lang="en-US" sz="2000" dirty="0" smtClean="0"/>
              <a:t>development</a:t>
            </a:r>
            <a:r>
              <a:rPr lang="en-GB" sz="2000" dirty="0" smtClean="0"/>
              <a:t>. </a:t>
            </a:r>
          </a:p>
        </p:txBody>
      </p:sp>
      <p:sp>
        <p:nvSpPr>
          <p:cNvPr id="4" name="Номер слайда 3"/>
          <p:cNvSpPr>
            <a:spLocks noGrp="1"/>
          </p:cNvSpPr>
          <p:nvPr>
            <p:ph type="sldNum" sz="quarter" idx="12"/>
          </p:nvPr>
        </p:nvSpPr>
        <p:spPr/>
        <p:txBody>
          <a:bodyPr/>
          <a:lstStyle/>
          <a:p>
            <a:fld id="{0DF8455F-D768-4058-826E-543B89A355E0}" type="slidenum">
              <a:rPr lang="en-GB" smtClean="0"/>
              <a:t>3</a:t>
            </a:fld>
            <a:endParaRPr lang="en-GB"/>
          </a:p>
        </p:txBody>
      </p:sp>
    </p:spTree>
    <p:extLst>
      <p:ext uri="{BB962C8B-B14F-4D97-AF65-F5344CB8AC3E}">
        <p14:creationId xmlns:p14="http://schemas.microsoft.com/office/powerpoint/2010/main" val="94303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15106" y="636439"/>
            <a:ext cx="8713787" cy="690562"/>
          </a:xfrm>
        </p:spPr>
        <p:txBody>
          <a:bodyPr rtlCol="0">
            <a:noAutofit/>
          </a:bodyPr>
          <a:lstStyle/>
          <a:p>
            <a:pPr algn="ctr">
              <a:buClr>
                <a:schemeClr val="accent6">
                  <a:lumMod val="75000"/>
                </a:schemeClr>
              </a:buClr>
              <a:defRPr/>
            </a:pPr>
            <a:r>
              <a:rPr lang="en-US" sz="2400" dirty="0">
                <a:solidFill>
                  <a:schemeClr val="tx1"/>
                </a:solidFill>
                <a:latin typeface="Impact" pitchFamily="34" charset="0"/>
                <a:cs typeface="Times New Roman" pitchFamily="18" charset="0"/>
              </a:rPr>
              <a:t>IAEA publications in support to strengthening of the national transport security </a:t>
            </a:r>
            <a:r>
              <a:rPr lang="en-US" sz="2400" dirty="0" smtClean="0">
                <a:solidFill>
                  <a:schemeClr val="tx1"/>
                </a:solidFill>
                <a:latin typeface="Impact" pitchFamily="34" charset="0"/>
                <a:cs typeface="Times New Roman" pitchFamily="18" charset="0"/>
              </a:rPr>
              <a:t>regime</a:t>
            </a:r>
            <a:br>
              <a:rPr lang="en-US" sz="2400" dirty="0" smtClean="0">
                <a:solidFill>
                  <a:schemeClr val="tx1"/>
                </a:solidFill>
                <a:latin typeface="Impact" pitchFamily="34" charset="0"/>
                <a:cs typeface="Times New Roman" pitchFamily="18" charset="0"/>
              </a:rPr>
            </a:br>
            <a:endParaRPr lang="en-US" sz="2400" dirty="0" smtClean="0">
              <a:solidFill>
                <a:schemeClr val="tx1"/>
              </a:solidFill>
              <a:latin typeface="Impact" pitchFamily="34" charset="0"/>
              <a:cs typeface="Times New Roman" pitchFamily="18" charset="0"/>
            </a:endParaRPr>
          </a:p>
        </p:txBody>
      </p:sp>
      <p:sp>
        <p:nvSpPr>
          <p:cNvPr id="4" name="Прямоугольник 3"/>
          <p:cNvSpPr/>
          <p:nvPr/>
        </p:nvSpPr>
        <p:spPr>
          <a:xfrm>
            <a:off x="683568" y="1196752"/>
            <a:ext cx="7776864" cy="923330"/>
          </a:xfrm>
          <a:prstGeom prst="rect">
            <a:avLst/>
          </a:prstGeom>
        </p:spPr>
        <p:txBody>
          <a:bodyPr wrap="square">
            <a:spAutoFit/>
          </a:bodyPr>
          <a:lstStyle/>
          <a:p>
            <a:pPr algn="just" defTabSz="623888"/>
            <a:r>
              <a:rPr lang="en-GB" dirty="0" smtClean="0"/>
              <a:t>	</a:t>
            </a:r>
            <a:r>
              <a:rPr lang="en-US" dirty="0"/>
              <a:t>The IAEA's Nuclear Security Series provides international consensus guidance on all aspects of nuclear security to support States as they work to fulfil their responsibility for nuclear </a:t>
            </a:r>
            <a:r>
              <a:rPr lang="en-US" dirty="0" smtClean="0"/>
              <a:t>security.</a:t>
            </a:r>
            <a:endParaRPr lang="ru-RU" dirty="0"/>
          </a:p>
        </p:txBody>
      </p:sp>
      <p:sp>
        <p:nvSpPr>
          <p:cNvPr id="3" name="Номер слайда 2"/>
          <p:cNvSpPr>
            <a:spLocks noGrp="1"/>
          </p:cNvSpPr>
          <p:nvPr>
            <p:ph type="sldNum" sz="quarter" idx="12"/>
          </p:nvPr>
        </p:nvSpPr>
        <p:spPr/>
        <p:txBody>
          <a:bodyPr/>
          <a:lstStyle/>
          <a:p>
            <a:fld id="{0DF8455F-D768-4058-826E-543B89A355E0}" type="slidenum">
              <a:rPr lang="en-GB" smtClean="0"/>
              <a:t>4</a:t>
            </a:fld>
            <a:endParaRPr lang="en-GB"/>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204864"/>
            <a:ext cx="2627765" cy="3936454"/>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971" y="2204864"/>
            <a:ext cx="2630703" cy="3936454"/>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328" y="2209096"/>
            <a:ext cx="2634675" cy="3936454"/>
          </a:xfrm>
          <a:prstGeom prst="rect">
            <a:avLst/>
          </a:prstGeom>
        </p:spPr>
      </p:pic>
    </p:spTree>
    <p:extLst>
      <p:ext uri="{BB962C8B-B14F-4D97-AF65-F5344CB8AC3E}">
        <p14:creationId xmlns:p14="http://schemas.microsoft.com/office/powerpoint/2010/main" val="1087309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12576" y="692696"/>
            <a:ext cx="8713787" cy="690562"/>
          </a:xfrm>
        </p:spPr>
        <p:txBody>
          <a:bodyPr rtlCol="0">
            <a:noAutofit/>
          </a:bodyPr>
          <a:lstStyle/>
          <a:p>
            <a:pPr algn="ctr">
              <a:buClr>
                <a:schemeClr val="accent6">
                  <a:lumMod val="75000"/>
                </a:schemeClr>
              </a:buClr>
              <a:defRPr/>
            </a:pPr>
            <a:r>
              <a:rPr lang="en-US" sz="2400" dirty="0">
                <a:solidFill>
                  <a:schemeClr val="tx1"/>
                </a:solidFill>
                <a:latin typeface="Impact" pitchFamily="34" charset="0"/>
                <a:cs typeface="Times New Roman" pitchFamily="18" charset="0"/>
              </a:rPr>
              <a:t>The main types of the nuclear materials existing </a:t>
            </a:r>
            <a:r>
              <a:rPr lang="en-US" sz="2400" dirty="0" smtClean="0">
                <a:solidFill>
                  <a:schemeClr val="tx1"/>
                </a:solidFill>
                <a:latin typeface="Impact" pitchFamily="34" charset="0"/>
                <a:cs typeface="Times New Roman" pitchFamily="18" charset="0"/>
              </a:rPr>
              <a:t>                                             in </a:t>
            </a:r>
            <a:r>
              <a:rPr lang="en-US" sz="2400" dirty="0">
                <a:solidFill>
                  <a:schemeClr val="tx1"/>
                </a:solidFill>
                <a:latin typeface="Impact" pitchFamily="34" charset="0"/>
                <a:cs typeface="Times New Roman" pitchFamily="18" charset="0"/>
              </a:rPr>
              <a:t>the Republic of Azerbaijan</a:t>
            </a:r>
            <a:r>
              <a:rPr lang="en-US" sz="2400" dirty="0" smtClean="0">
                <a:solidFill>
                  <a:schemeClr val="tx1"/>
                </a:solidFill>
                <a:latin typeface="Impact" pitchFamily="34" charset="0"/>
                <a:cs typeface="Times New Roman" pitchFamily="18" charset="0"/>
              </a:rPr>
              <a:t/>
            </a:r>
            <a:br>
              <a:rPr lang="en-US" sz="2400" dirty="0" smtClean="0">
                <a:solidFill>
                  <a:schemeClr val="tx1"/>
                </a:solidFill>
                <a:latin typeface="Impact" pitchFamily="34" charset="0"/>
                <a:cs typeface="Times New Roman" pitchFamily="18" charset="0"/>
              </a:rPr>
            </a:br>
            <a:endParaRPr lang="en-US" sz="2400" dirty="0" smtClean="0">
              <a:solidFill>
                <a:schemeClr val="tx1"/>
              </a:solidFill>
              <a:latin typeface="Impact" pitchFamily="34" charset="0"/>
              <a:cs typeface="Times New Roman" pitchFamily="18" charset="0"/>
            </a:endParaRPr>
          </a:p>
        </p:txBody>
      </p:sp>
      <p:sp>
        <p:nvSpPr>
          <p:cNvPr id="10243" name="Content Placeholder 2"/>
          <p:cNvSpPr>
            <a:spLocks noGrp="1"/>
          </p:cNvSpPr>
          <p:nvPr>
            <p:ph idx="1"/>
          </p:nvPr>
        </p:nvSpPr>
        <p:spPr>
          <a:xfrm>
            <a:off x="533400" y="1295400"/>
            <a:ext cx="8153400" cy="5029200"/>
          </a:xfrm>
        </p:spPr>
        <p:txBody>
          <a:bodyPr/>
          <a:lstStyle/>
          <a:p>
            <a:pPr algn="just" eaLnBrk="1" hangingPunct="1"/>
            <a:endParaRPr lang="en-US" sz="2000" dirty="0" smtClean="0"/>
          </a:p>
          <a:p>
            <a:pPr algn="just" eaLnBrk="1" hangingPunct="1">
              <a:buFont typeface="Wingdings 2" pitchFamily="18" charset="2"/>
              <a:buNone/>
            </a:pPr>
            <a:endParaRPr lang="en-US" dirty="0" smtClean="0"/>
          </a:p>
        </p:txBody>
      </p:sp>
      <p:graphicFrame>
        <p:nvGraphicFramePr>
          <p:cNvPr id="4" name="Схема 3"/>
          <p:cNvGraphicFramePr/>
          <p:nvPr>
            <p:extLst>
              <p:ext uri="{D42A27DB-BD31-4B8C-83A1-F6EECF244321}">
                <p14:modId xmlns:p14="http://schemas.microsoft.com/office/powerpoint/2010/main" val="1703580918"/>
              </p:ext>
            </p:extLst>
          </p:nvPr>
        </p:nvGraphicFramePr>
        <p:xfrm>
          <a:off x="899592" y="1124744"/>
          <a:ext cx="741682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7504" y="6237312"/>
            <a:ext cx="9036496" cy="369332"/>
          </a:xfrm>
          <a:prstGeom prst="rect">
            <a:avLst/>
          </a:prstGeom>
          <a:noFill/>
        </p:spPr>
        <p:txBody>
          <a:bodyPr wrap="square" rtlCol="0">
            <a:spAutoFit/>
          </a:bodyPr>
          <a:lstStyle/>
          <a:p>
            <a:r>
              <a:rPr lang="en-US" dirty="0"/>
              <a:t>There are also various types of radioactive waste containing small amount of nuclear material</a:t>
            </a:r>
            <a:r>
              <a:rPr lang="ru-RU" dirty="0" smtClean="0"/>
              <a:t>. </a:t>
            </a:r>
            <a:endParaRPr lang="ru-RU" dirty="0"/>
          </a:p>
        </p:txBody>
      </p:sp>
      <p:sp>
        <p:nvSpPr>
          <p:cNvPr id="6" name="Номер слайда 5"/>
          <p:cNvSpPr>
            <a:spLocks noGrp="1"/>
          </p:cNvSpPr>
          <p:nvPr>
            <p:ph type="sldNum" sz="quarter" idx="12"/>
          </p:nvPr>
        </p:nvSpPr>
        <p:spPr>
          <a:xfrm>
            <a:off x="612648" y="6591632"/>
            <a:ext cx="1981200" cy="365760"/>
          </a:xfrm>
        </p:spPr>
        <p:txBody>
          <a:bodyPr/>
          <a:lstStyle/>
          <a:p>
            <a:fld id="{0DF8455F-D768-4058-826E-543B89A355E0}" type="slidenum">
              <a:rPr lang="en-GB" smtClean="0"/>
              <a:t>5</a:t>
            </a:fld>
            <a:endParaRPr lang="en-GB" dirty="0"/>
          </a:p>
        </p:txBody>
      </p:sp>
    </p:spTree>
    <p:extLst>
      <p:ext uri="{BB962C8B-B14F-4D97-AF65-F5344CB8AC3E}">
        <p14:creationId xmlns:p14="http://schemas.microsoft.com/office/powerpoint/2010/main" val="93475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4544" y="476672"/>
            <a:ext cx="8713787" cy="690562"/>
          </a:xfrm>
        </p:spPr>
        <p:txBody>
          <a:bodyPr rtlCol="0">
            <a:noAutofit/>
          </a:bodyPr>
          <a:lstStyle/>
          <a:p>
            <a:pPr algn="ctr">
              <a:buClr>
                <a:schemeClr val="accent6">
                  <a:lumMod val="75000"/>
                </a:schemeClr>
              </a:buClr>
              <a:defRPr/>
            </a:pPr>
            <a:r>
              <a:rPr lang="en-US" sz="2400" dirty="0">
                <a:solidFill>
                  <a:schemeClr val="tx1"/>
                </a:solidFill>
                <a:latin typeface="Impact" pitchFamily="34" charset="0"/>
                <a:cs typeface="Times New Roman" pitchFamily="18" charset="0"/>
              </a:rPr>
              <a:t>Types of available radioactive sources</a:t>
            </a:r>
            <a:r>
              <a:rPr lang="en-US" sz="2400" dirty="0" smtClean="0">
                <a:solidFill>
                  <a:schemeClr val="tx1"/>
                </a:solidFill>
                <a:latin typeface="Impact" pitchFamily="34" charset="0"/>
                <a:cs typeface="Times New Roman" pitchFamily="18" charset="0"/>
              </a:rPr>
              <a:t/>
            </a:r>
            <a:br>
              <a:rPr lang="en-US" sz="2400" dirty="0" smtClean="0">
                <a:solidFill>
                  <a:schemeClr val="tx1"/>
                </a:solidFill>
                <a:latin typeface="Impact" pitchFamily="34" charset="0"/>
                <a:cs typeface="Times New Roman" pitchFamily="18" charset="0"/>
              </a:rPr>
            </a:br>
            <a:endParaRPr lang="en-US" sz="2400" dirty="0" smtClean="0">
              <a:solidFill>
                <a:schemeClr val="tx1"/>
              </a:solidFill>
              <a:latin typeface="Impact" pitchFamily="34" charset="0"/>
              <a:cs typeface="Times New Roman" pitchFamily="18" charset="0"/>
            </a:endParaRPr>
          </a:p>
        </p:txBody>
      </p:sp>
      <p:sp>
        <p:nvSpPr>
          <p:cNvPr id="4" name="Прямоугольник 3"/>
          <p:cNvSpPr/>
          <p:nvPr/>
        </p:nvSpPr>
        <p:spPr>
          <a:xfrm>
            <a:off x="683568" y="1340768"/>
            <a:ext cx="7776864" cy="2031325"/>
          </a:xfrm>
          <a:prstGeom prst="rect">
            <a:avLst/>
          </a:prstGeom>
        </p:spPr>
        <p:txBody>
          <a:bodyPr wrap="square">
            <a:spAutoFit/>
          </a:bodyPr>
          <a:lstStyle/>
          <a:p>
            <a:pPr algn="just" defTabSz="623888"/>
            <a:r>
              <a:rPr lang="en-GB" dirty="0" smtClean="0"/>
              <a:t>	Currently</a:t>
            </a:r>
            <a:r>
              <a:rPr lang="en-GB" dirty="0"/>
              <a:t>, the share of used radioactive sources belonging to the category 1 and 2 comprises only about one </a:t>
            </a:r>
            <a:r>
              <a:rPr lang="en-GB" dirty="0" err="1"/>
              <a:t>percent</a:t>
            </a:r>
            <a:r>
              <a:rPr lang="en-GB" dirty="0"/>
              <a:t> of the number of all available radioactive sources. The country has a regulatory infrastructure that includes legislative and regulatory requirements for licensing, inspection, inventory and other relevant functions, responsibilities and obligations</a:t>
            </a:r>
            <a:r>
              <a:rPr lang="en-GB" dirty="0" smtClean="0"/>
              <a:t>.</a:t>
            </a:r>
          </a:p>
          <a:p>
            <a:pPr algn="just" defTabSz="623888"/>
            <a:r>
              <a:rPr lang="en-GB" dirty="0" smtClean="0"/>
              <a:t>	The Figure shows </a:t>
            </a:r>
            <a:r>
              <a:rPr lang="en-GB" dirty="0"/>
              <a:t>the percentage of the number of used sources distributed by category:</a:t>
            </a:r>
            <a:endParaRPr lang="ru-RU"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952" t="40786" r="22909" b="22179"/>
          <a:stretch/>
        </p:blipFill>
        <p:spPr bwMode="auto">
          <a:xfrm>
            <a:off x="2307980" y="3351765"/>
            <a:ext cx="5144340" cy="288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0DF8455F-D768-4058-826E-543B89A355E0}" type="slidenum">
              <a:rPr lang="en-GB" smtClean="0"/>
              <a:t>6</a:t>
            </a:fld>
            <a:endParaRPr lang="en-GB"/>
          </a:p>
        </p:txBody>
      </p:sp>
    </p:spTree>
    <p:extLst>
      <p:ext uri="{BB962C8B-B14F-4D97-AF65-F5344CB8AC3E}">
        <p14:creationId xmlns:p14="http://schemas.microsoft.com/office/powerpoint/2010/main" val="1720186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7504" y="579279"/>
            <a:ext cx="8713787" cy="690562"/>
          </a:xfrm>
        </p:spPr>
        <p:txBody>
          <a:bodyPr rtlCol="0">
            <a:noAutofit/>
          </a:bodyPr>
          <a:lstStyle/>
          <a:p>
            <a:pPr algn="ctr">
              <a:buClr>
                <a:schemeClr val="accent6">
                  <a:lumMod val="75000"/>
                </a:schemeClr>
              </a:buClr>
              <a:defRPr/>
            </a:pPr>
            <a:r>
              <a:rPr lang="en-US" sz="2400" dirty="0">
                <a:solidFill>
                  <a:schemeClr val="tx1"/>
                </a:solidFill>
                <a:latin typeface="Impact" pitchFamily="34" charset="0"/>
                <a:cs typeface="Times New Roman" pitchFamily="18" charset="0"/>
              </a:rPr>
              <a:t>Organizations using radioactive sources in radiological activities</a:t>
            </a:r>
            <a:r>
              <a:rPr lang="en-US" sz="2400" dirty="0" smtClean="0">
                <a:solidFill>
                  <a:schemeClr val="tx1"/>
                </a:solidFill>
                <a:latin typeface="Impact" pitchFamily="34" charset="0"/>
                <a:cs typeface="Times New Roman" pitchFamily="18" charset="0"/>
              </a:rPr>
              <a:t/>
            </a:r>
            <a:br>
              <a:rPr lang="en-US" sz="2400" dirty="0" smtClean="0">
                <a:solidFill>
                  <a:schemeClr val="tx1"/>
                </a:solidFill>
                <a:latin typeface="Impact" pitchFamily="34" charset="0"/>
                <a:cs typeface="Times New Roman" pitchFamily="18" charset="0"/>
              </a:rPr>
            </a:br>
            <a:endParaRPr lang="en-US" sz="2400" dirty="0" smtClean="0">
              <a:solidFill>
                <a:schemeClr val="tx1"/>
              </a:solidFill>
              <a:latin typeface="Impact" pitchFamily="34" charset="0"/>
              <a:cs typeface="Times New Roman" pitchFamily="18" charset="0"/>
            </a:endParaRPr>
          </a:p>
        </p:txBody>
      </p:sp>
      <p:sp>
        <p:nvSpPr>
          <p:cNvPr id="4" name="Прямоугольник 3"/>
          <p:cNvSpPr/>
          <p:nvPr/>
        </p:nvSpPr>
        <p:spPr>
          <a:xfrm>
            <a:off x="683568" y="1340768"/>
            <a:ext cx="7776864" cy="923330"/>
          </a:xfrm>
          <a:prstGeom prst="rect">
            <a:avLst/>
          </a:prstGeom>
        </p:spPr>
        <p:txBody>
          <a:bodyPr wrap="square">
            <a:spAutoFit/>
          </a:bodyPr>
          <a:lstStyle/>
          <a:p>
            <a:pPr algn="just" defTabSz="623888"/>
            <a:r>
              <a:rPr lang="en-GB" dirty="0" smtClean="0"/>
              <a:t>	</a:t>
            </a:r>
            <a:r>
              <a:rPr lang="en-US" dirty="0"/>
              <a:t>The bottom diagram shows the percentage of enterprises owning radioactive sources whose main radiological activity is related to geophysical surveys (well logging) and industrial radiography:</a:t>
            </a:r>
            <a:endParaRPr lang="ru-RU" dirty="0"/>
          </a:p>
        </p:txBody>
      </p:sp>
      <p:sp>
        <p:nvSpPr>
          <p:cNvPr id="3" name="Номер слайда 2"/>
          <p:cNvSpPr>
            <a:spLocks noGrp="1"/>
          </p:cNvSpPr>
          <p:nvPr>
            <p:ph type="sldNum" sz="quarter" idx="12"/>
          </p:nvPr>
        </p:nvSpPr>
        <p:spPr/>
        <p:txBody>
          <a:bodyPr/>
          <a:lstStyle/>
          <a:p>
            <a:fld id="{0DF8455F-D768-4058-826E-543B89A355E0}" type="slidenum">
              <a:rPr lang="en-GB" smtClean="0"/>
              <a:t>7</a:t>
            </a:fld>
            <a:endParaRPr lang="en-GB"/>
          </a:p>
        </p:txBody>
      </p:sp>
      <p:graphicFrame>
        <p:nvGraphicFramePr>
          <p:cNvPr id="6" name="Диаграмма 5"/>
          <p:cNvGraphicFramePr>
            <a:graphicFrameLocks/>
          </p:cNvGraphicFramePr>
          <p:nvPr>
            <p:extLst>
              <p:ext uri="{D42A27DB-BD31-4B8C-83A1-F6EECF244321}">
                <p14:modId xmlns:p14="http://schemas.microsoft.com/office/powerpoint/2010/main" val="3879647583"/>
              </p:ext>
            </p:extLst>
          </p:nvPr>
        </p:nvGraphicFramePr>
        <p:xfrm>
          <a:off x="1187624" y="2335025"/>
          <a:ext cx="6371112" cy="3941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3771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404664"/>
            <a:ext cx="7848872" cy="690563"/>
          </a:xfrm>
        </p:spPr>
        <p:txBody>
          <a:bodyPr rtlCol="0">
            <a:noAutofit/>
          </a:bodyPr>
          <a:lstStyle/>
          <a:p>
            <a:pPr>
              <a:buClr>
                <a:schemeClr val="accent6">
                  <a:lumMod val="75000"/>
                </a:schemeClr>
              </a:buClr>
              <a:defRPr/>
            </a:pPr>
            <a:r>
              <a:rPr lang="en-US" sz="2600" dirty="0">
                <a:solidFill>
                  <a:schemeClr val="tx1"/>
                </a:solidFill>
                <a:latin typeface="Impact" pitchFamily="34" charset="0"/>
                <a:cs typeface="Times New Roman" pitchFamily="18" charset="0"/>
              </a:rPr>
              <a:t>The influence of international treaties and obligations on the radioactive sources security regime formation. </a:t>
            </a:r>
            <a:endParaRPr lang="en-US" sz="2600" dirty="0" smtClean="0">
              <a:solidFill>
                <a:schemeClr val="tx1"/>
              </a:solidFill>
              <a:latin typeface="Impact" pitchFamily="34" charset="0"/>
              <a:cs typeface="Times New Roman" pitchFamily="18" charset="0"/>
            </a:endParaRPr>
          </a:p>
        </p:txBody>
      </p:sp>
      <p:sp>
        <p:nvSpPr>
          <p:cNvPr id="2" name="Прямоугольник 1"/>
          <p:cNvSpPr/>
          <p:nvPr/>
        </p:nvSpPr>
        <p:spPr>
          <a:xfrm>
            <a:off x="395536" y="1123865"/>
            <a:ext cx="8352928" cy="5401479"/>
          </a:xfrm>
          <a:prstGeom prst="rect">
            <a:avLst/>
          </a:prstGeom>
        </p:spPr>
        <p:txBody>
          <a:bodyPr wrap="square">
            <a:spAutoFit/>
          </a:bodyPr>
          <a:lstStyle/>
          <a:p>
            <a:pPr algn="just" defTabSz="623888"/>
            <a:r>
              <a:rPr lang="en-GB" sz="1500" dirty="0" smtClean="0"/>
              <a:t>	</a:t>
            </a:r>
            <a:r>
              <a:rPr lang="en-US" sz="1500" dirty="0"/>
              <a:t>On July 18 of 2000, the Republic of Azerbaijan joined to the European Agreement concerning the International Carriage of Dangerous Goods by Road (ADR</a:t>
            </a:r>
            <a:r>
              <a:rPr lang="en-US" sz="1500" dirty="0" smtClean="0"/>
              <a:t>).</a:t>
            </a:r>
            <a:r>
              <a:rPr lang="en-US" sz="1500" dirty="0"/>
              <a:t> </a:t>
            </a:r>
            <a:endParaRPr lang="en-US" sz="1500" dirty="0" smtClean="0"/>
          </a:p>
          <a:p>
            <a:pPr algn="just" defTabSz="623888"/>
            <a:r>
              <a:rPr lang="en-US" sz="1500" dirty="0"/>
              <a:t>	</a:t>
            </a:r>
            <a:r>
              <a:rPr lang="en-US" sz="1500" dirty="0" smtClean="0"/>
              <a:t>Azerbaijan </a:t>
            </a:r>
            <a:r>
              <a:rPr lang="en-US" sz="1500" dirty="0"/>
              <a:t>became a member of the International Atomic Energy Agency (IAEA) in May 2001. Since then, Azerbaijan has been consistently integrating the relevant infrastructure in accordance with the requirements and recommendations of the IAEA, as well as using the IAEA technical documentation in developing internal documents and introducing a source security regime for all types of practical activities, including transportation.</a:t>
            </a:r>
            <a:endParaRPr lang="en-US" sz="1500" dirty="0" smtClean="0"/>
          </a:p>
          <a:p>
            <a:pPr algn="just" defTabSz="623888"/>
            <a:r>
              <a:rPr lang="en-GB" sz="1500" dirty="0" smtClean="0"/>
              <a:t>	On </a:t>
            </a:r>
            <a:r>
              <a:rPr lang="en-GB" sz="1500" dirty="0"/>
              <a:t>December 09 of 2003 the President of the Republic of Azerbaijan signed the Law "On Joining to the Convention on the Physical Protection of Nuclear Materials" based on decision of </a:t>
            </a:r>
            <a:r>
              <a:rPr lang="en-GB" sz="1500" dirty="0" err="1"/>
              <a:t>Milli</a:t>
            </a:r>
            <a:r>
              <a:rPr lang="en-GB" sz="1500" dirty="0"/>
              <a:t> </a:t>
            </a:r>
            <a:r>
              <a:rPr lang="en-GB" sz="1500" dirty="0" err="1"/>
              <a:t>Mejlis</a:t>
            </a:r>
            <a:r>
              <a:rPr lang="en-GB" sz="1500" dirty="0"/>
              <a:t>. On 18 March 2016 the Republic of Azerbaijan officially joined to the 2005 Amendment to the Convention on Physical Protection of Nuclear Materials by the decision of </a:t>
            </a:r>
            <a:r>
              <a:rPr lang="en-GB" sz="1500" dirty="0" err="1"/>
              <a:t>Milli</a:t>
            </a:r>
            <a:r>
              <a:rPr lang="en-GB" sz="1500" dirty="0"/>
              <a:t> </a:t>
            </a:r>
            <a:r>
              <a:rPr lang="en-GB" sz="1500" dirty="0" err="1"/>
              <a:t>Mejlis</a:t>
            </a:r>
            <a:r>
              <a:rPr lang="en-GB" sz="1500" dirty="0"/>
              <a:t> and Law signed by the President of the Republic of Azerbaijan</a:t>
            </a:r>
            <a:r>
              <a:rPr lang="en-GB" sz="1500" dirty="0" smtClean="0"/>
              <a:t>.</a:t>
            </a:r>
            <a:endParaRPr lang="en-US" sz="1500" dirty="0" smtClean="0"/>
          </a:p>
          <a:p>
            <a:pPr algn="just" defTabSz="623888"/>
            <a:r>
              <a:rPr lang="en-US" sz="1500" dirty="0"/>
              <a:t>	</a:t>
            </a:r>
            <a:r>
              <a:rPr lang="en-GB" sz="1500" dirty="0" smtClean="0"/>
              <a:t>In </a:t>
            </a:r>
            <a:r>
              <a:rPr lang="en-GB" sz="1500" dirty="0"/>
              <a:t>2014 the Republic of Azerbaijan expressed its full political support to the Code of Conduct on the Safety and Security of Radioactive Sources and to the Supplementary Guidance on the Import and Export of Radioactive Sources. The State Agency on Nuclear and Radiological Activity Regulation (SANRAR) of the Ministry of Emergency Situations was one of the initiators for this decision. The Head of SANRAR was appointed as a contact point for the Code of Conduct purposes.</a:t>
            </a:r>
            <a:endParaRPr lang="ru-RU" sz="1500" dirty="0"/>
          </a:p>
          <a:p>
            <a:pPr algn="just" defTabSz="623888"/>
            <a:r>
              <a:rPr lang="en-GB" sz="1500" dirty="0" smtClean="0"/>
              <a:t>	According </a:t>
            </a:r>
            <a:r>
              <a:rPr lang="en-GB" sz="1500" dirty="0"/>
              <a:t>to the Constitution of the Republic of Azerbaijan, the international agreements, wherein the Republic of Azerbaijan is one of the parties, constitute an integral part of the legislative system of the country and whenever there is disagreement between normative-legal acts in legislative system of the Republic of Azerbaijan (except Constitution and acts accepted by referendum) and international agreements, wherein the Republic of Azerbaijan is one of the parties, provisions of international agreements shall dominate</a:t>
            </a:r>
            <a:r>
              <a:rPr lang="en-GB" sz="1500" dirty="0" smtClean="0"/>
              <a:t>.</a:t>
            </a:r>
            <a:endParaRPr lang="ru-RU" sz="1730" dirty="0"/>
          </a:p>
        </p:txBody>
      </p:sp>
      <p:sp>
        <p:nvSpPr>
          <p:cNvPr id="4" name="Номер слайда 3"/>
          <p:cNvSpPr>
            <a:spLocks noGrp="1"/>
          </p:cNvSpPr>
          <p:nvPr>
            <p:ph type="sldNum" sz="quarter" idx="12"/>
          </p:nvPr>
        </p:nvSpPr>
        <p:spPr>
          <a:xfrm>
            <a:off x="1043608" y="6381328"/>
            <a:ext cx="1981200" cy="365760"/>
          </a:xfrm>
        </p:spPr>
        <p:txBody>
          <a:bodyPr/>
          <a:lstStyle/>
          <a:p>
            <a:fld id="{0DF8455F-D768-4058-826E-543B89A355E0}" type="slidenum">
              <a:rPr lang="en-GB" smtClean="0"/>
              <a:t>8</a:t>
            </a:fld>
            <a:endParaRPr lang="en-GB" dirty="0"/>
          </a:p>
        </p:txBody>
      </p:sp>
    </p:spTree>
    <p:extLst>
      <p:ext uri="{BB962C8B-B14F-4D97-AF65-F5344CB8AC3E}">
        <p14:creationId xmlns:p14="http://schemas.microsoft.com/office/powerpoint/2010/main" val="207221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536" y="404664"/>
            <a:ext cx="7632848" cy="690563"/>
          </a:xfrm>
        </p:spPr>
        <p:txBody>
          <a:bodyPr rtlCol="0">
            <a:noAutofit/>
          </a:bodyPr>
          <a:lstStyle/>
          <a:p>
            <a:pPr>
              <a:buClr>
                <a:schemeClr val="accent6">
                  <a:lumMod val="75000"/>
                </a:schemeClr>
              </a:buClr>
              <a:defRPr/>
            </a:pPr>
            <a:r>
              <a:rPr lang="en-US" sz="2800" dirty="0" smtClean="0">
                <a:solidFill>
                  <a:schemeClr val="tx1"/>
                </a:solidFill>
                <a:latin typeface="Impact" pitchFamily="34" charset="0"/>
                <a:cs typeface="Times New Roman" pitchFamily="18" charset="0"/>
              </a:rPr>
              <a:t>Local legislative </a:t>
            </a:r>
            <a:r>
              <a:rPr lang="en-US" sz="2800" dirty="0">
                <a:solidFill>
                  <a:schemeClr val="tx1"/>
                </a:solidFill>
                <a:latin typeface="Impact" pitchFamily="34" charset="0"/>
                <a:cs typeface="Times New Roman" pitchFamily="18" charset="0"/>
              </a:rPr>
              <a:t>system </a:t>
            </a:r>
            <a:r>
              <a:rPr lang="en-US" sz="2800" dirty="0" smtClean="0">
                <a:solidFill>
                  <a:schemeClr val="tx1"/>
                </a:solidFill>
                <a:latin typeface="Impact" pitchFamily="34" charset="0"/>
                <a:cs typeface="Times New Roman" pitchFamily="18" charset="0"/>
              </a:rPr>
              <a:t>established for security   of </a:t>
            </a:r>
            <a:r>
              <a:rPr lang="en-US" sz="2800" dirty="0">
                <a:solidFill>
                  <a:schemeClr val="tx1"/>
                </a:solidFill>
                <a:latin typeface="Impact" pitchFamily="34" charset="0"/>
                <a:cs typeface="Times New Roman" pitchFamily="18" charset="0"/>
              </a:rPr>
              <a:t>radioactive </a:t>
            </a:r>
            <a:r>
              <a:rPr lang="en-US" sz="2800" dirty="0" smtClean="0">
                <a:solidFill>
                  <a:schemeClr val="tx1"/>
                </a:solidFill>
                <a:latin typeface="Impact" pitchFamily="34" charset="0"/>
                <a:cs typeface="Times New Roman" pitchFamily="18" charset="0"/>
              </a:rPr>
              <a:t>materials in transport . </a:t>
            </a:r>
          </a:p>
        </p:txBody>
      </p:sp>
      <p:sp>
        <p:nvSpPr>
          <p:cNvPr id="2" name="Прямоугольник 1"/>
          <p:cNvSpPr/>
          <p:nvPr/>
        </p:nvSpPr>
        <p:spPr>
          <a:xfrm>
            <a:off x="395536" y="1196752"/>
            <a:ext cx="8352928" cy="5262979"/>
          </a:xfrm>
          <a:prstGeom prst="rect">
            <a:avLst/>
          </a:prstGeom>
        </p:spPr>
        <p:txBody>
          <a:bodyPr wrap="square">
            <a:spAutoFit/>
          </a:bodyPr>
          <a:lstStyle/>
          <a:p>
            <a:pPr algn="just" defTabSz="623888"/>
            <a:r>
              <a:rPr lang="en-GB" sz="1500" dirty="0" smtClean="0"/>
              <a:t>	</a:t>
            </a:r>
            <a:r>
              <a:rPr lang="en-US" sz="1600" dirty="0"/>
              <a:t>In the Republic of Azerbaijan, the relevant legislative and regulatory acts require the provision of necessary procedures aimed at ensuring the </a:t>
            </a:r>
            <a:r>
              <a:rPr lang="en-US" sz="1600" dirty="0" smtClean="0"/>
              <a:t>security </a:t>
            </a:r>
            <a:r>
              <a:rPr lang="en-US" sz="1600" dirty="0"/>
              <a:t>of radioactive sources during transportation. In particular, the Law on Radiation Safety of the Republic of Azerbaijan, the Law on Licensing and </a:t>
            </a:r>
            <a:r>
              <a:rPr lang="en-US" sz="1600" dirty="0" smtClean="0"/>
              <a:t>Permissions, </a:t>
            </a:r>
            <a:r>
              <a:rPr lang="en-US" sz="1600" dirty="0"/>
              <a:t>the Rules for the Transport of Dangerous Goods and other relevant regulatory legal acts </a:t>
            </a:r>
            <a:r>
              <a:rPr lang="en-US" sz="1600" dirty="0" smtClean="0"/>
              <a:t>are required </a:t>
            </a:r>
            <a:r>
              <a:rPr lang="en-US" sz="1600" dirty="0"/>
              <a:t>the following actions to be carried out before the transportation of radiation dangerous goods</a:t>
            </a:r>
            <a:r>
              <a:rPr lang="en-US" sz="1600" dirty="0" smtClean="0"/>
              <a:t>:</a:t>
            </a:r>
          </a:p>
          <a:p>
            <a:pPr marL="285750" indent="-285750" algn="just" defTabSz="623888">
              <a:buFont typeface="Arial" pitchFamily="34" charset="0"/>
              <a:buChar char="•"/>
            </a:pPr>
            <a:r>
              <a:rPr lang="en-US" sz="1600" dirty="0"/>
              <a:t>Import, export and transit of nuclear and other radioactive materials should be realized based on the permissions issued by the Cabinet of Ministers after the positive resolutions of </a:t>
            </a:r>
            <a:r>
              <a:rPr lang="en-US" sz="1600" dirty="0" smtClean="0"/>
              <a:t>Regulatory Authority </a:t>
            </a:r>
            <a:r>
              <a:rPr lang="en-US" sz="1600" dirty="0"/>
              <a:t>and other associated </a:t>
            </a:r>
            <a:r>
              <a:rPr lang="en-US" sz="1600" dirty="0" smtClean="0"/>
              <a:t>organizations. There </a:t>
            </a:r>
            <a:r>
              <a:rPr lang="en-US" sz="1600" dirty="0"/>
              <a:t>are national legislative acts, which define rules for authorization and control of export, import and transit of materials subject to export </a:t>
            </a:r>
            <a:r>
              <a:rPr lang="en-US" sz="1600" dirty="0" smtClean="0"/>
              <a:t>control;</a:t>
            </a:r>
          </a:p>
          <a:p>
            <a:pPr marL="285750" indent="-285750" algn="just" defTabSz="623888">
              <a:buFont typeface="Arial" pitchFamily="34" charset="0"/>
              <a:buChar char="•"/>
            </a:pPr>
            <a:r>
              <a:rPr lang="en-US" sz="1600" dirty="0"/>
              <a:t>Each vehicle designed to </a:t>
            </a:r>
            <a:r>
              <a:rPr lang="en-US" sz="1600" dirty="0" smtClean="0"/>
              <a:t>transportation </a:t>
            </a:r>
            <a:r>
              <a:rPr lang="en-US" sz="1600" dirty="0"/>
              <a:t>of radioactive materials must be certified by the Regulatory Authority.</a:t>
            </a:r>
          </a:p>
          <a:p>
            <a:pPr marL="285750" indent="-285750" algn="just" defTabSz="623888">
              <a:buFont typeface="Arial" pitchFamily="34" charset="0"/>
              <a:buChar char="•"/>
            </a:pPr>
            <a:r>
              <a:rPr lang="en-US" sz="1600" dirty="0"/>
              <a:t>Each transportation route should be officially agreed with the Regulatory Authority and Internal Affairs Bodies (Traffic Police).</a:t>
            </a:r>
            <a:endParaRPr lang="en-US" sz="1600" dirty="0" smtClean="0"/>
          </a:p>
          <a:p>
            <a:pPr marL="285750" indent="-285750" algn="just" defTabSz="623888">
              <a:buFont typeface="Arial" pitchFamily="34" charset="0"/>
              <a:buChar char="•"/>
            </a:pPr>
            <a:r>
              <a:rPr lang="en-US" sz="1600" dirty="0"/>
              <a:t>Any organization that intends to carry out activities related to the transport of radioactive materials must apply to the regulatory body and obtain official permission for a specific type of activity</a:t>
            </a:r>
            <a:r>
              <a:rPr lang="en-US" sz="1600" dirty="0" smtClean="0"/>
              <a:t>.</a:t>
            </a:r>
          </a:p>
          <a:p>
            <a:pPr marL="285750" indent="-285750" algn="just" defTabSz="623888">
              <a:buFont typeface="Arial" pitchFamily="34" charset="0"/>
              <a:buChar char="•"/>
            </a:pPr>
            <a:r>
              <a:rPr lang="en-US" sz="1600" dirty="0"/>
              <a:t>There is a national legislative and regulatory framework governing the requirements and rules for issuing special permissions and regulate authorization procedures.</a:t>
            </a:r>
            <a:endParaRPr lang="en-US" sz="1600" dirty="0" smtClean="0"/>
          </a:p>
          <a:p>
            <a:pPr marL="285750" indent="-285750" algn="just" defTabSz="623888">
              <a:buFont typeface="Arial" pitchFamily="34" charset="0"/>
              <a:buChar char="•"/>
            </a:pPr>
            <a:r>
              <a:rPr lang="en-US" sz="1600" dirty="0" smtClean="0"/>
              <a:t>There </a:t>
            </a:r>
            <a:r>
              <a:rPr lang="en-US" sz="1600" dirty="0"/>
              <a:t>are national regulations for the transport of dangerous goods by road, </a:t>
            </a:r>
            <a:r>
              <a:rPr lang="en-US" sz="1600" dirty="0" smtClean="0"/>
              <a:t>rail</a:t>
            </a:r>
            <a:r>
              <a:rPr lang="en-US" sz="1600" dirty="0"/>
              <a:t>, </a:t>
            </a:r>
            <a:r>
              <a:rPr lang="en-US" sz="1600" dirty="0" smtClean="0"/>
              <a:t>sea </a:t>
            </a:r>
            <a:r>
              <a:rPr lang="en-US" sz="1600" dirty="0"/>
              <a:t>and air. 	</a:t>
            </a:r>
            <a:endParaRPr lang="ru-RU" sz="1600" dirty="0"/>
          </a:p>
        </p:txBody>
      </p:sp>
      <p:sp>
        <p:nvSpPr>
          <p:cNvPr id="4" name="Номер слайда 3"/>
          <p:cNvSpPr>
            <a:spLocks noGrp="1"/>
          </p:cNvSpPr>
          <p:nvPr>
            <p:ph type="sldNum" sz="quarter" idx="12"/>
          </p:nvPr>
        </p:nvSpPr>
        <p:spPr>
          <a:xfrm>
            <a:off x="1043608" y="6381328"/>
            <a:ext cx="1981200" cy="365760"/>
          </a:xfrm>
        </p:spPr>
        <p:txBody>
          <a:bodyPr/>
          <a:lstStyle/>
          <a:p>
            <a:fld id="{0DF8455F-D768-4058-826E-543B89A355E0}" type="slidenum">
              <a:rPr lang="en-GB" smtClean="0"/>
              <a:t>9</a:t>
            </a:fld>
            <a:endParaRPr lang="en-GB" dirty="0"/>
          </a:p>
        </p:txBody>
      </p:sp>
    </p:spTree>
    <p:extLst>
      <p:ext uri="{BB962C8B-B14F-4D97-AF65-F5344CB8AC3E}">
        <p14:creationId xmlns:p14="http://schemas.microsoft.com/office/powerpoint/2010/main" val="20281126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4629</TotalTime>
  <Words>1394</Words>
  <Application>Microsoft Office PowerPoint</Application>
  <PresentationFormat>Экран (4:3)</PresentationFormat>
  <Paragraphs>149</Paragraphs>
  <Slides>23</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Origin</vt:lpstr>
      <vt:lpstr>Acrobat Document</vt:lpstr>
      <vt:lpstr>Ramin Pashayev  </vt:lpstr>
      <vt:lpstr>Introduction </vt:lpstr>
      <vt:lpstr>Introduction </vt:lpstr>
      <vt:lpstr>IAEA publications in support to strengthening of the national transport security regime </vt:lpstr>
      <vt:lpstr>The main types of the nuclear materials existing                                              in the Republic of Azerbaijan </vt:lpstr>
      <vt:lpstr>Types of available radioactive sources </vt:lpstr>
      <vt:lpstr>Organizations using radioactive sources in radiological activities </vt:lpstr>
      <vt:lpstr>The influence of international treaties and obligations on the radioactive sources security regime formation. </vt:lpstr>
      <vt:lpstr>Local legislative system established for security   of radioactive materials in transport . </vt:lpstr>
      <vt:lpstr>Creation of a single regulatory body in the field of regulation of nuclear and radiological activities </vt:lpstr>
      <vt:lpstr>SANRAR activities</vt:lpstr>
      <vt:lpstr>Notification and inventory of ionizing radiation sources, nuclear materials and facilities</vt:lpstr>
      <vt:lpstr>Notification and inventory of ionizing radiation sources, nuclear materials and facilities (cont.)</vt:lpstr>
      <vt:lpstr>Notification and inventory of ionizing radiation sources, nuclear materials and facilities (cont.)</vt:lpstr>
      <vt:lpstr>Notification and inventory of ionizing radiation sources, nuclear materials and facilities (cont.)</vt:lpstr>
      <vt:lpstr>Authorization of nuclear and radiological activities and related facilities</vt:lpstr>
      <vt:lpstr>Supervision and control</vt:lpstr>
      <vt:lpstr>Enforcement</vt:lpstr>
      <vt:lpstr>Coordination of emergency response and preparedness</vt:lpstr>
      <vt:lpstr>Export/import control</vt:lpstr>
      <vt:lpstr>Development and improvement of the legislative framework</vt:lpstr>
      <vt:lpstr>Development and improvement of the legislative framework (cont.)</vt:lpstr>
      <vt:lpstr>Презентация PowerPoint</vt:lpstr>
    </vt:vector>
  </TitlesOfParts>
  <Company>IAEA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State Name: Status of National Position</dc:title>
  <dc:creator>VAN SICKLE, Matthew Cole</dc:creator>
  <cp:lastModifiedBy>Matanat Gahramanova</cp:lastModifiedBy>
  <cp:revision>188</cp:revision>
  <cp:lastPrinted>2014-08-26T07:19:26Z</cp:lastPrinted>
  <dcterms:created xsi:type="dcterms:W3CDTF">2014-07-30T15:49:09Z</dcterms:created>
  <dcterms:modified xsi:type="dcterms:W3CDTF">2022-05-17T10:27:21Z</dcterms:modified>
</cp:coreProperties>
</file>