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57" r:id="rId5"/>
    <p:sldId id="375" r:id="rId6"/>
    <p:sldId id="376" r:id="rId7"/>
    <p:sldId id="309" r:id="rId8"/>
    <p:sldId id="310" r:id="rId9"/>
    <p:sldId id="378" r:id="rId10"/>
    <p:sldId id="377" r:id="rId11"/>
    <p:sldId id="379" r:id="rId12"/>
    <p:sldId id="388" r:id="rId13"/>
    <p:sldId id="268" r:id="rId14"/>
    <p:sldId id="380" r:id="rId15"/>
    <p:sldId id="384" r:id="rId16"/>
    <p:sldId id="385" r:id="rId17"/>
    <p:sldId id="386" r:id="rId18"/>
    <p:sldId id="381" r:id="rId19"/>
  </p:sldIdLst>
  <p:sldSz cx="12192000" cy="6858000"/>
  <p:notesSz cx="7315200" cy="96012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llenges and Opportunities in the development of transport security regulations for nuclear and other radioactive materials" id="{2CFA32FC-4AFE-48A3-9EFC-7D74994649FF}">
          <p14:sldIdLst>
            <p14:sldId id="257"/>
            <p14:sldId id="375"/>
            <p14:sldId id="376"/>
            <p14:sldId id="309"/>
            <p14:sldId id="310"/>
            <p14:sldId id="378"/>
            <p14:sldId id="377"/>
            <p14:sldId id="379"/>
            <p14:sldId id="388"/>
            <p14:sldId id="268"/>
            <p14:sldId id="380"/>
            <p14:sldId id="384"/>
            <p14:sldId id="385"/>
            <p14:sldId id="386"/>
            <p14:sldId id="3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, Joshua" initials="DJ" lastIdx="106" clrIdx="0">
    <p:extLst>
      <p:ext uri="{19B8F6BF-5375-455C-9EA6-DF929625EA0E}">
        <p15:presenceInfo xmlns:p15="http://schemas.microsoft.com/office/powerpoint/2012/main" userId="S::25d@ornl.gov::57e37c25-0346-40d2-a904-4fa7a68d4e78" providerId="AD"/>
      </p:ext>
    </p:extLst>
  </p:cmAuthor>
  <p:cmAuthor id="2" name="Schriver Iii, Robert" initials="SR" lastIdx="5" clrIdx="1">
    <p:extLst>
      <p:ext uri="{19B8F6BF-5375-455C-9EA6-DF929625EA0E}">
        <p15:presenceInfo xmlns:p15="http://schemas.microsoft.com/office/powerpoint/2012/main" userId="S::ry0@ornl.gov::bbede256-9044-404c-80e3-d41e06ff5717" providerId="AD"/>
      </p:ext>
    </p:extLst>
  </p:cmAuthor>
  <p:cmAuthor id="3" name="Brooks, Phillip" initials="BP" lastIdx="3" clrIdx="2">
    <p:extLst>
      <p:ext uri="{19B8F6BF-5375-455C-9EA6-DF929625EA0E}">
        <p15:presenceInfo xmlns:p15="http://schemas.microsoft.com/office/powerpoint/2012/main" userId="S::p30@ornl.gov::109cdfa8-e3e2-464f-9151-1bd3631acfe7" providerId="AD"/>
      </p:ext>
    </p:extLst>
  </p:cmAuthor>
  <p:cmAuthor id="4" name="Auto" initials="JMD" lastIdx="65" clrIdx="3"/>
  <p:cmAuthor id="5" name="Klatt, Matthew" initials="KM" lastIdx="4" clrIdx="4">
    <p:extLst>
      <p:ext uri="{19B8F6BF-5375-455C-9EA6-DF929625EA0E}">
        <p15:presenceInfo xmlns:p15="http://schemas.microsoft.com/office/powerpoint/2012/main" userId="S::6rk@ornl.gov::2284be72-67de-4493-8d74-77fd239e5d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31C"/>
    <a:srgbClr val="F36331"/>
    <a:srgbClr val="F3631A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6D602-77E2-5BF1-FD11-0FF285610B28}" v="1" dt="2020-07-23T13:23:28.008"/>
    <p1510:client id="{95BBADC7-058A-4B04-1280-0E4AFA7865A1}" v="1" dt="2020-07-23T13:29:00.508"/>
    <p1510:client id="{BB385B1A-FA27-D5FF-FE6C-8C86B64E4215}" v="33" dt="2020-07-22T15:02:32.447"/>
    <p1510:client id="{BF466CB8-BC69-8F43-995B-7FBA7AC47864}" v="990" dt="2020-07-22T12:52:47.649"/>
    <p1510:client id="{E38BA352-88A6-EA12-6ECD-8AB76E3CB209}" v="12" dt="2020-07-22T12:25:09.611"/>
    <p1510:client id="{EAC85DAD-9A02-176A-2F62-7E4C7FAC46FF}" v="3" dt="2020-08-10T16:53:45.86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00" autoAdjust="0"/>
  </p:normalViewPr>
  <p:slideViewPr>
    <p:cSldViewPr snapToGrid="0">
      <p:cViewPr varScale="1">
        <p:scale>
          <a:sx n="65" d="100"/>
          <a:sy n="65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ader Placeholder 13">
            <a:extLst>
              <a:ext uri="{FF2B5EF4-FFF2-40B4-BE49-F238E27FC236}">
                <a16:creationId xmlns:a16="http://schemas.microsoft.com/office/drawing/2014/main" id="{B77BF43B-D996-5341-9199-19281B29B7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23627" cy="1036549"/>
          </a:xfrm>
          <a:prstGeom prst="rect">
            <a:avLst/>
          </a:prstGeom>
        </p:spPr>
        <p:txBody>
          <a:bodyPr vert="horz" lIns="153930" tIns="76965" rIns="153930" bIns="76965" rtlCol="0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15" name="Slide Image Placeholder 14">
            <a:extLst>
              <a:ext uri="{FF2B5EF4-FFF2-40B4-BE49-F238E27FC236}">
                <a16:creationId xmlns:a16="http://schemas.microsoft.com/office/drawing/2014/main" id="{B9BD82B9-C8C1-3340-925F-294964D8FB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3970338" y="2579688"/>
            <a:ext cx="12380913" cy="6964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3930" tIns="76965" rIns="153930" bIns="76965" rtlCol="0" anchor="ctr"/>
          <a:lstStyle/>
          <a:p>
            <a:endParaRPr lang="en-US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BDEB3CA-3E01-4341-96FA-E2BBE2503C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9598870"/>
            <a:ext cx="1923627" cy="1036546"/>
          </a:xfrm>
          <a:prstGeom prst="rect">
            <a:avLst/>
          </a:prstGeom>
        </p:spPr>
        <p:txBody>
          <a:bodyPr vert="horz" lIns="153930" tIns="76965" rIns="153930" bIns="76965" rtlCol="0" anchor="b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F37BE974-6FD9-A644-9572-0EA1ED5E83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514599" y="19598870"/>
            <a:ext cx="1923627" cy="1036546"/>
          </a:xfrm>
          <a:prstGeom prst="rect">
            <a:avLst/>
          </a:prstGeom>
        </p:spPr>
        <p:txBody>
          <a:bodyPr vert="horz" lIns="153930" tIns="76965" rIns="153930" bIns="76965" rtlCol="0" anchor="b"/>
          <a:lstStyle>
            <a:lvl1pPr algn="r">
              <a:defRPr sz="2000"/>
            </a:lvl1pPr>
          </a:lstStyle>
          <a:p>
            <a:fld id="{CCCFE86B-7AF1-3C41-8C01-208E991D92E5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Notes Placeholder 17">
            <a:extLst>
              <a:ext uri="{FF2B5EF4-FFF2-40B4-BE49-F238E27FC236}">
                <a16:creationId xmlns:a16="http://schemas.microsoft.com/office/drawing/2014/main" id="{DA0E2FEF-E1B5-314F-842D-B773532F6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3655" y="9930797"/>
            <a:ext cx="3552614" cy="8125193"/>
          </a:xfrm>
          <a:prstGeom prst="rect">
            <a:avLst/>
          </a:prstGeom>
        </p:spPr>
        <p:txBody>
          <a:bodyPr vert="horz" lIns="153930" tIns="76965" rIns="153930" bIns="769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A580BA1B-57D7-3744-BA33-8D7A6BBA71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514599" y="0"/>
            <a:ext cx="1923627" cy="1036549"/>
          </a:xfrm>
          <a:prstGeom prst="rect">
            <a:avLst/>
          </a:prstGeom>
        </p:spPr>
        <p:txBody>
          <a:bodyPr vert="horz" lIns="153930" tIns="76965" rIns="153930" bIns="76965" rtlCol="0"/>
          <a:lstStyle>
            <a:lvl1pPr algn="r">
              <a:defRPr sz="2000"/>
            </a:lvl1pPr>
          </a:lstStyle>
          <a:p>
            <a:fld id="{217557EB-3AFB-F74C-85D1-FAEDA836D51B}" type="datetimeFigureOut">
              <a:rPr lang="en-US" smtClean="0"/>
              <a:t>3/30/2022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1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5F326-2ADE-48E9-A46C-E344A7197D7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4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##</a:t>
            </a:r>
          </a:p>
          <a:p>
            <a:r>
              <a:rPr lang="en-US" dirty="0"/>
              <a:t>Zoom slide. Click again to return.</a:t>
            </a:r>
          </a:p>
          <a:p>
            <a:r>
              <a:rPr lang="en-US" dirty="0"/>
              <a:t>From NSS 9-G (Rev. 1) - "the regulatory body may require additional security measures in addition to any security measures already prescribed for a transport security level“</a:t>
            </a:r>
          </a:p>
          <a:p>
            <a:r>
              <a:rPr lang="en-US" dirty="0"/>
              <a:t>From NSS 9-G (Rev. 1) - "excepted packages with activity not exceeding the level permitted for radioactive material not in special form"</a:t>
            </a:r>
          </a:p>
          <a:p>
            <a:r>
              <a:rPr lang="en-US" dirty="0"/>
              <a:t>##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FE86B-7AF1-3C41-8C01-208E991D92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7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LOBE 7-21-1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85" t="-1284" r="219" b="40139"/>
          <a:stretch/>
        </p:blipFill>
        <p:spPr>
          <a:xfrm>
            <a:off x="-13252" y="8815"/>
            <a:ext cx="7620000" cy="684918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59200" y="4042225"/>
            <a:ext cx="8280400" cy="1655762"/>
          </a:xfrm>
        </p:spPr>
        <p:txBody>
          <a:bodyPr anchor="ctr"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or dates or location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819400" y="1828800"/>
            <a:ext cx="9220200" cy="1367028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/>
              <a:t>Course or workshop title that may or may not take up two lines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914400" cy="914400"/>
          </a:xfrm>
          <a:prstGeom prst="rect">
            <a:avLst/>
          </a:prstGeom>
        </p:spPr>
      </p:pic>
      <p:pic>
        <p:nvPicPr>
          <p:cNvPr id="10" name="Picture 9" descr="ORS 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60" y="228600"/>
            <a:ext cx="381254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7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91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7BBF5-1969-124B-841F-EDE798A3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90FFC-677E-BA44-B343-5B3F95C4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F1649-5ABD-9542-B3D0-429A0767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88D-4493-9549-BA9F-042ECAA52490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871C1-CF63-574A-B930-92A4CED6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242F5-A294-634B-B955-84C63F1DE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CA4B-F33B-3449-A739-828504258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35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GLOBE 7-21-15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0" t="-7358" r="218" b="22497"/>
          <a:stretch/>
        </p:blipFill>
        <p:spPr>
          <a:xfrm>
            <a:off x="37638" y="457176"/>
            <a:ext cx="9854845" cy="6400800"/>
          </a:xfrm>
          <a:prstGeom prst="rect">
            <a:avLst/>
          </a:prstGeom>
        </p:spPr>
      </p:pic>
      <p:pic>
        <p:nvPicPr>
          <p:cNvPr id="16" name="Picture 15" descr="ORS 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6" y="178770"/>
            <a:ext cx="5083387" cy="914400"/>
          </a:xfrm>
          <a:prstGeom prst="rect">
            <a:avLst/>
          </a:prstGeom>
        </p:spPr>
      </p:pic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3166" y="5941895"/>
            <a:ext cx="2194175" cy="45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5429" y="5803652"/>
            <a:ext cx="977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0483" y="1395413"/>
            <a:ext cx="5833533" cy="83661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239934" y="2359025"/>
            <a:ext cx="5833533" cy="914400"/>
          </a:xfrm>
        </p:spPr>
        <p:txBody>
          <a:bodyPr>
            <a:normAutofit/>
          </a:bodyPr>
          <a:lstStyle>
            <a:lvl1pPr marL="0" indent="0">
              <a:buNone/>
              <a:defRPr sz="2000" b="0"/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Author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177" y="5849213"/>
            <a:ext cx="1619948" cy="62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6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41246" y="252747"/>
            <a:ext cx="8001505" cy="492125"/>
          </a:xfrm>
        </p:spPr>
        <p:txBody>
          <a:bodyPr>
            <a:noAutofit/>
          </a:bodyPr>
          <a:lstStyle>
            <a:lvl1pPr marL="0" indent="0" algn="ctr">
              <a:buNone/>
              <a:defRPr sz="2400" b="1" i="0"/>
            </a:lvl1pPr>
            <a:lvl2pPr>
              <a:defRPr sz="2000" i="1"/>
            </a:lvl2pPr>
            <a:lvl3pPr>
              <a:defRPr sz="1800" i="1"/>
            </a:lvl3pPr>
            <a:lvl4pPr>
              <a:defRPr sz="1600" i="1"/>
            </a:lvl4pPr>
            <a:lvl5pPr>
              <a:defRPr sz="16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28084" y="1541464"/>
            <a:ext cx="11514667" cy="4605337"/>
          </a:xfrm>
        </p:spPr>
        <p:txBody>
          <a:bodyPr/>
          <a:lstStyle>
            <a:lvl1pPr>
              <a:buClr>
                <a:srgbClr val="FF6600"/>
              </a:buClr>
              <a:defRPr/>
            </a:lvl1pPr>
            <a:lvl2pPr>
              <a:buClr>
                <a:srgbClr val="FF6600"/>
              </a:buClr>
              <a:defRPr/>
            </a:lvl2pPr>
            <a:lvl3pPr>
              <a:buClr>
                <a:srgbClr val="FF6600"/>
              </a:buClr>
              <a:defRPr/>
            </a:lvl3pPr>
            <a:lvl4pPr>
              <a:buClr>
                <a:srgbClr val="FF6600"/>
              </a:buClr>
              <a:defRPr/>
            </a:lvl4pPr>
            <a:lvl5pPr>
              <a:buClr>
                <a:srgbClr val="FF66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8355" y="63149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55A9-4BA2-4866-9244-6EAA7F9272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ORS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6" y="178770"/>
            <a:ext cx="3558371" cy="640080"/>
          </a:xfrm>
          <a:prstGeom prst="rect">
            <a:avLst/>
          </a:prstGeom>
        </p:spPr>
      </p:pic>
      <p:pic>
        <p:nvPicPr>
          <p:cNvPr id="9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3844" y="6305181"/>
            <a:ext cx="1706531" cy="35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411" y="6204886"/>
            <a:ext cx="760567" cy="5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242" y="6272821"/>
            <a:ext cx="1093359" cy="42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7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WHAT IS THE TITLE OF THIS TOPIC?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F3631A"/>
                </a:solidFill>
              </a:defRPr>
            </a:lvl1pPr>
          </a:lstStyle>
          <a:p>
            <a:r>
              <a:rPr lang="en-US"/>
              <a:t>Learning Objectives OR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4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LOBE 7-21-1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9" t="-131" r="21091" b="62738"/>
          <a:stretch/>
        </p:blipFill>
        <p:spPr>
          <a:xfrm>
            <a:off x="329516" y="302514"/>
            <a:ext cx="11621184" cy="6555486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2" hasCustomPrompt="1"/>
          </p:nvPr>
        </p:nvSpPr>
        <p:spPr>
          <a:xfrm>
            <a:off x="1955800" y="3651885"/>
            <a:ext cx="8280400" cy="690372"/>
          </a:xfrm>
        </p:spPr>
        <p:txBody>
          <a:bodyPr anchor="ctr"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Module Number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914400" cy="914400"/>
          </a:xfrm>
          <a:prstGeom prst="rect">
            <a:avLst/>
          </a:prstGeom>
        </p:spPr>
      </p:pic>
      <p:pic>
        <p:nvPicPr>
          <p:cNvPr id="14" name="Picture 13" descr="ORS 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60" y="228600"/>
            <a:ext cx="381254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8EFAA-101F-ED47-98A6-AD62F9B21C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757172"/>
            <a:ext cx="9220200" cy="136702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Module Title that may or may not take up two lines</a:t>
            </a:r>
          </a:p>
        </p:txBody>
      </p:sp>
    </p:spTree>
    <p:extLst>
      <p:ext uri="{BB962C8B-B14F-4D97-AF65-F5344CB8AC3E}">
        <p14:creationId xmlns:p14="http://schemas.microsoft.com/office/powerpoint/2010/main" val="94414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9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WHAT IS THE TITLE OF THIS TOPIC?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2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7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4300"/>
            <a:ext cx="9220200" cy="13670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This is the title that may or may not take up two lines 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72766"/>
            <a:ext cx="10515600" cy="517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62939"/>
            <a:ext cx="685800" cy="365125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CAC5B4C-5CC3-4264-A6FF-AC93C99F98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0" y="662938"/>
            <a:ext cx="1295400" cy="3651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Module 1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14299"/>
            <a:ext cx="548640" cy="548640"/>
          </a:xfrm>
          <a:prstGeom prst="rect">
            <a:avLst/>
          </a:prstGeom>
        </p:spPr>
      </p:pic>
      <p:pic>
        <p:nvPicPr>
          <p:cNvPr id="8" name="Picture 7" descr="ORS logo.jpg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30" y="114300"/>
            <a:ext cx="1906270" cy="4572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0" y="0"/>
            <a:ext cx="177800" cy="6858000"/>
            <a:chOff x="0" y="0"/>
            <a:chExt cx="228600" cy="6858000"/>
          </a:xfrm>
          <a:solidFill>
            <a:srgbClr val="5B5B5B"/>
          </a:solidFill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228600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0" y="457200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n>
                  <a:noFill/>
                </a:ln>
                <a:solidFill>
                  <a:srgbClr val="E6E6FA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098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3" r:id="rId14"/>
    <p:sldLayoutId id="2147483664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4" pos="7584" userDrawn="1">
          <p15:clr>
            <a:srgbClr val="F26B43"/>
          </p15:clr>
        </p15:guide>
        <p15:guide id="5" orient="horz" pos="72" userDrawn="1">
          <p15:clr>
            <a:srgbClr val="F26B43"/>
          </p15:clr>
        </p15:guide>
        <p15:guide id="6" orient="horz" pos="42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5.pn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03356" y="14654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subTitle" idx="1"/>
          </p:nvPr>
        </p:nvSpPr>
        <p:spPr>
          <a:xfrm>
            <a:off x="3596933" y="3559170"/>
            <a:ext cx="8595067" cy="2978750"/>
          </a:xfrm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US" sz="2800" dirty="0"/>
              <a:t>Marc Fialkoff</a:t>
            </a:r>
          </a:p>
          <a:p>
            <a:r>
              <a:rPr lang="en-US" sz="2800" dirty="0"/>
              <a:t>Regulatory Specialist</a:t>
            </a:r>
          </a:p>
          <a:p>
            <a:r>
              <a:rPr lang="en-US" sz="2800" dirty="0"/>
              <a:t>Oak Ridge National Laboratory</a:t>
            </a:r>
          </a:p>
          <a:p>
            <a:r>
              <a:rPr lang="en-US" sz="2800" dirty="0" smtClean="0"/>
              <a:t>Central Asia and Azerbaijan Regional Transport Security Dialog</a:t>
            </a:r>
            <a:endParaRPr lang="en-US" sz="2800" dirty="0"/>
          </a:p>
          <a:p>
            <a:r>
              <a:rPr lang="en-US" sz="2800" dirty="0"/>
              <a:t>April </a:t>
            </a:r>
            <a:r>
              <a:rPr lang="en-US" sz="2800" dirty="0" smtClean="0"/>
              <a:t>2022</a:t>
            </a:r>
            <a:endParaRPr lang="en-US" sz="2800" dirty="0"/>
          </a:p>
          <a:p>
            <a:endParaRPr lang="en-US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8FDA1-BB33-42BE-A7BC-FA0C4B3D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Challenges and Opportunities in the Development of Transport Security Regulations for Nuclear and Other Radioactive Materials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74362AF-98F2-4823-BC2A-6DF940885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6" y="258037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anose="020B0604020202020204" pitchFamily="34" charset="0"/>
              </a:rPr>
              <a:t/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938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z="1400" smtClean="0"/>
              <a:t>10</a:t>
            </a:fld>
            <a:endParaRPr lang="en-US" sz="1400"/>
          </a:p>
        </p:txBody>
      </p:sp>
      <p:grpSp>
        <p:nvGrpSpPr>
          <p:cNvPr id="22" name="Group 21"/>
          <p:cNvGrpSpPr/>
          <p:nvPr/>
        </p:nvGrpSpPr>
        <p:grpSpPr>
          <a:xfrm>
            <a:off x="1333621" y="1576703"/>
            <a:ext cx="9524758" cy="4390774"/>
            <a:chOff x="1507688" y="1742014"/>
            <a:chExt cx="9524758" cy="4390774"/>
          </a:xfrm>
        </p:grpSpPr>
        <p:sp>
          <p:nvSpPr>
            <p:cNvPr id="6" name="Rectangle: Top Corners Rounded 4">
              <a:extLst>
                <a:ext uri="{FF2B5EF4-FFF2-40B4-BE49-F238E27FC236}">
                  <a16:creationId xmlns:a16="http://schemas.microsoft.com/office/drawing/2014/main" id="{969D3B76-C24D-4E30-9B87-F54AAE836350}"/>
                </a:ext>
              </a:extLst>
            </p:cNvPr>
            <p:cNvSpPr/>
            <p:nvPr/>
          </p:nvSpPr>
          <p:spPr>
            <a:xfrm rot="5400000">
              <a:off x="4482351" y="-604440"/>
              <a:ext cx="4016511" cy="9083678"/>
            </a:xfrm>
            <a:prstGeom prst="round2SameRect">
              <a:avLst/>
            </a:prstGeom>
            <a:gradFill>
              <a:gsLst>
                <a:gs pos="34000">
                  <a:srgbClr val="5B5B5B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t" anchorCtr="0"/>
            <a:lstStyle/>
            <a:p>
              <a:pPr algn="ctr"/>
              <a:endParaRPr lang="en-US" sz="2400" b="1" dirty="0">
                <a:solidFill>
                  <a:schemeClr val="bg1"/>
                </a:solidFill>
                <a:effectLst>
                  <a:outerShdw blurRad="38100" dist="635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BB9AB47-111F-4904-8D4A-51903DD253EB}"/>
                </a:ext>
              </a:extLst>
            </p:cNvPr>
            <p:cNvSpPr/>
            <p:nvPr/>
          </p:nvSpPr>
          <p:spPr>
            <a:xfrm>
              <a:off x="5037823" y="1929143"/>
              <a:ext cx="4811446" cy="4016511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/>
            </a:p>
          </p:txBody>
        </p:sp>
        <p:sp>
          <p:nvSpPr>
            <p:cNvPr id="8" name="Right Arrow 7"/>
            <p:cNvSpPr/>
            <p:nvPr/>
          </p:nvSpPr>
          <p:spPr>
            <a:xfrm rot="16200000">
              <a:off x="-198014" y="3447718"/>
              <a:ext cx="4390772" cy="979367"/>
            </a:xfrm>
            <a:prstGeom prst="rightArrow">
              <a:avLst>
                <a:gd name="adj1" fmla="val 62121"/>
                <a:gd name="adj2" fmla="val 50000"/>
              </a:avLst>
            </a:prstGeom>
            <a:gradFill flip="none" rotWithShape="1">
              <a:gsLst>
                <a:gs pos="15000">
                  <a:srgbClr val="0070C0"/>
                </a:gs>
                <a:gs pos="100000">
                  <a:srgbClr val="00B0F0"/>
                </a:gs>
              </a:gsLst>
              <a:lin ang="10800000" scaled="0"/>
              <a:tileRect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Increasing Activity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9395F0-E2A0-49C1-B06E-1F4CDFF5B033}"/>
                </a:ext>
              </a:extLst>
            </p:cNvPr>
            <p:cNvSpPr/>
            <p:nvPr/>
          </p:nvSpPr>
          <p:spPr>
            <a:xfrm>
              <a:off x="5267936" y="3347669"/>
              <a:ext cx="4351222" cy="2597985"/>
            </a:xfrm>
            <a:prstGeom prst="rect">
              <a:avLst/>
            </a:prstGeom>
            <a:solidFill>
              <a:srgbClr val="FFC00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E3D69B-06A9-42F6-B026-708A05A096B7}"/>
                </a:ext>
              </a:extLst>
            </p:cNvPr>
            <p:cNvSpPr/>
            <p:nvPr/>
          </p:nvSpPr>
          <p:spPr>
            <a:xfrm>
              <a:off x="5560807" y="4606818"/>
              <a:ext cx="3765480" cy="1338837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57361" y="1961830"/>
              <a:ext cx="4772223" cy="824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Enhanced </a:t>
              </a:r>
              <a:b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Transport Security Level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01CA29D-E7F4-4360-9D44-AE6893EA503E}"/>
                </a:ext>
              </a:extLst>
            </p:cNvPr>
            <p:cNvSpPr txBox="1"/>
            <p:nvPr/>
          </p:nvSpPr>
          <p:spPr>
            <a:xfrm>
              <a:off x="5305778" y="3422809"/>
              <a:ext cx="4288464" cy="824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Basic </a:t>
              </a:r>
              <a:b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Transport Security Level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7ABE77E-2186-4344-87D1-BD8E1D1AF4C6}"/>
                </a:ext>
              </a:extLst>
            </p:cNvPr>
            <p:cNvSpPr txBox="1"/>
            <p:nvPr/>
          </p:nvSpPr>
          <p:spPr>
            <a:xfrm>
              <a:off x="5567270" y="4651819"/>
              <a:ext cx="3765480" cy="824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Prudent </a:t>
              </a:r>
              <a:b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Management Practices </a:t>
              </a:r>
            </a:p>
          </p:txBody>
        </p:sp>
        <p:cxnSp>
          <p:nvCxnSpPr>
            <p:cNvPr id="14" name="Straight Connector 13"/>
            <p:cNvCxnSpPr>
              <a:cxnSpLocks/>
            </p:cNvCxnSpPr>
            <p:nvPr/>
          </p:nvCxnSpPr>
          <p:spPr>
            <a:xfrm>
              <a:off x="4712015" y="3029519"/>
              <a:ext cx="514371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Speech Bubble: Rectangle 1">
              <a:extLst>
                <a:ext uri="{FF2B5EF4-FFF2-40B4-BE49-F238E27FC236}">
                  <a16:creationId xmlns:a16="http://schemas.microsoft.com/office/drawing/2014/main" id="{68C0D200-54CA-44CE-A43D-D59955985028}"/>
                </a:ext>
              </a:extLst>
            </p:cNvPr>
            <p:cNvSpPr/>
            <p:nvPr/>
          </p:nvSpPr>
          <p:spPr>
            <a:xfrm>
              <a:off x="2690863" y="1742014"/>
              <a:ext cx="1762116" cy="1115761"/>
            </a:xfrm>
            <a:prstGeom prst="wedgeRectCallout">
              <a:avLst>
                <a:gd name="adj1" fmla="val 78617"/>
                <a:gd name="adj2" fmla="val 60630"/>
              </a:avLst>
            </a:prstGeom>
            <a:solidFill>
              <a:srgbClr val="0070C0"/>
            </a:soli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Activity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threshold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</a:t>
              </a:r>
              <a:r>
                <a:rPr lang="en-US" b="1" dirty="0" err="1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10D</a:t>
              </a: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or </a:t>
              </a:r>
              <a:r>
                <a:rPr lang="en-US" b="1" dirty="0" err="1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3000A</a:t>
              </a:r>
              <a:r>
                <a:rPr lang="en-US" sz="2800" b="1" baseline="-25000" dirty="0" err="1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DBFE760-A7C0-4363-A865-F877BE057A58}"/>
                </a:ext>
              </a:extLst>
            </p:cNvPr>
            <p:cNvSpPr/>
            <p:nvPr/>
          </p:nvSpPr>
          <p:spPr>
            <a:xfrm rot="16200000">
              <a:off x="8428117" y="3521436"/>
              <a:ext cx="4013897" cy="824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Additional</a:t>
              </a:r>
              <a:r>
                <a:rPr lang="en-US" sz="2400" dirty="0">
                  <a:latin typeface="Arial Narrow" panose="020B0606020202030204" pitchFamily="34" charset="0"/>
                  <a:cs typeface="Arial" panose="020B0604020202020204" pitchFamily="34" charset="0"/>
                </a:rPr>
                <a:t/>
              </a:r>
              <a:br>
                <a:rPr lang="en-US" sz="2400" dirty="0"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Security</a:t>
              </a:r>
              <a:r>
                <a:rPr lang="en-US" sz="2400" dirty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Measures</a:t>
              </a:r>
            </a:p>
          </p:txBody>
        </p:sp>
        <p:sp>
          <p:nvSpPr>
            <p:cNvPr id="17" name="Speech Bubble: Rectangle 13">
              <a:extLst>
                <a:ext uri="{FF2B5EF4-FFF2-40B4-BE49-F238E27FC236}">
                  <a16:creationId xmlns:a16="http://schemas.microsoft.com/office/drawing/2014/main" id="{79F1C76D-964E-4C43-BD1C-1774DC5FD44F}"/>
                </a:ext>
              </a:extLst>
            </p:cNvPr>
            <p:cNvSpPr/>
            <p:nvPr/>
          </p:nvSpPr>
          <p:spPr>
            <a:xfrm>
              <a:off x="2690863" y="3281939"/>
              <a:ext cx="1762116" cy="2850846"/>
            </a:xfrm>
            <a:prstGeom prst="wedgeRectCallout">
              <a:avLst>
                <a:gd name="adj1" fmla="val 112430"/>
                <a:gd name="adj2" fmla="val 25177"/>
              </a:avLst>
            </a:prstGeom>
            <a:gradFill flip="none" rotWithShape="1">
              <a:gsLst>
                <a:gs pos="0">
                  <a:srgbClr val="0070C0"/>
                </a:gs>
                <a:gs pos="100000">
                  <a:srgbClr val="00B0F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Excepted packages,*</a:t>
              </a:r>
              <a:b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low specific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activity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(LSA-I),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and surface contaminated objects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(SCO-I)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4302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526427-1E21-41A5-9380-53FD6DA5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Considerations continued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45575C-B704-402C-B838-D00D7EBF2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With developing transport security regulations, countries have begun integrating nuclear material and radioactive material into the same regulation.</a:t>
            </a:r>
          </a:p>
          <a:p>
            <a:endParaRPr lang="en-US" sz="3200" dirty="0"/>
          </a:p>
          <a:p>
            <a:r>
              <a:rPr lang="en-US" sz="3200" dirty="0"/>
              <a:t>Poses a challenge to ensure security measures protect the material and are in alignment with international guidance particularly those IAEA implementing guides NSS 9-G (Rev. 1) and NSS 26-G.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5F8F963-585E-4F09-B397-FC7B944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031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DA78DC-6162-4681-A6E7-7D85BFF35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Successful Drafting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D3843E-1D6C-4A87-BA58-108F1B531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Drafting Committee</a:t>
            </a:r>
          </a:p>
          <a:p>
            <a:pPr lvl="1"/>
            <a:r>
              <a:rPr lang="en-US" dirty="0"/>
              <a:t>Critical to success in drafting any regulation but </a:t>
            </a:r>
            <a:r>
              <a:rPr lang="en-US" dirty="0" err="1" smtClean="0"/>
              <a:t>moreso</a:t>
            </a:r>
            <a:r>
              <a:rPr lang="en-US" dirty="0" smtClean="0"/>
              <a:t> </a:t>
            </a:r>
            <a:r>
              <a:rPr lang="en-US" dirty="0"/>
              <a:t>in transport security.</a:t>
            </a:r>
          </a:p>
          <a:p>
            <a:pPr lvl="1"/>
            <a:r>
              <a:rPr lang="en-US" dirty="0"/>
              <a:t>Other modal requirements</a:t>
            </a:r>
          </a:p>
          <a:p>
            <a:pPr lvl="2"/>
            <a:r>
              <a:rPr lang="en-US" dirty="0"/>
              <a:t>Maritime Security- Coast Guard, Navy, Maritime Administration</a:t>
            </a:r>
          </a:p>
          <a:p>
            <a:pPr lvl="2"/>
            <a:r>
              <a:rPr lang="en-US" dirty="0"/>
              <a:t>Aviation Security- Airport Authority</a:t>
            </a:r>
          </a:p>
          <a:p>
            <a:pPr lvl="2"/>
            <a:r>
              <a:rPr lang="en-US" dirty="0"/>
              <a:t>Rail- Transport Ministry</a:t>
            </a:r>
          </a:p>
          <a:p>
            <a:pPr lvl="1"/>
            <a:r>
              <a:rPr lang="en-US" dirty="0"/>
              <a:t>Law Enforcement</a:t>
            </a:r>
          </a:p>
          <a:p>
            <a:pPr lvl="2"/>
            <a:r>
              <a:rPr lang="en-US" dirty="0"/>
              <a:t>Especially national and local law enforcement</a:t>
            </a:r>
          </a:p>
          <a:p>
            <a:pPr lvl="1"/>
            <a:r>
              <a:rPr lang="en-US" dirty="0"/>
              <a:t>Other relevant stakeholders (intelligence agencies, customs, etc.)</a:t>
            </a:r>
          </a:p>
          <a:p>
            <a:r>
              <a:rPr lang="en-US" dirty="0"/>
              <a:t>Coordination frameworks for drafting can support the effort</a:t>
            </a:r>
          </a:p>
          <a:p>
            <a:pPr lvl="1"/>
            <a:r>
              <a:rPr lang="en-US" dirty="0"/>
              <a:t>Informal networks or formal coordination agencies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35FC01A-079C-4D68-AEC7-330FF6BE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12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15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5671EF2-451A-4576-98FA-1751DDBB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Strategies for Successful Drafting:</a:t>
            </a:r>
            <a:br>
              <a:rPr lang="en-US" dirty="0"/>
            </a:br>
            <a:r>
              <a:rPr lang="en-US" dirty="0"/>
              <a:t>Security Levels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5A01F5-69C4-4E79-8D1D-22893A95D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537886" cy="480995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Security Level cross-walking for those regulations that include nuclear and radioactive materials.</a:t>
            </a:r>
          </a:p>
          <a:p>
            <a:r>
              <a:rPr lang="en-US" dirty="0"/>
              <a:t>Structural resolution</a:t>
            </a:r>
          </a:p>
          <a:p>
            <a:pPr lvl="1"/>
            <a:r>
              <a:rPr lang="en-US" dirty="0"/>
              <a:t>Avoid trying to cross walk and structure the regulation such that there are three or more sections.</a:t>
            </a:r>
          </a:p>
          <a:p>
            <a:pPr lvl="2"/>
            <a:r>
              <a:rPr lang="en-US" dirty="0"/>
              <a:t>Example</a:t>
            </a:r>
          </a:p>
          <a:p>
            <a:pPr lvl="3"/>
            <a:r>
              <a:rPr lang="en-US" dirty="0"/>
              <a:t>I. General Requirements</a:t>
            </a:r>
          </a:p>
          <a:p>
            <a:pPr lvl="3"/>
            <a:r>
              <a:rPr lang="en-US" dirty="0"/>
              <a:t>II. Radioactive Materials</a:t>
            </a:r>
          </a:p>
          <a:p>
            <a:pPr lvl="3"/>
            <a:r>
              <a:rPr lang="en-US" dirty="0"/>
              <a:t>III. Nuclear Materials</a:t>
            </a:r>
          </a:p>
          <a:p>
            <a:r>
              <a:rPr lang="en-US" dirty="0"/>
              <a:t>Technical approach</a:t>
            </a:r>
          </a:p>
          <a:p>
            <a:pPr lvl="1"/>
            <a:r>
              <a:rPr lang="en-US" dirty="0"/>
              <a:t>Hybridization</a:t>
            </a:r>
          </a:p>
          <a:p>
            <a:pPr lvl="1"/>
            <a:r>
              <a:rPr lang="en-US" dirty="0"/>
              <a:t>Requires careful review of IAEA publications to ensure security measures are aligned to material being protected in transport.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94EDA-4807-405C-9085-7478C885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70567"/>
              </p:ext>
            </p:extLst>
          </p:nvPr>
        </p:nvGraphicFramePr>
        <p:xfrm>
          <a:off x="6489357" y="1625976"/>
          <a:ext cx="5410199" cy="3551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3931">
                  <a:extLst>
                    <a:ext uri="{9D8B030D-6E8A-4147-A177-3AD203B41FA5}">
                      <a16:colId xmlns:a16="http://schemas.microsoft.com/office/drawing/2014/main" val="3529621365"/>
                    </a:ext>
                  </a:extLst>
                </a:gridCol>
                <a:gridCol w="2366268">
                  <a:extLst>
                    <a:ext uri="{9D8B030D-6E8A-4147-A177-3AD203B41FA5}">
                      <a16:colId xmlns:a16="http://schemas.microsoft.com/office/drawing/2014/main" val="845398386"/>
                    </a:ext>
                  </a:extLst>
                </a:gridCol>
              </a:tblGrid>
              <a:tr h="88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Radioactive Material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(determined by activity)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Nuclear Material (determined by mass)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2930699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7587687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Cat 1 &amp; Cat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8090041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Cat 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79508166"/>
                  </a:ext>
                </a:extLst>
              </a:tr>
              <a:tr h="11745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Excepted packages, low specific activity (LSA-I), and surface contaminated objects (SCO-I)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Below Cat III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58151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4AAEE9-7546-4A84-A885-D28337804B87}"/>
              </a:ext>
            </a:extLst>
          </p:cNvPr>
          <p:cNvSpPr txBox="1"/>
          <p:nvPr/>
        </p:nvSpPr>
        <p:spPr>
          <a:xfrm>
            <a:off x="7162798" y="5321647"/>
            <a:ext cx="4267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An example cross-walk framework developed by an IAEA Member State in their transport security regulation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25E747C-C00F-4D69-8E7F-6B152BF1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13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31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381F42-4FF7-4333-A854-2E37B40F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Successful Drafting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EBCF30-B353-40A1-A0D0-87E6CCBD1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Lawyers and Physical Protection Experts in the drafting process.</a:t>
            </a:r>
          </a:p>
          <a:p>
            <a:pPr lvl="1"/>
            <a:r>
              <a:rPr lang="en-US" dirty="0"/>
              <a:t>Lawyers speak one language</a:t>
            </a:r>
          </a:p>
          <a:p>
            <a:pPr lvl="1"/>
            <a:r>
              <a:rPr lang="en-US" dirty="0"/>
              <a:t>Physical protection experts speak another language</a:t>
            </a:r>
          </a:p>
          <a:p>
            <a:endParaRPr lang="en-US" dirty="0"/>
          </a:p>
          <a:p>
            <a:r>
              <a:rPr lang="en-US" dirty="0"/>
              <a:t>Both are needed to ensure that the regulation is legal within the national and regulatory framework but also can be implemented to ensure physical protection of material.</a:t>
            </a:r>
          </a:p>
          <a:p>
            <a:endParaRPr lang="en-US" dirty="0"/>
          </a:p>
          <a:p>
            <a:r>
              <a:rPr lang="en-US" dirty="0"/>
              <a:t>The IAEA Guidance can help bridge the language gap between legal requirements and physical protection implementation.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B5987B-446E-4D57-82B0-CCEEA3F0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14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170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773885-6578-4C06-AD6B-DFE7A810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6D5525-6D96-448D-9389-A34007D6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Regulations are critical to support a strong nuclear security regime.</a:t>
            </a:r>
          </a:p>
          <a:p>
            <a:endParaRPr lang="en-US" sz="3200" dirty="0"/>
          </a:p>
          <a:p>
            <a:r>
              <a:rPr lang="en-US" sz="3200" dirty="0"/>
              <a:t>A strong regulatory framework ensuring the physical protection of nuclear and radioactive materials during transport support protecting material during the most vulnerable stage in their life cycle.</a:t>
            </a:r>
          </a:p>
          <a:p>
            <a:endParaRPr lang="en-US" sz="3200" dirty="0"/>
          </a:p>
          <a:p>
            <a:r>
              <a:rPr lang="en-US" sz="3200" dirty="0"/>
              <a:t>While transport is complex and challenging, support from stakeholders, regional partners, and international partners, can help support regulatory development needs.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64D6771-F830-4385-9A38-C7038AB6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15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619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DEE877D-8491-4BD0-9D7C-86887D0E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Presentation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163F64-3A42-482F-B952-6036E076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Importance of Transport Security Regulations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Development Challenges for Regulatory Drafting of Transport Security Regulations</a:t>
            </a:r>
          </a:p>
          <a:p>
            <a:pPr lvl="1"/>
            <a:r>
              <a:rPr lang="en-US" dirty="0"/>
              <a:t>Legal Considerations</a:t>
            </a:r>
          </a:p>
          <a:p>
            <a:pPr lvl="1"/>
            <a:r>
              <a:rPr lang="en-US" dirty="0"/>
              <a:t>Technical Considerations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Strategies for Successful Drafting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8564-B35E-4543-BEDE-BA8B099B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738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01CFA0-32AF-49E5-902C-E4B0E6CB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Importance of Transport Security Regulations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00024D-7F51-4882-A2D0-42A469BD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 is complex and regulations provide a legal framework to ensure material is secure throughout the journey from origin to destination and all points in between.</a:t>
            </a:r>
          </a:p>
          <a:p>
            <a:endParaRPr lang="en-US" sz="800" dirty="0"/>
          </a:p>
          <a:p>
            <a:r>
              <a:rPr lang="en-US" dirty="0"/>
              <a:t>Multiple Factors </a:t>
            </a:r>
          </a:p>
          <a:p>
            <a:pPr lvl="1"/>
            <a:r>
              <a:rPr lang="en-US" dirty="0"/>
              <a:t>Multi-modal</a:t>
            </a:r>
          </a:p>
          <a:p>
            <a:pPr lvl="2"/>
            <a:r>
              <a:rPr lang="en-US" dirty="0"/>
              <a:t>Road, Rail, Maritime, Aviation</a:t>
            </a:r>
          </a:p>
          <a:p>
            <a:pPr lvl="1"/>
            <a:r>
              <a:rPr lang="en-US" dirty="0"/>
              <a:t>Multi-jurisdictional</a:t>
            </a:r>
          </a:p>
          <a:p>
            <a:pPr lvl="2"/>
            <a:r>
              <a:rPr lang="en-US" dirty="0"/>
              <a:t>Domestic Transport vs. International Transport</a:t>
            </a:r>
          </a:p>
          <a:p>
            <a:pPr lvl="1"/>
            <a:r>
              <a:rPr lang="en-US" dirty="0"/>
              <a:t>Multi-stakeholder</a:t>
            </a:r>
          </a:p>
          <a:p>
            <a:pPr lvl="2"/>
            <a:r>
              <a:rPr lang="en-US" dirty="0"/>
              <a:t>Agencies</a:t>
            </a:r>
          </a:p>
          <a:p>
            <a:pPr lvl="2"/>
            <a:r>
              <a:rPr lang="en-US" dirty="0"/>
              <a:t>Shippers and Carriers</a:t>
            </a:r>
          </a:p>
          <a:p>
            <a:pPr lvl="2"/>
            <a:r>
              <a:rPr lang="en-US" dirty="0"/>
              <a:t>Law Enforcement</a:t>
            </a:r>
          </a:p>
          <a:p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CC97DEE-786C-4272-A2F1-1F92DF0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3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20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170A33E-7C4E-46D6-B047-AB89FF3CD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Regulatory Development Challenges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163F64-3A42-482F-B952-6036E076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to developing transport security regulations</a:t>
            </a:r>
          </a:p>
          <a:p>
            <a:pPr lvl="1"/>
            <a:r>
              <a:rPr lang="en-US" sz="2800" dirty="0"/>
              <a:t>Adapting the regulations to the national situation </a:t>
            </a:r>
          </a:p>
          <a:p>
            <a:pPr lvl="2"/>
            <a:r>
              <a:rPr lang="en-US" sz="2400" dirty="0"/>
              <a:t>Geography, threat, other considerations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Challenge in defining the scope of the regulations </a:t>
            </a:r>
          </a:p>
          <a:p>
            <a:pPr lvl="2"/>
            <a:r>
              <a:rPr lang="en-US" sz="2400" dirty="0"/>
              <a:t>Radioactive material/sources vs. nuclear material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Interfacing with transport safety requirements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Limited human resources in developing transport security regulations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8564-B35E-4543-BEDE-BA8B099B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4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16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34">
            <a:extLst>
              <a:ext uri="{FF2B5EF4-FFF2-40B4-BE49-F238E27FC236}">
                <a16:creationId xmlns:a16="http://schemas.microsoft.com/office/drawing/2014/main" id="{DDC2CC28-0877-4D5C-B667-C77B824A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Considerations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F7E8FF-8C12-41D7-9B39-87EC1A69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766"/>
            <a:ext cx="6045248" cy="5170933"/>
          </a:xfrm>
        </p:spPr>
        <p:txBody>
          <a:bodyPr/>
          <a:lstStyle/>
          <a:p>
            <a:r>
              <a:rPr lang="en-US" dirty="0"/>
              <a:t>A “shared regulatory space”</a:t>
            </a:r>
          </a:p>
          <a:p>
            <a:pPr lvl="1"/>
            <a:r>
              <a:rPr lang="en-US" dirty="0"/>
              <a:t>Multiple Agencies</a:t>
            </a:r>
          </a:p>
          <a:p>
            <a:pPr lvl="1"/>
            <a:r>
              <a:rPr lang="en-US" dirty="0"/>
              <a:t>Possible overlap in responsibility</a:t>
            </a:r>
          </a:p>
          <a:p>
            <a:pPr lvl="1"/>
            <a:r>
              <a:rPr lang="en-US" dirty="0"/>
              <a:t>Splintering of authorities</a:t>
            </a:r>
          </a:p>
          <a:p>
            <a:pPr lvl="1"/>
            <a:endParaRPr lang="en-US" dirty="0"/>
          </a:p>
          <a:p>
            <a:r>
              <a:rPr lang="en-US" dirty="0"/>
              <a:t>Defining roles and responsibilities</a:t>
            </a:r>
          </a:p>
          <a:p>
            <a:pPr lvl="1"/>
            <a:r>
              <a:rPr lang="en-US" dirty="0"/>
              <a:t>Individual agency  roles and responsibilities</a:t>
            </a:r>
          </a:p>
          <a:p>
            <a:pPr lvl="1"/>
            <a:r>
              <a:rPr lang="en-US" dirty="0"/>
              <a:t>Shipper and carrier roles and responsibilities</a:t>
            </a:r>
          </a:p>
          <a:p>
            <a:pPr lvl="1"/>
            <a:r>
              <a:rPr lang="en-US" dirty="0"/>
              <a:t>Local law enforcement roles and responsibilities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C3C2-5F8A-4DAA-B9D2-1D7BDCF0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5</a:t>
            </a:fld>
            <a:endParaRPr lang="en-US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E11F76-0AF2-491F-9209-B1209129AF2C}"/>
              </a:ext>
            </a:extLst>
          </p:cNvPr>
          <p:cNvGrpSpPr/>
          <p:nvPr/>
        </p:nvGrpSpPr>
        <p:grpSpPr>
          <a:xfrm>
            <a:off x="6436506" y="945145"/>
            <a:ext cx="5326090" cy="5188614"/>
            <a:chOff x="1786252" y="489082"/>
            <a:chExt cx="5120963" cy="512096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746F406-6C95-48CB-A494-887847DFB47D}"/>
                </a:ext>
              </a:extLst>
            </p:cNvPr>
            <p:cNvSpPr/>
            <p:nvPr/>
          </p:nvSpPr>
          <p:spPr>
            <a:xfrm>
              <a:off x="3470915" y="2174631"/>
              <a:ext cx="1751637" cy="1749863"/>
            </a:xfrm>
            <a:custGeom>
              <a:avLst/>
              <a:gdLst>
                <a:gd name="connsiteX0" fmla="*/ 0 w 1751637"/>
                <a:gd name="connsiteY0" fmla="*/ 874932 h 1749863"/>
                <a:gd name="connsiteX1" fmla="*/ 875819 w 1751637"/>
                <a:gd name="connsiteY1" fmla="*/ 0 h 1749863"/>
                <a:gd name="connsiteX2" fmla="*/ 1751638 w 1751637"/>
                <a:gd name="connsiteY2" fmla="*/ 874932 h 1749863"/>
                <a:gd name="connsiteX3" fmla="*/ 875819 w 1751637"/>
                <a:gd name="connsiteY3" fmla="*/ 1749864 h 1749863"/>
                <a:gd name="connsiteX4" fmla="*/ 0 w 1751637"/>
                <a:gd name="connsiteY4" fmla="*/ 874932 h 174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1637" h="1749863">
                  <a:moveTo>
                    <a:pt x="0" y="874932"/>
                  </a:moveTo>
                  <a:cubicBezTo>
                    <a:pt x="0" y="391720"/>
                    <a:pt x="392118" y="0"/>
                    <a:pt x="875819" y="0"/>
                  </a:cubicBezTo>
                  <a:cubicBezTo>
                    <a:pt x="1359520" y="0"/>
                    <a:pt x="1751638" y="391720"/>
                    <a:pt x="1751638" y="874932"/>
                  </a:cubicBezTo>
                  <a:cubicBezTo>
                    <a:pt x="1751638" y="1358144"/>
                    <a:pt x="1359520" y="1749864"/>
                    <a:pt x="875819" y="1749864"/>
                  </a:cubicBezTo>
                  <a:cubicBezTo>
                    <a:pt x="392118" y="1749864"/>
                    <a:pt x="0" y="1358144"/>
                    <a:pt x="0" y="874932"/>
                  </a:cubicBez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65411" tIns="265152" rIns="265411" bIns="265152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/>
                <a:t>The Transport Security Flower</a:t>
              </a: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393734-CD05-4ED8-8C1E-D6AB8067A371}"/>
                </a:ext>
              </a:extLst>
            </p:cNvPr>
            <p:cNvSpPr/>
            <p:nvPr/>
          </p:nvSpPr>
          <p:spPr>
            <a:xfrm rot="16200000">
              <a:off x="4054188" y="1873833"/>
              <a:ext cx="585092" cy="16503"/>
            </a:xfrm>
            <a:custGeom>
              <a:avLst/>
              <a:gdLst>
                <a:gd name="connsiteX0" fmla="*/ 0 w 585092"/>
                <a:gd name="connsiteY0" fmla="*/ 8251 h 16503"/>
                <a:gd name="connsiteX1" fmla="*/ 585092 w 585092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5092" h="16503">
                  <a:moveTo>
                    <a:pt x="0" y="8251"/>
                  </a:moveTo>
                  <a:lnTo>
                    <a:pt x="585092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619" tIns="-6376" rIns="290619" bIns="-637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131ECF8-405F-4B38-A7BD-7F3C8EE1DAE2}"/>
                </a:ext>
              </a:extLst>
            </p:cNvPr>
            <p:cNvSpPr/>
            <p:nvPr/>
          </p:nvSpPr>
          <p:spPr>
            <a:xfrm>
              <a:off x="3796505" y="489082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BFCE91E-DD1D-4FB0-86A6-1EB491383F7D}"/>
                </a:ext>
              </a:extLst>
            </p:cNvPr>
            <p:cNvSpPr/>
            <p:nvPr/>
          </p:nvSpPr>
          <p:spPr>
            <a:xfrm rot="18000000">
              <a:off x="4638093" y="2030149"/>
              <a:ext cx="584871" cy="16503"/>
            </a:xfrm>
            <a:custGeom>
              <a:avLst/>
              <a:gdLst>
                <a:gd name="connsiteX0" fmla="*/ 0 w 584871"/>
                <a:gd name="connsiteY0" fmla="*/ 8251 h 16503"/>
                <a:gd name="connsiteX1" fmla="*/ 584871 w 58487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871" h="16503">
                  <a:moveTo>
                    <a:pt x="0" y="8251"/>
                  </a:moveTo>
                  <a:lnTo>
                    <a:pt x="584871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513" tIns="-6370" rIns="290514" bIns="-6371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FEF779E3-8B37-4318-A3CD-5C11F24FE3B6}"/>
                </a:ext>
              </a:extLst>
            </p:cNvPr>
            <p:cNvSpPr/>
            <p:nvPr/>
          </p:nvSpPr>
          <p:spPr>
            <a:xfrm>
              <a:off x="4801632" y="758403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Airport Authority</a:t>
              </a: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1DD72C36-8CA0-4D4A-BCB4-93214C8DA244}"/>
                </a:ext>
              </a:extLst>
            </p:cNvPr>
            <p:cNvSpPr/>
            <p:nvPr/>
          </p:nvSpPr>
          <p:spPr>
            <a:xfrm rot="19800000">
              <a:off x="5065874" y="2457406"/>
              <a:ext cx="584427" cy="16503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0" y="8251"/>
                  </a:moveTo>
                  <a:lnTo>
                    <a:pt x="584427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2" tIns="-6359" rIns="290303" bIns="-63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DA20F46-1AAF-480D-B4F9-3853DBE761C1}"/>
                </a:ext>
              </a:extLst>
            </p:cNvPr>
            <p:cNvSpPr/>
            <p:nvPr/>
          </p:nvSpPr>
          <p:spPr>
            <a:xfrm>
              <a:off x="5537436" y="1494207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Military Forces</a:t>
              </a: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4778FC0-BD7E-4FBF-864F-46C48BDD4916}"/>
                </a:ext>
              </a:extLst>
            </p:cNvPr>
            <p:cNvSpPr/>
            <p:nvPr/>
          </p:nvSpPr>
          <p:spPr>
            <a:xfrm>
              <a:off x="5222553" y="3041311"/>
              <a:ext cx="584205" cy="16503"/>
            </a:xfrm>
            <a:custGeom>
              <a:avLst/>
              <a:gdLst>
                <a:gd name="connsiteX0" fmla="*/ 0 w 584205"/>
                <a:gd name="connsiteY0" fmla="*/ 8251 h 16503"/>
                <a:gd name="connsiteX1" fmla="*/ 584205 w 584205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205" h="16503">
                  <a:moveTo>
                    <a:pt x="0" y="8251"/>
                  </a:moveTo>
                  <a:lnTo>
                    <a:pt x="584205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197" tIns="-6354" rIns="290198" bIns="-6353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113A9101-AD2A-42E5-93CB-95A6CF00DB91}"/>
                </a:ext>
              </a:extLst>
            </p:cNvPr>
            <p:cNvSpPr/>
            <p:nvPr/>
          </p:nvSpPr>
          <p:spPr>
            <a:xfrm>
              <a:off x="5806758" y="249933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/>
                <a:t>Energy Ministry</a:t>
              </a: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5F430A37-87F3-41E7-90C3-3AD95F55AF7A}"/>
                </a:ext>
              </a:extLst>
            </p:cNvPr>
            <p:cNvSpPr/>
            <p:nvPr/>
          </p:nvSpPr>
          <p:spPr>
            <a:xfrm rot="1800000">
              <a:off x="5065874" y="3625216"/>
              <a:ext cx="584427" cy="16503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0" y="8251"/>
                  </a:moveTo>
                  <a:lnTo>
                    <a:pt x="584427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3" tIns="-6360" rIns="290302" bIns="-6359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6197E30B-AAA5-4A9A-82C9-BBB93DD69D3F}"/>
                </a:ext>
              </a:extLst>
            </p:cNvPr>
            <p:cNvSpPr/>
            <p:nvPr/>
          </p:nvSpPr>
          <p:spPr>
            <a:xfrm>
              <a:off x="5537436" y="3504460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3265729-B5F7-4A2A-AAD5-4D89997FBEDD}"/>
                </a:ext>
              </a:extLst>
            </p:cNvPr>
            <p:cNvSpPr/>
            <p:nvPr/>
          </p:nvSpPr>
          <p:spPr>
            <a:xfrm rot="3600000">
              <a:off x="4638093" y="4052472"/>
              <a:ext cx="584871" cy="16503"/>
            </a:xfrm>
            <a:custGeom>
              <a:avLst/>
              <a:gdLst>
                <a:gd name="connsiteX0" fmla="*/ 0 w 584871"/>
                <a:gd name="connsiteY0" fmla="*/ 8251 h 16503"/>
                <a:gd name="connsiteX1" fmla="*/ 584871 w 58487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871" h="16503">
                  <a:moveTo>
                    <a:pt x="0" y="8251"/>
                  </a:moveTo>
                  <a:lnTo>
                    <a:pt x="584871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514" tIns="-6371" rIns="290513" bIns="-637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11C31274-A838-48BE-BEB6-B484CBBEB3D2}"/>
                </a:ext>
              </a:extLst>
            </p:cNvPr>
            <p:cNvSpPr/>
            <p:nvPr/>
          </p:nvSpPr>
          <p:spPr>
            <a:xfrm>
              <a:off x="4801632" y="424026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Transport Ministry</a:t>
              </a: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5A2BC530-1E46-4A7D-8225-352B00801A31}"/>
                </a:ext>
              </a:extLst>
            </p:cNvPr>
            <p:cNvSpPr/>
            <p:nvPr/>
          </p:nvSpPr>
          <p:spPr>
            <a:xfrm rot="5400000">
              <a:off x="4054188" y="4208789"/>
              <a:ext cx="585092" cy="16503"/>
            </a:xfrm>
            <a:custGeom>
              <a:avLst/>
              <a:gdLst>
                <a:gd name="connsiteX0" fmla="*/ 0 w 585092"/>
                <a:gd name="connsiteY0" fmla="*/ 8251 h 16503"/>
                <a:gd name="connsiteX1" fmla="*/ 585092 w 585092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5092" h="16503">
                  <a:moveTo>
                    <a:pt x="0" y="8251"/>
                  </a:moveTo>
                  <a:lnTo>
                    <a:pt x="585092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619" tIns="-6376" rIns="290619" bIns="-637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63FCF449-6732-4971-BF84-68B1233A9C75}"/>
                </a:ext>
              </a:extLst>
            </p:cNvPr>
            <p:cNvSpPr/>
            <p:nvPr/>
          </p:nvSpPr>
          <p:spPr>
            <a:xfrm>
              <a:off x="3796505" y="4509587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Transport Carriers</a:t>
              </a: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3CD3CFC3-14CD-46D7-9848-2CDABE7C6769}"/>
                </a:ext>
              </a:extLst>
            </p:cNvPr>
            <p:cNvSpPr/>
            <p:nvPr/>
          </p:nvSpPr>
          <p:spPr>
            <a:xfrm rot="18000000">
              <a:off x="3469521" y="4053039"/>
              <a:ext cx="586182" cy="16504"/>
            </a:xfrm>
            <a:custGeom>
              <a:avLst/>
              <a:gdLst>
                <a:gd name="connsiteX0" fmla="*/ 0 w 586181"/>
                <a:gd name="connsiteY0" fmla="*/ 8251 h 16503"/>
                <a:gd name="connsiteX1" fmla="*/ 586181 w 58618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6181" h="16503">
                  <a:moveTo>
                    <a:pt x="586181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1136" tIns="-6402" rIns="291136" bIns="-6404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9170C601-4547-4290-A4C8-1716EE5CE664}"/>
                </a:ext>
              </a:extLst>
            </p:cNvPr>
            <p:cNvSpPr/>
            <p:nvPr/>
          </p:nvSpPr>
          <p:spPr>
            <a:xfrm>
              <a:off x="2796565" y="4240264"/>
              <a:ext cx="1090085" cy="1100457"/>
            </a:xfrm>
            <a:custGeom>
              <a:avLst/>
              <a:gdLst>
                <a:gd name="connsiteX0" fmla="*/ 0 w 1090085"/>
                <a:gd name="connsiteY0" fmla="*/ 550229 h 1100457"/>
                <a:gd name="connsiteX1" fmla="*/ 545043 w 1090085"/>
                <a:gd name="connsiteY1" fmla="*/ 0 h 1100457"/>
                <a:gd name="connsiteX2" fmla="*/ 1090086 w 1090085"/>
                <a:gd name="connsiteY2" fmla="*/ 550229 h 1100457"/>
                <a:gd name="connsiteX3" fmla="*/ 545043 w 1090085"/>
                <a:gd name="connsiteY3" fmla="*/ 1100458 h 1100457"/>
                <a:gd name="connsiteX4" fmla="*/ 0 w 1090085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085" h="1100457">
                  <a:moveTo>
                    <a:pt x="0" y="550229"/>
                  </a:moveTo>
                  <a:cubicBezTo>
                    <a:pt x="0" y="246346"/>
                    <a:pt x="244024" y="0"/>
                    <a:pt x="545043" y="0"/>
                  </a:cubicBezTo>
                  <a:cubicBezTo>
                    <a:pt x="846062" y="0"/>
                    <a:pt x="1090086" y="246346"/>
                    <a:pt x="1090086" y="550229"/>
                  </a:cubicBezTo>
                  <a:cubicBezTo>
                    <a:pt x="1090086" y="854112"/>
                    <a:pt x="846062" y="1100458"/>
                    <a:pt x="545043" y="1100458"/>
                  </a:cubicBezTo>
                  <a:cubicBezTo>
                    <a:pt x="244024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9639" tIns="161158" rIns="159639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4DED36B0-7318-491F-A006-EEC98CAC9F40}"/>
                </a:ext>
              </a:extLst>
            </p:cNvPr>
            <p:cNvSpPr/>
            <p:nvPr/>
          </p:nvSpPr>
          <p:spPr>
            <a:xfrm rot="19800000">
              <a:off x="3043167" y="3625215"/>
              <a:ext cx="584428" cy="16504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58442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2" tIns="-6359" rIns="290304" bIns="-6359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EBC79038-CD97-44D8-BA2E-B0514BF2F1A4}"/>
                </a:ext>
              </a:extLst>
            </p:cNvPr>
            <p:cNvSpPr/>
            <p:nvPr/>
          </p:nvSpPr>
          <p:spPr>
            <a:xfrm>
              <a:off x="2055575" y="3504460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Shippers</a:t>
              </a: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52A46881-4FD4-4220-AC1B-2237499C3EF7}"/>
                </a:ext>
              </a:extLst>
            </p:cNvPr>
            <p:cNvSpPr/>
            <p:nvPr/>
          </p:nvSpPr>
          <p:spPr>
            <a:xfrm>
              <a:off x="2886710" y="3041310"/>
              <a:ext cx="584206" cy="16504"/>
            </a:xfrm>
            <a:custGeom>
              <a:avLst/>
              <a:gdLst>
                <a:gd name="connsiteX0" fmla="*/ 0 w 584205"/>
                <a:gd name="connsiteY0" fmla="*/ 8251 h 16503"/>
                <a:gd name="connsiteX1" fmla="*/ 584205 w 584205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205" h="16503">
                  <a:moveTo>
                    <a:pt x="584205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197" tIns="-6353" rIns="290199" bIns="-6353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B712BEE7-11C2-4486-A5B2-A1FE4BAD13EE}"/>
                </a:ext>
              </a:extLst>
            </p:cNvPr>
            <p:cNvSpPr/>
            <p:nvPr/>
          </p:nvSpPr>
          <p:spPr>
            <a:xfrm>
              <a:off x="1786252" y="249933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Receivers</a:t>
              </a: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E7C05616-E59F-47A7-BAB7-7E23A361D08E}"/>
                </a:ext>
              </a:extLst>
            </p:cNvPr>
            <p:cNvSpPr/>
            <p:nvPr/>
          </p:nvSpPr>
          <p:spPr>
            <a:xfrm rot="1827414">
              <a:off x="3021690" y="2442238"/>
              <a:ext cx="612537" cy="16503"/>
            </a:xfrm>
            <a:custGeom>
              <a:avLst/>
              <a:gdLst>
                <a:gd name="connsiteX0" fmla="*/ 0 w 612537"/>
                <a:gd name="connsiteY0" fmla="*/ 8251 h 16503"/>
                <a:gd name="connsiteX1" fmla="*/ 612537 w 61253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2537" h="16503">
                  <a:moveTo>
                    <a:pt x="61253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3655" tIns="-7062" rIns="303656" bIns="-7062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ED511A89-0F73-43B1-A9A0-41330BCEF31E}"/>
                </a:ext>
              </a:extLst>
            </p:cNvPr>
            <p:cNvSpPr/>
            <p:nvPr/>
          </p:nvSpPr>
          <p:spPr>
            <a:xfrm>
              <a:off x="2039420" y="1466111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Customs</a:t>
              </a: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EFD7F6C-9EB3-4172-AE8F-BABF9EA5F159}"/>
                </a:ext>
              </a:extLst>
            </p:cNvPr>
            <p:cNvSpPr/>
            <p:nvPr/>
          </p:nvSpPr>
          <p:spPr>
            <a:xfrm rot="3600000">
              <a:off x="3456669" y="2022162"/>
              <a:ext cx="603317" cy="16503"/>
            </a:xfrm>
            <a:custGeom>
              <a:avLst/>
              <a:gdLst>
                <a:gd name="connsiteX0" fmla="*/ 0 w 603317"/>
                <a:gd name="connsiteY0" fmla="*/ 8251 h 16503"/>
                <a:gd name="connsiteX1" fmla="*/ 603317 w 60331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3317" h="16503">
                  <a:moveTo>
                    <a:pt x="60331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9275" tIns="-6833" rIns="299276" bIns="-68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9FC4596-2873-451E-9C39-3E4EFF120CC5}"/>
                </a:ext>
              </a:extLst>
            </p:cNvPr>
            <p:cNvSpPr/>
            <p:nvPr/>
          </p:nvSpPr>
          <p:spPr>
            <a:xfrm>
              <a:off x="2809825" y="776850"/>
              <a:ext cx="1063564" cy="1063564"/>
            </a:xfrm>
            <a:custGeom>
              <a:avLst/>
              <a:gdLst>
                <a:gd name="connsiteX0" fmla="*/ 0 w 1063564"/>
                <a:gd name="connsiteY0" fmla="*/ 531782 h 1063564"/>
                <a:gd name="connsiteX1" fmla="*/ 531782 w 1063564"/>
                <a:gd name="connsiteY1" fmla="*/ 0 h 1063564"/>
                <a:gd name="connsiteX2" fmla="*/ 1063564 w 1063564"/>
                <a:gd name="connsiteY2" fmla="*/ 531782 h 1063564"/>
                <a:gd name="connsiteX3" fmla="*/ 531782 w 1063564"/>
                <a:gd name="connsiteY3" fmla="*/ 1063564 h 1063564"/>
                <a:gd name="connsiteX4" fmla="*/ 0 w 1063564"/>
                <a:gd name="connsiteY4" fmla="*/ 531782 h 10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3564" h="1063564">
                  <a:moveTo>
                    <a:pt x="0" y="531782"/>
                  </a:moveTo>
                  <a:cubicBezTo>
                    <a:pt x="0" y="238087"/>
                    <a:pt x="238087" y="0"/>
                    <a:pt x="531782" y="0"/>
                  </a:cubicBezTo>
                  <a:cubicBezTo>
                    <a:pt x="825477" y="0"/>
                    <a:pt x="1063564" y="238087"/>
                    <a:pt x="1063564" y="531782"/>
                  </a:cubicBezTo>
                  <a:cubicBezTo>
                    <a:pt x="1063564" y="825477"/>
                    <a:pt x="825477" y="1063564"/>
                    <a:pt x="531782" y="1063564"/>
                  </a:cubicBezTo>
                  <a:cubicBezTo>
                    <a:pt x="238087" y="1063564"/>
                    <a:pt x="0" y="825477"/>
                    <a:pt x="0" y="5317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4645" tIns="164645" rIns="164645" bIns="16464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31" name="TextBox 32">
              <a:extLst>
                <a:ext uri="{FF2B5EF4-FFF2-40B4-BE49-F238E27FC236}">
                  <a16:creationId xmlns:a16="http://schemas.microsoft.com/office/drawing/2014/main" id="{798C2406-3CA6-4E57-9C5D-C7D6B96CC5B6}"/>
                </a:ext>
              </a:extLst>
            </p:cNvPr>
            <p:cNvSpPr txBox="1"/>
            <p:nvPr/>
          </p:nvSpPr>
          <p:spPr>
            <a:xfrm>
              <a:off x="2831939" y="1112589"/>
              <a:ext cx="10235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Police</a:t>
              </a:r>
            </a:p>
          </p:txBody>
        </p:sp>
        <p:sp>
          <p:nvSpPr>
            <p:cNvPr id="32" name="TextBox 33">
              <a:extLst>
                <a:ext uri="{FF2B5EF4-FFF2-40B4-BE49-F238E27FC236}">
                  <a16:creationId xmlns:a16="http://schemas.microsoft.com/office/drawing/2014/main" id="{BB19F986-EC39-406A-8E65-9C2894646526}"/>
                </a:ext>
              </a:extLst>
            </p:cNvPr>
            <p:cNvSpPr txBox="1"/>
            <p:nvPr/>
          </p:nvSpPr>
          <p:spPr>
            <a:xfrm>
              <a:off x="3849422" y="816641"/>
              <a:ext cx="104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Port Authority</a:t>
              </a:r>
            </a:p>
          </p:txBody>
        </p:sp>
        <p:sp>
          <p:nvSpPr>
            <p:cNvPr id="33" name="TextBox 34">
              <a:extLst>
                <a:ext uri="{FF2B5EF4-FFF2-40B4-BE49-F238E27FC236}">
                  <a16:creationId xmlns:a16="http://schemas.microsoft.com/office/drawing/2014/main" id="{F0E6FF41-AB30-4987-A019-9D7AD470A76B}"/>
                </a:ext>
              </a:extLst>
            </p:cNvPr>
            <p:cNvSpPr txBox="1"/>
            <p:nvPr/>
          </p:nvSpPr>
          <p:spPr>
            <a:xfrm>
              <a:off x="5464403" y="3773630"/>
              <a:ext cx="12380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Regulatory Body</a:t>
              </a:r>
            </a:p>
          </p:txBody>
        </p:sp>
        <p:sp>
          <p:nvSpPr>
            <p:cNvPr id="34" name="TextBox 35">
              <a:extLst>
                <a:ext uri="{FF2B5EF4-FFF2-40B4-BE49-F238E27FC236}">
                  <a16:creationId xmlns:a16="http://schemas.microsoft.com/office/drawing/2014/main" id="{37E6D462-0C02-4D51-9207-08A76EEDB76F}"/>
                </a:ext>
              </a:extLst>
            </p:cNvPr>
            <p:cNvSpPr txBox="1"/>
            <p:nvPr/>
          </p:nvSpPr>
          <p:spPr>
            <a:xfrm>
              <a:off x="2680349" y="4545631"/>
              <a:ext cx="12952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Intelligence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Agencies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4047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A6EC2B-C0D6-49BE-AC28-0DC11571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Considerations continued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82EC38-E687-4674-ABF4-CC1087EF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pre-cursor: Safety and Security for Transport of Nuclear and other Radioactive Materials</a:t>
            </a:r>
          </a:p>
          <a:p>
            <a:pPr lvl="1"/>
            <a:r>
              <a:rPr lang="en-US" dirty="0"/>
              <a:t>Safety: protecting </a:t>
            </a:r>
            <a:r>
              <a:rPr lang="en-US" i="1" u="sng" dirty="0"/>
              <a:t>humans</a:t>
            </a:r>
            <a:r>
              <a:rPr lang="en-US" dirty="0"/>
              <a:t> and the environment from the harmful effects of ionizing radiation</a:t>
            </a:r>
          </a:p>
          <a:p>
            <a:pPr lvl="1"/>
            <a:r>
              <a:rPr lang="en-US" dirty="0"/>
              <a:t>Security: protecting </a:t>
            </a:r>
            <a:r>
              <a:rPr lang="en-US" i="1" u="sng" dirty="0"/>
              <a:t>material</a:t>
            </a:r>
            <a:r>
              <a:rPr lang="en-US" dirty="0"/>
              <a:t> from malicious acts of individuals</a:t>
            </a:r>
          </a:p>
          <a:p>
            <a:endParaRPr lang="en-US" dirty="0"/>
          </a:p>
          <a:p>
            <a:r>
              <a:rPr lang="en-US" dirty="0"/>
              <a:t>Not just a question of language, but a question of structure </a:t>
            </a:r>
          </a:p>
          <a:p>
            <a:pPr lvl="1"/>
            <a:r>
              <a:rPr lang="en-US" dirty="0"/>
              <a:t>Two separate regulations (Security Regulation and Safety Regulation), OR</a:t>
            </a:r>
          </a:p>
          <a:p>
            <a:pPr lvl="1"/>
            <a:r>
              <a:rPr lang="en-US" dirty="0"/>
              <a:t>One integrated regulation (Security and Safety Regulation)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Translation and interpretation issues for the authorized persons.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9A29572-F1F2-4735-B173-9EF5D2D4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6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97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B180C2-ADA6-4B9A-A18B-8149009D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Considerations continued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82EC38-E687-4674-ABF4-CC1087EF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importance of the legal inventory as discussed by the IAEA</a:t>
            </a:r>
          </a:p>
          <a:p>
            <a:endParaRPr lang="en-US" dirty="0"/>
          </a:p>
          <a:p>
            <a:r>
              <a:rPr lang="en-US" dirty="0"/>
              <a:t>Helps frame the boundaries of the regulation</a:t>
            </a:r>
          </a:p>
          <a:p>
            <a:pPr lvl="1"/>
            <a:r>
              <a:rPr lang="en-US" dirty="0"/>
              <a:t>Nuclear Law</a:t>
            </a:r>
          </a:p>
          <a:p>
            <a:pPr lvl="2"/>
            <a:r>
              <a:rPr lang="en-US" dirty="0"/>
              <a:t>Status of the Nuclear law </a:t>
            </a:r>
          </a:p>
          <a:p>
            <a:pPr lvl="2"/>
            <a:r>
              <a:rPr lang="en-US" dirty="0"/>
              <a:t>Regulatory functions of the Competent Authority to regulate transport security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Other Dangerous Goods laws and International Commitments</a:t>
            </a:r>
          </a:p>
          <a:p>
            <a:pPr lvl="2"/>
            <a:r>
              <a:rPr lang="en-US" dirty="0"/>
              <a:t>Safety of Life at Sea/International Ship and Port Facility Security Code</a:t>
            </a:r>
          </a:p>
          <a:p>
            <a:pPr lvl="2"/>
            <a:r>
              <a:rPr lang="en-US" dirty="0"/>
              <a:t>Chicago Convention and International Air Transport Association Dangerous Goods Regulations</a:t>
            </a:r>
          </a:p>
          <a:p>
            <a:pPr lvl="2"/>
            <a:endParaRPr lang="en-US" dirty="0"/>
          </a:p>
          <a:p>
            <a:r>
              <a:rPr lang="en-US" dirty="0"/>
              <a:t>Helps organize stakeholders for input and drafting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05B8B5-9D91-41D1-8DA9-7A048C7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7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2577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CAD96E-5F0A-4579-BAAD-B29983C5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Considerations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0B2444-A5F5-4C91-8AE8-48FE6F68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material is covered by the transport security regulation?</a:t>
            </a:r>
          </a:p>
          <a:p>
            <a:pPr lvl="1"/>
            <a:r>
              <a:rPr lang="en-US" dirty="0"/>
              <a:t>Radioactive Material including Radioactive Sources </a:t>
            </a:r>
          </a:p>
          <a:p>
            <a:pPr lvl="1"/>
            <a:r>
              <a:rPr lang="en-US" dirty="0"/>
              <a:t>Nuclear Material</a:t>
            </a:r>
          </a:p>
          <a:p>
            <a:pPr lvl="1"/>
            <a:r>
              <a:rPr lang="en-US" dirty="0"/>
              <a:t>Uranium Ore and material of economic but not radiological consequence</a:t>
            </a:r>
          </a:p>
          <a:p>
            <a:pPr lvl="1"/>
            <a:endParaRPr lang="en-US" dirty="0"/>
          </a:p>
          <a:p>
            <a:r>
              <a:rPr lang="en-US" dirty="0"/>
              <a:t>This selection may influence the structure of the regulation and the security levels and corresponding security measures.</a:t>
            </a:r>
          </a:p>
          <a:p>
            <a:pPr lvl="1"/>
            <a:endParaRPr lang="en-US" dirty="0"/>
          </a:p>
          <a:p>
            <a:r>
              <a:rPr lang="en-US" dirty="0"/>
              <a:t>Regional Considerations may play into this question especially for international transport of nuclear and other radioactive material.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ACAD3-EAE3-43F8-9228-CC7E4EB8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8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02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48E427-1038-402A-9837-1E354B3C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 Considerations: Security Level Assignment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D0C0E6-F81D-4FD6-82CE-E4C133205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Nuclear Materials</a:t>
            </a:r>
          </a:p>
          <a:p>
            <a:pPr lvl="1"/>
            <a:r>
              <a:rPr lang="en-US" dirty="0"/>
              <a:t>Category I, II, III according to the CPPNM</a:t>
            </a:r>
          </a:p>
          <a:p>
            <a:pPr lvl="1"/>
            <a:r>
              <a:rPr lang="en-US" dirty="0"/>
              <a:t>Reflected in Nuclear Security Series No. 13 and NSS 26-G</a:t>
            </a:r>
          </a:p>
          <a:p>
            <a:pPr marL="457200" lvl="1" indent="0">
              <a:buNone/>
            </a:pPr>
            <a:endParaRPr lang="en-US" sz="3000" dirty="0"/>
          </a:p>
          <a:p>
            <a:r>
              <a:rPr lang="en-US" dirty="0"/>
              <a:t>Radioactive Material including Sources</a:t>
            </a:r>
          </a:p>
          <a:p>
            <a:pPr lvl="1"/>
            <a:r>
              <a:rPr lang="en-US" dirty="0"/>
              <a:t>NSS 9-G (Rev. 1) added more detailed guidance to each security level </a:t>
            </a:r>
          </a:p>
          <a:p>
            <a:pPr lvl="2"/>
            <a:r>
              <a:rPr lang="en-US" dirty="0"/>
              <a:t>Prudent management practices; </a:t>
            </a:r>
          </a:p>
          <a:p>
            <a:pPr lvl="2"/>
            <a:r>
              <a:rPr lang="en-US" dirty="0"/>
              <a:t>Basic measures; and </a:t>
            </a:r>
          </a:p>
          <a:p>
            <a:pPr lvl="2"/>
            <a:r>
              <a:rPr lang="en-US" dirty="0"/>
              <a:t>Enhanced measures added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E3FFE82-F981-4274-94C0-6BBBD517341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6902212"/>
                  </p:ext>
                </p:extLst>
              </p:nvPr>
            </p:nvGraphicFramePr>
            <p:xfrm>
              <a:off x="7648832" y="4354073"/>
              <a:ext cx="3852807" cy="2167204"/>
            </p:xfrm>
            <a:graphic>
              <a:graphicData uri="http://schemas.microsoft.com/office/powerpoint/2016/slidezoom">
                <pslz:sldZm>
                  <pslz:sldZmObj sldId="268" cId="2543020720">
                    <pslz:zmPr id="{74D03873-3A5E-469B-8384-730ED65AFFD9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852807" cy="216720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E3FFE82-F981-4274-94C0-6BBBD517341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8832" y="4354073"/>
                <a:ext cx="3852807" cy="216720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FF4CBDF-236B-4BA0-8AFA-4C5E0567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9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67229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QI9cmUz8"/>
  <p:tag name="ARTICULATE_SLIDE_COUNT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F363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BB6D91C4D9E4F83BB091B91E8484F" ma:contentTypeVersion="11" ma:contentTypeDescription="Create a new document." ma:contentTypeScope="" ma:versionID="998160c76efcf106df84d1eff2bb7c3e">
  <xsd:schema xmlns:xsd="http://www.w3.org/2001/XMLSchema" xmlns:xs="http://www.w3.org/2001/XMLSchema" xmlns:p="http://schemas.microsoft.com/office/2006/metadata/properties" xmlns:ns3="b0f35f79-e7ca-4687-a1bd-67532380ca6b" xmlns:ns4="55bf4380-edde-48c2-929a-0ca3c8bd8f73" targetNamespace="http://schemas.microsoft.com/office/2006/metadata/properties" ma:root="true" ma:fieldsID="226b40e6e5bd9f01aadf36ded7a02a7f" ns3:_="" ns4:_="">
    <xsd:import namespace="b0f35f79-e7ca-4687-a1bd-67532380ca6b"/>
    <xsd:import namespace="55bf4380-edde-48c2-929a-0ca3c8bd8f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35f79-e7ca-4687-a1bd-67532380ca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f4380-edde-48c2-929a-0ca3c8bd8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24374-E7AA-4199-B751-88D4FE60BEE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b0f35f79-e7ca-4687-a1bd-67532380ca6b"/>
    <ds:schemaRef ds:uri="55bf4380-edde-48c2-929a-0ca3c8bd8f7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79C3996-8605-4C36-8371-732D9BFD083E}">
  <ds:schemaRefs>
    <ds:schemaRef ds:uri="55bf4380-edde-48c2-929a-0ca3c8bd8f73"/>
    <ds:schemaRef ds:uri="b0f35f79-e7ca-4687-a1bd-67532380ca6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A6A7807-4A69-4FC9-B35E-A45FCF680D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1035</Words>
  <Application>Microsoft Office PowerPoint</Application>
  <PresentationFormat>Widescreen</PresentationFormat>
  <Paragraphs>193</Paragraphs>
  <Slides>15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Office Theme</vt:lpstr>
      <vt:lpstr>Challenges and Opportunities in the Development of Transport Security Regulations for Nuclear and Other Radioactive Materials</vt:lpstr>
      <vt:lpstr>Outline for Presentation</vt:lpstr>
      <vt:lpstr>Importance of Transport Security Regulations</vt:lpstr>
      <vt:lpstr>Regulatory Development Challenges</vt:lpstr>
      <vt:lpstr>Legal Considerations</vt:lpstr>
      <vt:lpstr>Legal Considerations continued</vt:lpstr>
      <vt:lpstr>Legal Considerations continued</vt:lpstr>
      <vt:lpstr>Technical Considerations</vt:lpstr>
      <vt:lpstr>Technical Considerations: Security Level Assignment</vt:lpstr>
      <vt:lpstr> </vt:lpstr>
      <vt:lpstr>Technical Considerations continued</vt:lpstr>
      <vt:lpstr>Strategies for Successful Drafting</vt:lpstr>
      <vt:lpstr>Strategies for Successful Drafting: Security Levels</vt:lpstr>
      <vt:lpstr>Strategies for Successful Drafting</vt:lpstr>
      <vt:lpstr>Conclusions</vt:lpstr>
    </vt:vector>
  </TitlesOfParts>
  <Company>ORNL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Dean, Joshua</dc:creator>
  <cp:lastModifiedBy>Singley, Paul</cp:lastModifiedBy>
  <cp:revision>105</cp:revision>
  <cp:lastPrinted>2020-09-21T13:08:54Z</cp:lastPrinted>
  <dcterms:created xsi:type="dcterms:W3CDTF">2020-06-26T15:48:31Z</dcterms:created>
  <dcterms:modified xsi:type="dcterms:W3CDTF">2022-03-30T19:54:40Z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0x010100B86BB6D91C4D9E4F83BB091B91E8484F</vt:lpwstr>
  </property>
  <property fmtid="{D5CDD505-2E9C-101B-9397-08002B2CF9AE}" pid="3" name="ArticulateGUID">
    <vt:lpwstr>6928DAC9-DE08-4548-B0C6-B2FBA707D847</vt:lpwstr>
  </property>
  <property fmtid="{D5CDD505-2E9C-101B-9397-08002B2CF9AE}" pid="4" name="ArticulatePath">
    <vt:lpwstr>RAM 200 Virtual 20200813</vt:lpwstr>
  </property>
</Properties>
</file>