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26"/>
  </p:notesMasterIdLst>
  <p:sldIdLst>
    <p:sldId id="602" r:id="rId3"/>
    <p:sldId id="258" r:id="rId4"/>
    <p:sldId id="580" r:id="rId5"/>
    <p:sldId id="285" r:id="rId6"/>
    <p:sldId id="582" r:id="rId7"/>
    <p:sldId id="681" r:id="rId8"/>
    <p:sldId id="583" r:id="rId9"/>
    <p:sldId id="586" r:id="rId10"/>
    <p:sldId id="587" r:id="rId11"/>
    <p:sldId id="589" r:id="rId12"/>
    <p:sldId id="590" r:id="rId13"/>
    <p:sldId id="591" r:id="rId14"/>
    <p:sldId id="592" r:id="rId15"/>
    <p:sldId id="647" r:id="rId16"/>
    <p:sldId id="648" r:id="rId17"/>
    <p:sldId id="649" r:id="rId18"/>
    <p:sldId id="596" r:id="rId19"/>
    <p:sldId id="650" r:id="rId20"/>
    <p:sldId id="651" r:id="rId21"/>
    <p:sldId id="364" r:id="rId22"/>
    <p:sldId id="286" r:id="rId23"/>
    <p:sldId id="655" r:id="rId24"/>
    <p:sldId id="639" r:id="rId25"/>
  </p:sldIdLst>
  <p:sldSz cx="12192000" cy="6858000"/>
  <p:notesSz cx="7010400" cy="9296400"/>
  <p:custDataLst>
    <p:tags r:id="rId27"/>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sicker, Erika" initials="HE" lastIdx="20" clrIdx="0"/>
  <p:cmAuthor id="2" name="KDC" initials="KDC" lastIdx="2" clrIdx="1">
    <p:extLst>
      <p:ext uri="{19B8F6BF-5375-455C-9EA6-DF929625EA0E}">
        <p15:presenceInfo xmlns:p15="http://schemas.microsoft.com/office/powerpoint/2012/main" userId="KDC" providerId="None"/>
      </p:ext>
    </p:extLst>
  </p:cmAuthor>
  <p:cmAuthor id="3" name="ArtA" initials="AA" lastIdx="22" clrIdx="2">
    <p:extLst>
      <p:ext uri="{19B8F6BF-5375-455C-9EA6-DF929625EA0E}">
        <p15:presenceInfo xmlns:p15="http://schemas.microsoft.com/office/powerpoint/2012/main" userId="ArtA" providerId="None"/>
      </p:ext>
    </p:extLst>
  </p:cmAuthor>
  <p:cmAuthor id="4" name="Thompson, Evan M. (FELLOW)" initials="TEM(" lastIdx="5" clrIdx="3">
    <p:extLst>
      <p:ext uri="{19B8F6BF-5375-455C-9EA6-DF929625EA0E}">
        <p15:presenceInfo xmlns:p15="http://schemas.microsoft.com/office/powerpoint/2012/main" userId="S-1-5-21-2844929807-1687724802-988633214-192229" providerId="AD"/>
      </p:ext>
    </p:extLst>
  </p:cmAuthor>
  <p:cmAuthor id="5" name="Cotton, Laurel" initials="CL" lastIdx="7" clrIdx="4">
    <p:extLst>
      <p:ext uri="{19B8F6BF-5375-455C-9EA6-DF929625EA0E}">
        <p15:presenceInfo xmlns:p15="http://schemas.microsoft.com/office/powerpoint/2012/main" userId="S-1-5-21-2844929807-1687724802-988633214-35213" providerId="AD"/>
      </p:ext>
    </p:extLst>
  </p:cmAuthor>
  <p:cmAuthor id="6" name="Morgan, Amber (FELLOW)" initials="MA(" lastIdx="1" clrIdx="5">
    <p:extLst>
      <p:ext uri="{19B8F6BF-5375-455C-9EA6-DF929625EA0E}">
        <p15:presenceInfo xmlns:p15="http://schemas.microsoft.com/office/powerpoint/2012/main" userId="S-1-5-21-2844929807-1687724802-988633214-250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5A1"/>
    <a:srgbClr val="5BA0C1"/>
    <a:srgbClr val="52A5DB"/>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939DD-AB2F-4A33-9588-D6ADB9FEF0D7}" v="3" dt="2022-03-31T21:25:35.731"/>
    <p1510:client id="{8F826437-0A33-41F5-A1B8-8395E2E69BAF}" v="1" dt="2022-03-31T23:59:35.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74641" autoAdjust="0"/>
  </p:normalViewPr>
  <p:slideViewPr>
    <p:cSldViewPr snapToGrid="0" snapToObjects="1">
      <p:cViewPr varScale="1">
        <p:scale>
          <a:sx n="97" d="100"/>
          <a:sy n="97" d="100"/>
        </p:scale>
        <p:origin x="1152" y="84"/>
      </p:cViewPr>
      <p:guideLst>
        <p:guide orient="horz" pos="2160"/>
        <p:guide pos="3840"/>
        <p:guide orient="horz" pos="2153"/>
      </p:guideLst>
    </p:cSldViewPr>
  </p:slideViewPr>
  <p:outlineViewPr>
    <p:cViewPr>
      <p:scale>
        <a:sx n="33" d="100"/>
        <a:sy n="33" d="100"/>
      </p:scale>
      <p:origin x="0" y="-937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99F73-B78E-4C15-A353-0258D1B303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2B2F63A-40D7-42C0-BAE9-3E059D85965E}">
      <dgm:prSet/>
      <dgm:spPr/>
      <dgm:t>
        <a:bodyPr/>
        <a:lstStyle/>
        <a:p>
          <a:r>
            <a:rPr lang="en-US" dirty="0"/>
            <a:t>Consider the potential for insider threats in various positions involved in the transport of radioactive/nuclear material</a:t>
          </a:r>
        </a:p>
      </dgm:t>
    </dgm:pt>
    <dgm:pt modelId="{C86A7D40-65F3-458F-B139-9ED626F59879}" type="parTrans" cxnId="{E9D8020B-F8DC-47D7-8ABB-B12C6E31483E}">
      <dgm:prSet/>
      <dgm:spPr/>
      <dgm:t>
        <a:bodyPr/>
        <a:lstStyle/>
        <a:p>
          <a:endParaRPr lang="en-US"/>
        </a:p>
      </dgm:t>
    </dgm:pt>
    <dgm:pt modelId="{90FEF508-BC87-4E57-8346-81123346ADA3}" type="sibTrans" cxnId="{E9D8020B-F8DC-47D7-8ABB-B12C6E31483E}">
      <dgm:prSet/>
      <dgm:spPr/>
      <dgm:t>
        <a:bodyPr/>
        <a:lstStyle/>
        <a:p>
          <a:endParaRPr lang="en-US"/>
        </a:p>
      </dgm:t>
    </dgm:pt>
    <dgm:pt modelId="{2A0015B7-E43A-4C6D-AB01-C6247B0E0583}">
      <dgm:prSet/>
      <dgm:spPr/>
      <dgm:t>
        <a:bodyPr/>
        <a:lstStyle/>
        <a:p>
          <a:r>
            <a:rPr lang="en-US" dirty="0"/>
            <a:t>Proactively plan to mitigate this risk</a:t>
          </a:r>
        </a:p>
      </dgm:t>
    </dgm:pt>
    <dgm:pt modelId="{C73DB4CF-7A95-4691-A363-2F97E1CE1C53}" type="parTrans" cxnId="{5DABAFC4-3E49-42A5-AB9B-49021EBD07AB}">
      <dgm:prSet/>
      <dgm:spPr/>
      <dgm:t>
        <a:bodyPr/>
        <a:lstStyle/>
        <a:p>
          <a:endParaRPr lang="en-US"/>
        </a:p>
      </dgm:t>
    </dgm:pt>
    <dgm:pt modelId="{B9D877FA-E43C-4035-BF95-BADE4A83F563}" type="sibTrans" cxnId="{5DABAFC4-3E49-42A5-AB9B-49021EBD07AB}">
      <dgm:prSet/>
      <dgm:spPr/>
      <dgm:t>
        <a:bodyPr/>
        <a:lstStyle/>
        <a:p>
          <a:endParaRPr lang="en-US"/>
        </a:p>
      </dgm:t>
    </dgm:pt>
    <dgm:pt modelId="{27B2EAFD-181D-4767-A360-5B9A59EAFD07}" type="pres">
      <dgm:prSet presAssocID="{D5A99F73-B78E-4C15-A353-0258D1B303B7}" presName="linear" presStyleCnt="0">
        <dgm:presLayoutVars>
          <dgm:animLvl val="lvl"/>
          <dgm:resizeHandles val="exact"/>
        </dgm:presLayoutVars>
      </dgm:prSet>
      <dgm:spPr/>
    </dgm:pt>
    <dgm:pt modelId="{4F4F4C0F-2E2A-42CA-AE06-1F1F9736D1AC}" type="pres">
      <dgm:prSet presAssocID="{22B2F63A-40D7-42C0-BAE9-3E059D85965E}" presName="parentText" presStyleLbl="node1" presStyleIdx="0" presStyleCnt="2" custLinFactNeighborX="3716" custLinFactNeighborY="26726">
        <dgm:presLayoutVars>
          <dgm:chMax val="0"/>
          <dgm:bulletEnabled val="1"/>
        </dgm:presLayoutVars>
      </dgm:prSet>
      <dgm:spPr/>
    </dgm:pt>
    <dgm:pt modelId="{CE9BB51E-980A-443A-AD59-9311FA9466AA}" type="pres">
      <dgm:prSet presAssocID="{90FEF508-BC87-4E57-8346-81123346ADA3}" presName="spacer" presStyleCnt="0"/>
      <dgm:spPr/>
    </dgm:pt>
    <dgm:pt modelId="{D3211D56-15B3-402C-85BD-000AD9ADDF8E}" type="pres">
      <dgm:prSet presAssocID="{2A0015B7-E43A-4C6D-AB01-C6247B0E0583}" presName="parentText" presStyleLbl="node1" presStyleIdx="1" presStyleCnt="2">
        <dgm:presLayoutVars>
          <dgm:chMax val="0"/>
          <dgm:bulletEnabled val="1"/>
        </dgm:presLayoutVars>
      </dgm:prSet>
      <dgm:spPr/>
    </dgm:pt>
  </dgm:ptLst>
  <dgm:cxnLst>
    <dgm:cxn modelId="{E9D8020B-F8DC-47D7-8ABB-B12C6E31483E}" srcId="{D5A99F73-B78E-4C15-A353-0258D1B303B7}" destId="{22B2F63A-40D7-42C0-BAE9-3E059D85965E}" srcOrd="0" destOrd="0" parTransId="{C86A7D40-65F3-458F-B139-9ED626F59879}" sibTransId="{90FEF508-BC87-4E57-8346-81123346ADA3}"/>
    <dgm:cxn modelId="{4D484470-4780-4271-B343-CF0B494B2A8E}" type="presOf" srcId="{22B2F63A-40D7-42C0-BAE9-3E059D85965E}" destId="{4F4F4C0F-2E2A-42CA-AE06-1F1F9736D1AC}" srcOrd="0" destOrd="0" presId="urn:microsoft.com/office/officeart/2005/8/layout/vList2"/>
    <dgm:cxn modelId="{FC299F71-921F-4578-BFB9-A47D935D3242}" type="presOf" srcId="{2A0015B7-E43A-4C6D-AB01-C6247B0E0583}" destId="{D3211D56-15B3-402C-85BD-000AD9ADDF8E}" srcOrd="0" destOrd="0" presId="urn:microsoft.com/office/officeart/2005/8/layout/vList2"/>
    <dgm:cxn modelId="{263DB3B7-CE10-4BAE-AD95-2EFEB8BA703A}" type="presOf" srcId="{D5A99F73-B78E-4C15-A353-0258D1B303B7}" destId="{27B2EAFD-181D-4767-A360-5B9A59EAFD07}" srcOrd="0" destOrd="0" presId="urn:microsoft.com/office/officeart/2005/8/layout/vList2"/>
    <dgm:cxn modelId="{5DABAFC4-3E49-42A5-AB9B-49021EBD07AB}" srcId="{D5A99F73-B78E-4C15-A353-0258D1B303B7}" destId="{2A0015B7-E43A-4C6D-AB01-C6247B0E0583}" srcOrd="1" destOrd="0" parTransId="{C73DB4CF-7A95-4691-A363-2F97E1CE1C53}" sibTransId="{B9D877FA-E43C-4035-BF95-BADE4A83F563}"/>
    <dgm:cxn modelId="{A902540D-9A33-4F86-9A53-3CD09F14DC01}" type="presParOf" srcId="{27B2EAFD-181D-4767-A360-5B9A59EAFD07}" destId="{4F4F4C0F-2E2A-42CA-AE06-1F1F9736D1AC}" srcOrd="0" destOrd="0" presId="urn:microsoft.com/office/officeart/2005/8/layout/vList2"/>
    <dgm:cxn modelId="{772D489D-439D-48B0-947B-12156CB1806C}" type="presParOf" srcId="{27B2EAFD-181D-4767-A360-5B9A59EAFD07}" destId="{CE9BB51E-980A-443A-AD59-9311FA9466AA}" srcOrd="1" destOrd="0" presId="urn:microsoft.com/office/officeart/2005/8/layout/vList2"/>
    <dgm:cxn modelId="{DAC01631-922F-484F-AF70-ACD477C449A6}" type="presParOf" srcId="{27B2EAFD-181D-4767-A360-5B9A59EAFD07}" destId="{D3211D56-15B3-402C-85BD-000AD9ADDF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F4C0F-2E2A-42CA-AE06-1F1F9736D1AC}">
      <dsp:nvSpPr>
        <dsp:cNvPr id="0" name=""/>
        <dsp:cNvSpPr/>
      </dsp:nvSpPr>
      <dsp:spPr>
        <a:xfrm>
          <a:off x="0" y="31289"/>
          <a:ext cx="6492875" cy="24979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Consider the potential for insider threats in various positions involved in the transport of radioactive/nuclear material</a:t>
          </a:r>
        </a:p>
      </dsp:txBody>
      <dsp:txXfrm>
        <a:off x="121940" y="153229"/>
        <a:ext cx="6248995" cy="2254070"/>
      </dsp:txXfrm>
    </dsp:sp>
    <dsp:sp modelId="{D3211D56-15B3-402C-85BD-000AD9ADDF8E}">
      <dsp:nvSpPr>
        <dsp:cNvPr id="0" name=""/>
        <dsp:cNvSpPr/>
      </dsp:nvSpPr>
      <dsp:spPr>
        <a:xfrm>
          <a:off x="0" y="2603100"/>
          <a:ext cx="6492875" cy="249795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Proactively plan to mitigate this risk</a:t>
          </a:r>
        </a:p>
      </dsp:txBody>
      <dsp:txXfrm>
        <a:off x="121940" y="2725040"/>
        <a:ext cx="6248995" cy="22540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F57CCF38-EE95-46ED-8FA5-CC2ACA4BF183}" type="datetimeFigureOut">
              <a:rPr lang="en-US" smtClean="0"/>
              <a:t>4/26/2022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6469992D-1B26-4154-908C-CBA9F5F14A31}" type="slidenum">
              <a:rPr lang="en-US" smtClean="0"/>
              <a:t>‹#›</a:t>
            </a:fld>
            <a:endParaRPr lang="en-US" dirty="0"/>
          </a:p>
        </p:txBody>
      </p:sp>
    </p:spTree>
    <p:extLst>
      <p:ext uri="{BB962C8B-B14F-4D97-AF65-F5344CB8AC3E}">
        <p14:creationId xmlns:p14="http://schemas.microsoft.com/office/powerpoint/2010/main" val="170962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AE8971C8-CA55-43FE-8479-4E6D70641A7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7F5B74E1-5C4C-4F40-951D-91E58CFC882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56F6FEA4-B929-4FFE-9F94-65141D7AD7E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It is critical that a procedure for reporting of alarms be established between operations personnel and security personnel to ensure that alarms are quickly communicated to security personnel in the central alarm station. The actuation of an alarm should be communicated even prior to operations personnel assessing its cause (malicious or accidental). Operations personnel should monitor sensitive equipment, systems or devices to verify that no tampering or interference has taken place, or to provide for the timely detection of such tampering or interference. Routine testing and maintenance operations have a significant impact on equipment availability and the prevention or correction of a deficiency or failure that could have a malicious origin. These operations may be very effective in detecting possible malicious acts on equipment or systems in relation to protecting nuclear material or sensitive areas. When a routine testing or maintenance operation leads to a modification of the initial conditions of a system, a requalification of this system should be performed. It is advisable to perform the requalification independently of the operation (test or maintenance) leading to the modification. This approach contributes to both prevention by deterrence (for fear of the consequences) and detection. One measure to mitigate the consequences of a malicious act is to have the capability rapidly to replace parts that have been damaged. To achieve the desired goal successfully, it is prudent to provide protection for spare parts so that it would be difficult to destroy or compromise both the installed parts and the spare parts for vital equipment. Protection can be provided by, for example, installing barriers, storing the spare part at a distance from the installed part and frequently monitoring storage.  Inspections and audits, in particular unannounced inspections and </a:t>
            </a:r>
            <a:r>
              <a:rPr lang="en-US" dirty="0" err="1">
                <a:latin typeface="+mn-lt"/>
              </a:rPr>
              <a:t>audits,might</a:t>
            </a:r>
            <a:r>
              <a:rPr lang="en-US" dirty="0">
                <a:latin typeface="+mn-lt"/>
              </a:rPr>
              <a:t> be an efficient way to prevent and protect against unauthorized removal of nuclear material and sabotage. Inspections and audits can detect compromised equipment or abnormal conditions and, thus, can provide assurance to operators, the competent authority or the State that preventative and protective measures are effectively implemented.</a:t>
            </a:r>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Delay is provided by personnel, procedures or physical barriers that increase the task time of an adversary. Most barriers are designed to delay penetration of areas, rather than to delay the carrying out of malicious acts, and</a:t>
            </a:r>
          </a:p>
          <a:p>
            <a:r>
              <a:rPr lang="en-US" dirty="0">
                <a:latin typeface="+mn-lt"/>
              </a:rPr>
              <a:t>thus have only limited impact on insiders. However, it is possible to </a:t>
            </a:r>
            <a:r>
              <a:rPr lang="en-US" dirty="0" err="1">
                <a:latin typeface="+mn-lt"/>
              </a:rPr>
              <a:t>developbarriers</a:t>
            </a:r>
            <a:r>
              <a:rPr lang="en-US" dirty="0">
                <a:latin typeface="+mn-lt"/>
              </a:rPr>
              <a:t> to delay malicious acts close to equipment or material. For example, locking a piece of equipment, such as a valve or a switchboard, creates a delay for insiders attempting to carry out an act of sabotage. Barriers close to equipment or material are especially effective when the area is under continuous surveillance.</a:t>
            </a:r>
          </a:p>
          <a:p>
            <a:endParaRPr lang="en-US" dirty="0">
              <a:latin typeface="+mn-lt"/>
            </a:endParaRPr>
          </a:p>
          <a:p>
            <a:r>
              <a:rPr lang="en-US" dirty="0">
                <a:latin typeface="+mn-lt"/>
              </a:rPr>
              <a:t>For insiders who do not have access to certain areas or material, installing barriers that an adversary could not overcome without using contraband items or highly specialized skills further strengthens prevention by deterrence and increases the likelihood of detection. Multiple layers of different physical or procedural barriers along all possible insider paths will complicate the progress of an insider by requiring a variety of tools and skills. Upgrading a barrier to force insiders to use more sophisticated tools complicates the requirements for resources, logistics, training and skills. Sophisticated resources may not be available at the facility and may have to be introduced on the site by insiders. By delaying the malicious act in this manner, insiders could be detected and defeated. Delays can also be accomplished by the use of specially trained security personnel, such as guards. In some cases, the presence of such personnel may result in a significant delay in order to circumvent them, particularly for insiders with limited resources. As a result of system safety designs that provide for some level of system self-protection, such as redundant equipment, automatic equipment shutdown and automatic valve closure, the task of an insider may be complicated by requiring the insider to defeat multiple redundant and dispersed facilities </a:t>
            </a:r>
            <a:r>
              <a:rPr lang="en-US" dirty="0" err="1">
                <a:latin typeface="+mn-lt"/>
              </a:rPr>
              <a:t>andequipment</a:t>
            </a:r>
            <a:r>
              <a:rPr lang="en-US" dirty="0">
                <a:latin typeface="+mn-lt"/>
              </a:rPr>
              <a:t>. These features can delay a malicious act and prevent it from being successfully carried out.</a:t>
            </a:r>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Response to a malicious act by an insider can be made by both operations personnel and security personnel. Typically, operations personnel respond to the malicious act in order to reverse, mitigate or minimize it, and security personnel respond to insiders. Classical analysis of response to outsider threats compares the response force time with the time required for a sequence of outsider acts necessary to complete a malicious action. The implicit assumption in an outsider threat analysis is that the outsider will be easily identified anywhere on the site. None of this may be true for insiders, since a malicious act committed by an insider can consist of several acts separated in both time and space. Unless insiders are identified when detected, it may be difficult to apprehend them among the workers.</a:t>
            </a:r>
          </a:p>
          <a:p>
            <a:endParaRPr lang="en-US" dirty="0">
              <a:latin typeface="+mn-lt"/>
            </a:endParaRPr>
          </a:p>
          <a:p>
            <a:r>
              <a:rPr lang="en-US" dirty="0">
                <a:latin typeface="+mn-lt"/>
              </a:rPr>
              <a:t>As mentioned above, an insider would not necessarily need to perform all the acts in a prescribed order, nor in quick succession. An insider may commit single acts and then wait to see if they are detected. The non-continuous nature of acts that insiders might attempt can seriously complicate the security response necessary to identify and apprehend them. As a result, investigation will play a more important role in response to insider threats. Furthermore, operations specialists may be required to assist in the investigation to predict, from the abnormal event, what further malicious acts might be attempted. Every employee and contractor on the facility site not only should be  prepared to detect a malicious act but also should be trained to react appropriately to protect themselves and the facility, and should know that the first action to take after detecting an event is to transmit the alarm according to a specified set of procedures. The procedures for transmitting the alarm should be a part of security awareness training. It is important to recognize that any persons involved in response may themselves be insiders, and therefore response procedures should be developed with this assumption. For example, an insider in the response team might use an emergency exercise, simulate an emergency or create an actual emergency to mask a malicious act.</a:t>
            </a:r>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541DB77F-4284-4CF6-8B00-C3BE2D8C52C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B71FC7FE-222D-461D-A659-173FC7600C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1296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NSS-7 NSC</a:t>
            </a:r>
          </a:p>
        </p:txBody>
      </p:sp>
      <p:sp>
        <p:nvSpPr>
          <p:cNvPr id="4" name="Slide Number Placeholder 3"/>
          <p:cNvSpPr>
            <a:spLocks noGrp="1"/>
          </p:cNvSpPr>
          <p:nvPr>
            <p:ph type="sldNum" sz="quarter" idx="10"/>
          </p:nvPr>
        </p:nvSpPr>
        <p:spPr/>
        <p:txBody>
          <a:bodyPr/>
          <a:lstStyle/>
          <a:p>
            <a:pPr>
              <a:defRPr/>
            </a:pPr>
            <a:fld id="{7DFAB70A-DABD-45E1-87DF-7BA5679E7067}" type="slidenum">
              <a:rPr lang="en-US" altLang="en-US" smtClean="0"/>
              <a:pPr>
                <a:defRPr/>
              </a:pPr>
              <a:t>20</a:t>
            </a:fld>
            <a:endParaRPr lang="en-US" altLang="en-US"/>
          </a:p>
        </p:txBody>
      </p:sp>
    </p:spTree>
    <p:extLst>
      <p:ext uri="{BB962C8B-B14F-4D97-AF65-F5344CB8AC3E}">
        <p14:creationId xmlns:p14="http://schemas.microsoft.com/office/powerpoint/2010/main" val="68612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86995">
              <a:lnSpc>
                <a:spcPct val="115900"/>
              </a:lnSpc>
              <a:spcBef>
                <a:spcPts val="100"/>
              </a:spcBef>
            </a:pPr>
            <a:endParaRPr lang="en-US" dirty="0"/>
          </a:p>
        </p:txBody>
      </p:sp>
      <p:sp>
        <p:nvSpPr>
          <p:cNvPr id="4" name="Slide Number Placeholder 3"/>
          <p:cNvSpPr>
            <a:spLocks noGrp="1"/>
          </p:cNvSpPr>
          <p:nvPr>
            <p:ph type="sldNum" sz="quarter" idx="5"/>
          </p:nvPr>
        </p:nvSpPr>
        <p:spPr/>
        <p:txBody>
          <a:bodyPr/>
          <a:lstStyle/>
          <a:p>
            <a:fld id="{078250F6-97EC-41EC-B97C-9155ACCF45BA}" type="slidenum">
              <a:rPr lang="en-US" smtClean="0"/>
              <a:t>21</a:t>
            </a:fld>
            <a:endParaRPr lang="en-US"/>
          </a:p>
        </p:txBody>
      </p:sp>
    </p:spTree>
    <p:extLst>
      <p:ext uri="{BB962C8B-B14F-4D97-AF65-F5344CB8AC3E}">
        <p14:creationId xmlns:p14="http://schemas.microsoft.com/office/powerpoint/2010/main" val="13794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260">
              <a:lnSpc>
                <a:spcPct val="100000"/>
              </a:lnSpc>
              <a:spcBef>
                <a:spcPts val="300"/>
              </a:spcBef>
            </a:pPr>
            <a:endParaRPr lang="en-US" dirty="0"/>
          </a:p>
        </p:txBody>
      </p:sp>
      <p:sp>
        <p:nvSpPr>
          <p:cNvPr id="4" name="Slide Number Placeholder 3"/>
          <p:cNvSpPr>
            <a:spLocks noGrp="1"/>
          </p:cNvSpPr>
          <p:nvPr>
            <p:ph type="sldNum" sz="quarter" idx="5"/>
          </p:nvPr>
        </p:nvSpPr>
        <p:spPr/>
        <p:txBody>
          <a:bodyPr/>
          <a:lstStyle/>
          <a:p>
            <a:fld id="{078250F6-97EC-41EC-B97C-9155ACCF45BA}" type="slidenum">
              <a:rPr lang="en-US" smtClean="0"/>
              <a:t>4</a:t>
            </a:fld>
            <a:endParaRPr lang="en-US"/>
          </a:p>
        </p:txBody>
      </p:sp>
    </p:spTree>
    <p:extLst>
      <p:ext uri="{BB962C8B-B14F-4D97-AF65-F5344CB8AC3E}">
        <p14:creationId xmlns:p14="http://schemas.microsoft.com/office/powerpoint/2010/main" val="376987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A67A3633-AC86-4139-B246-B4960A8055C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71513"/>
            <a:ext cx="4597400" cy="2587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132AE7-0223-4739-B7D8-0942EB0E063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4376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992D-1B26-4154-908C-CBA9F5F14A31}" type="slidenum">
              <a:rPr lang="en-US" smtClean="0"/>
              <a:t>7</a:t>
            </a:fld>
            <a:endParaRPr lang="en-US" dirty="0"/>
          </a:p>
        </p:txBody>
      </p:sp>
    </p:spTree>
    <p:extLst>
      <p:ext uri="{BB962C8B-B14F-4D97-AF65-F5344CB8AC3E}">
        <p14:creationId xmlns:p14="http://schemas.microsoft.com/office/powerpoint/2010/main" val="328788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CC9B0C6B-6B34-437E-9CE9-B15C719D9B9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Passive insiders are non-violent and limit their participation to providing information that could help adversaries to perform or attempt to perform a malicious act.</a:t>
            </a:r>
          </a:p>
          <a:p>
            <a:pPr>
              <a:defRPr/>
            </a:pPr>
            <a:endParaRPr lang="en-US" dirty="0">
              <a:latin typeface="+mn-lt"/>
            </a:endParaRPr>
          </a:p>
          <a:p>
            <a:pPr>
              <a:defRPr/>
            </a:pPr>
            <a:r>
              <a:rPr lang="en-US" dirty="0">
                <a:latin typeface="+mn-lt"/>
              </a:rPr>
              <a:t>Active insiders are willing to provide information, perform actions and may be violent or non-violent. Active insiders are willing to open doors or locks, provide hands-on help and aid in neutralizing response force personnel.</a:t>
            </a:r>
          </a:p>
          <a:p>
            <a:pPr>
              <a:defRPr/>
            </a:pPr>
            <a:r>
              <a:rPr lang="en-US" dirty="0">
                <a:latin typeface="+mn-lt"/>
              </a:rPr>
              <a:t>Non-violent active insiders are not willing to be identified or risk the chance of engaging response forces and may limit their activities to tampering with accounting and control, and safety and security systems. Violent active insiders may use force regardless of whether it enhances their chances of success; they may act rationally or irrationally.</a:t>
            </a: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78E7F607-9173-475E-B087-121AD15D0EA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6691262E-0C74-4500-A0B4-7050C27551A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33450" rtl="0" eaLnBrk="1" fontAlgn="base" latinLnBrk="0" hangingPunct="1">
              <a:lnSpc>
                <a:spcPct val="100000"/>
              </a:lnSpc>
              <a:spcBef>
                <a:spcPct val="0"/>
              </a:spcBef>
              <a:spcAft>
                <a:spcPct val="0"/>
              </a:spcAft>
              <a:buClrTx/>
              <a:buSzTx/>
              <a:buFontTx/>
              <a:buNone/>
              <a:tabLst/>
              <a:defRPr/>
            </a:pPr>
            <a:fld id="{64F20A14-B40E-4931-961B-AAABAB9F62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45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38289" y="3191255"/>
            <a:ext cx="7114168" cy="1470025"/>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938289" y="4661280"/>
            <a:ext cx="7114168" cy="110523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AB4685-475D-0C4D-BBCF-192F19F6176F}" type="slidenum">
              <a:rPr lang="en-US"/>
              <a:pPr>
                <a:defRPr/>
              </a:pPr>
              <a:t>‹#›</a:t>
            </a:fld>
            <a:endParaRPr lang="en-US" dirty="0"/>
          </a:p>
        </p:txBody>
      </p:sp>
    </p:spTree>
    <p:extLst>
      <p:ext uri="{BB962C8B-B14F-4D97-AF65-F5344CB8AC3E}">
        <p14:creationId xmlns:p14="http://schemas.microsoft.com/office/powerpoint/2010/main" val="79199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530C93-847E-964E-900E-767FA0174874}" type="slidenum">
              <a:rPr lang="en-US"/>
              <a:pPr>
                <a:defRPr/>
              </a:pPr>
              <a:t>‹#›</a:t>
            </a:fld>
            <a:endParaRPr lang="en-US" dirty="0"/>
          </a:p>
        </p:txBody>
      </p:sp>
    </p:spTree>
    <p:extLst>
      <p:ext uri="{BB962C8B-B14F-4D97-AF65-F5344CB8AC3E}">
        <p14:creationId xmlns:p14="http://schemas.microsoft.com/office/powerpoint/2010/main" val="68511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6B8605-D662-9B47-A613-486EBCC7EE3C}" type="slidenum">
              <a:rPr lang="en-US"/>
              <a:pPr>
                <a:defRPr/>
              </a:pPr>
              <a:t>‹#›</a:t>
            </a:fld>
            <a:endParaRPr lang="en-US" dirty="0"/>
          </a:p>
        </p:txBody>
      </p:sp>
    </p:spTree>
    <p:extLst>
      <p:ext uri="{BB962C8B-B14F-4D97-AF65-F5344CB8AC3E}">
        <p14:creationId xmlns:p14="http://schemas.microsoft.com/office/powerpoint/2010/main" val="199189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13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373814"/>
            <a:ext cx="1720851"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1529" y="1588908"/>
            <a:ext cx="10363995" cy="4496547"/>
          </a:xfrm>
          <a:prstGeom prst="rect">
            <a:avLst/>
          </a:prstGeom>
        </p:spPr>
        <p:txBody>
          <a:bodyPr lIns="85085" tIns="42542" rIns="85085" bIns="4254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097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1771651" y="1295401"/>
            <a:ext cx="8648700"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rgbClr val="2C7C9F">
                  <a:lumMod val="60000"/>
                  <a:lumOff val="40000"/>
                </a:srgbClr>
              </a:buClr>
              <a:buSzPct val="110000"/>
              <a:buFont typeface="Wingdings 2" pitchFamily="18" charset="2"/>
              <a:buNone/>
              <a:defRPr/>
            </a:pPr>
            <a:endParaRPr sz="3200">
              <a:solidFill>
                <a:prstClr val="black">
                  <a:lumMod val="65000"/>
                  <a:lumOff val="35000"/>
                </a:prstClr>
              </a:solidFill>
              <a:ea typeface="ＭＳ Ｐゴシック" pitchFamily="20" charset="-128"/>
            </a:endParaRPr>
          </a:p>
        </p:txBody>
      </p:sp>
      <p:sp>
        <p:nvSpPr>
          <p:cNvPr id="2" name="Title 1"/>
          <p:cNvSpPr>
            <a:spLocks noGrp="1"/>
          </p:cNvSpPr>
          <p:nvPr>
            <p:ph type="ctrTitle"/>
          </p:nvPr>
        </p:nvSpPr>
        <p:spPr>
          <a:xfrm>
            <a:off x="1763895" y="1524000"/>
            <a:ext cx="8664211" cy="1724867"/>
          </a:xfrm>
        </p:spPr>
        <p:txBody>
          <a:bodyPr rtlCol="0" anchor="b">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763895" y="3299013"/>
            <a:ext cx="8664212" cy="91664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23667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0" cy="3886200"/>
          </a:xfrm>
          <a:prstGeom prst="rect">
            <a:avLst/>
          </a:prstGeom>
        </p:spPr>
        <p:txBody>
          <a:bodyPr/>
          <a:lstStyle/>
          <a:p>
            <a:pPr lvl="0"/>
            <a:r>
              <a:rPr lang="en-US" noProof="0"/>
              <a:t>Click icon to add SmartArt graphic</a:t>
            </a:r>
          </a:p>
        </p:txBody>
      </p:sp>
      <p:sp>
        <p:nvSpPr>
          <p:cNvPr id="5" name="Rectangle 3"/>
          <p:cNvSpPr>
            <a:spLocks noGrp="1" noChangeArrowheads="1"/>
          </p:cNvSpPr>
          <p:nvPr>
            <p:ph type="sldNum" sz="quarter" idx="11"/>
          </p:nvPr>
        </p:nvSpPr>
        <p:spPr>
          <a:xfrm>
            <a:off x="10530541" y="6275669"/>
            <a:ext cx="1320800" cy="365125"/>
          </a:xfrm>
          <a:prstGeom prst="rect">
            <a:avLst/>
          </a:prstGeom>
          <a:ln/>
        </p:spPr>
        <p:txBody>
          <a:bodyPr/>
          <a:lstStyle>
            <a:lvl1pPr>
              <a:defRPr/>
            </a:lvl1pPr>
          </a:lstStyle>
          <a:p>
            <a:pPr>
              <a:defRPr/>
            </a:pPr>
            <a:fld id="{4DE43A22-EC40-4673-B0EB-ACD686220025}" type="slidenum">
              <a:rPr lang="en-US" altLang="en-US"/>
              <a:pPr>
                <a:defRPr/>
              </a:pPr>
              <a:t>‹#›</a:t>
            </a:fld>
            <a:endParaRPr lang="en-US" altLang="en-US"/>
          </a:p>
        </p:txBody>
      </p:sp>
    </p:spTree>
    <p:extLst>
      <p:ext uri="{BB962C8B-B14F-4D97-AF65-F5344CB8AC3E}">
        <p14:creationId xmlns:p14="http://schemas.microsoft.com/office/powerpoint/2010/main" val="317842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11280965" cy="1325563"/>
          </a:xfrm>
        </p:spPr>
        <p:txBody>
          <a:bodyPr/>
          <a:lstStyle/>
          <a:p>
            <a:r>
              <a:rPr lang="en-US"/>
              <a:t>Click to edit Master title style</a:t>
            </a:r>
          </a:p>
        </p:txBody>
      </p:sp>
      <p:sp>
        <p:nvSpPr>
          <p:cNvPr id="3" name="Content Placeholder 2"/>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53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9690B-5220-43C7-80BE-C08D977BAD34}" type="slidenum">
              <a:rPr lang="en-US" smtClean="0"/>
              <a:t>‹#›</a:t>
            </a:fld>
            <a:endParaRPr lang="en-US"/>
          </a:p>
        </p:txBody>
      </p:sp>
    </p:spTree>
    <p:extLst>
      <p:ext uri="{BB962C8B-B14F-4D97-AF65-F5344CB8AC3E}">
        <p14:creationId xmlns:p14="http://schemas.microsoft.com/office/powerpoint/2010/main" val="26998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5C1822-1DC3-0E47-BEF4-1B3D499E523C}" type="slidenum">
              <a:rPr lang="en-US" smtClean="0"/>
              <a:pPr>
                <a:defRPr/>
              </a:pPr>
              <a:t>‹#›</a:t>
            </a:fld>
            <a:endParaRPr lang="en-US" dirty="0"/>
          </a:p>
        </p:txBody>
      </p:sp>
    </p:spTree>
    <p:extLst>
      <p:ext uri="{BB962C8B-B14F-4D97-AF65-F5344CB8AC3E}">
        <p14:creationId xmlns:p14="http://schemas.microsoft.com/office/powerpoint/2010/main" val="202938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BE8698-03D0-E64D-94B2-87B46583F570}" type="slidenum">
              <a:rPr lang="en-US"/>
              <a:pPr>
                <a:defRPr/>
              </a:pPr>
              <a:t>‹#›</a:t>
            </a:fld>
            <a:endParaRPr lang="en-US" dirty="0"/>
          </a:p>
        </p:txBody>
      </p:sp>
    </p:spTree>
    <p:extLst>
      <p:ext uri="{BB962C8B-B14F-4D97-AF65-F5344CB8AC3E}">
        <p14:creationId xmlns:p14="http://schemas.microsoft.com/office/powerpoint/2010/main" val="363155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F21661-1486-1744-A2B0-7A99BD9DB726}" type="slidenum">
              <a:rPr lang="en-US"/>
              <a:pPr>
                <a:defRPr/>
              </a:pPr>
              <a:t>‹#›</a:t>
            </a:fld>
            <a:endParaRPr lang="en-US" dirty="0"/>
          </a:p>
        </p:txBody>
      </p:sp>
    </p:spTree>
    <p:extLst>
      <p:ext uri="{BB962C8B-B14F-4D97-AF65-F5344CB8AC3E}">
        <p14:creationId xmlns:p14="http://schemas.microsoft.com/office/powerpoint/2010/main" val="355285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5644AC5-9BC6-7B4A-ABF3-30DB64D41CC5}" type="slidenum">
              <a:rPr lang="en-US"/>
              <a:pPr>
                <a:defRPr/>
              </a:pPr>
              <a:t>‹#›</a:t>
            </a:fld>
            <a:endParaRPr lang="en-US" dirty="0"/>
          </a:p>
        </p:txBody>
      </p:sp>
    </p:spTree>
    <p:extLst>
      <p:ext uri="{BB962C8B-B14F-4D97-AF65-F5344CB8AC3E}">
        <p14:creationId xmlns:p14="http://schemas.microsoft.com/office/powerpoint/2010/main" val="49661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263"/>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2569772-079F-7B4C-9A73-CA417C06889A}" type="slidenum">
              <a:rPr lang="en-US"/>
              <a:pPr>
                <a:defRPr/>
              </a:pPr>
              <a:t>‹#›</a:t>
            </a:fld>
            <a:endParaRPr lang="en-US" dirty="0"/>
          </a:p>
        </p:txBody>
      </p:sp>
    </p:spTree>
    <p:extLst>
      <p:ext uri="{BB962C8B-B14F-4D97-AF65-F5344CB8AC3E}">
        <p14:creationId xmlns:p14="http://schemas.microsoft.com/office/powerpoint/2010/main" val="388798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7FCA9FB-17AF-5847-A750-0109D5AF84E4}" type="slidenum">
              <a:rPr lang="en-US"/>
              <a:pPr>
                <a:defRPr/>
              </a:pPr>
              <a:t>‹#›</a:t>
            </a:fld>
            <a:endParaRPr lang="en-US" dirty="0"/>
          </a:p>
        </p:txBody>
      </p:sp>
    </p:spTree>
    <p:extLst>
      <p:ext uri="{BB962C8B-B14F-4D97-AF65-F5344CB8AC3E}">
        <p14:creationId xmlns:p14="http://schemas.microsoft.com/office/powerpoint/2010/main" val="263684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161ED3-E323-0C42-8BBC-851D4463974A}" type="slidenum">
              <a:rPr lang="en-US"/>
              <a:pPr>
                <a:defRPr/>
              </a:pPr>
              <a:t>‹#›</a:t>
            </a:fld>
            <a:endParaRPr lang="en-US" dirty="0"/>
          </a:p>
        </p:txBody>
      </p:sp>
    </p:spTree>
    <p:extLst>
      <p:ext uri="{BB962C8B-B14F-4D97-AF65-F5344CB8AC3E}">
        <p14:creationId xmlns:p14="http://schemas.microsoft.com/office/powerpoint/2010/main" val="33980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7FD827-BE18-BF43-B478-C5AC24F27CF6}" type="slidenum">
              <a:rPr lang="en-US"/>
              <a:pPr>
                <a:defRPr/>
              </a:pPr>
              <a:t>‹#›</a:t>
            </a:fld>
            <a:endParaRPr lang="en-US" dirty="0"/>
          </a:p>
        </p:txBody>
      </p:sp>
    </p:spTree>
    <p:extLst>
      <p:ext uri="{BB962C8B-B14F-4D97-AF65-F5344CB8AC3E}">
        <p14:creationId xmlns:p14="http://schemas.microsoft.com/office/powerpoint/2010/main" val="387233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14"/>
          <a:stretch>
            <a:fillRect/>
          </a:stretch>
        </p:blipFill>
        <p:spPr>
          <a:xfrm>
            <a:off x="9620249" y="5738416"/>
            <a:ext cx="2482851" cy="952500"/>
          </a:xfrm>
          <a:prstGeom prst="rect">
            <a:avLst/>
          </a:prstGeom>
        </p:spPr>
      </p:pic>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5F177A3-4463-6841-B8B5-927964DF05F4}" type="slidenum">
              <a:rPr lang="en-US"/>
              <a:pPr>
                <a:defRPr/>
              </a:pPr>
              <a:t>‹#›</a:t>
            </a:fld>
            <a:endParaRPr lang="en-US" dirty="0"/>
          </a:p>
        </p:txBody>
      </p:sp>
      <p:pic>
        <p:nvPicPr>
          <p:cNvPr id="9" name="Picture 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300959" y="280019"/>
            <a:ext cx="1796448" cy="65680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457200"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940051" y="196850"/>
            <a:ext cx="9141883"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3075" name="Freeform 6"/>
          <p:cNvSpPr>
            <a:spLocks/>
          </p:cNvSpPr>
          <p:nvPr/>
        </p:nvSpPr>
        <p:spPr bwMode="auto">
          <a:xfrm>
            <a:off x="1" y="6345239"/>
            <a:ext cx="12045951" cy="168275"/>
          </a:xfrm>
          <a:custGeom>
            <a:avLst/>
            <a:gdLst>
              <a:gd name="T0" fmla="*/ 2147483647 w 4538"/>
              <a:gd name="T1" fmla="*/ 2147483647 h 150"/>
              <a:gd name="T2" fmla="*/ 2147483647 w 4538"/>
              <a:gd name="T3" fmla="*/ 0 h 150"/>
              <a:gd name="T4" fmla="*/ 2147483647 w 4538"/>
              <a:gd name="T5" fmla="*/ 2147483647 h 150"/>
              <a:gd name="T6" fmla="*/ 0 w 4538"/>
              <a:gd name="T7" fmla="*/ 2147483647 h 150"/>
              <a:gd name="T8" fmla="*/ 0 w 4538"/>
              <a:gd name="T9" fmla="*/ 2147483647 h 150"/>
              <a:gd name="T10" fmla="*/ 2147483647 w 4538"/>
              <a:gd name="T11" fmla="*/ 2147483647 h 150"/>
              <a:gd name="T12" fmla="*/ 2147483647 w 4538"/>
              <a:gd name="T13" fmla="*/ 2147483647 h 150"/>
              <a:gd name="T14" fmla="*/ 2147483647 w 4538"/>
              <a:gd name="T15" fmla="*/ 2147483647 h 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8" h="150">
                <a:moveTo>
                  <a:pt x="4538" y="78"/>
                </a:moveTo>
                <a:lnTo>
                  <a:pt x="4382" y="0"/>
                </a:lnTo>
                <a:lnTo>
                  <a:pt x="4352" y="56"/>
                </a:lnTo>
                <a:lnTo>
                  <a:pt x="0" y="56"/>
                </a:lnTo>
                <a:lnTo>
                  <a:pt x="0" y="106"/>
                </a:lnTo>
                <a:lnTo>
                  <a:pt x="4326" y="106"/>
                </a:lnTo>
                <a:lnTo>
                  <a:pt x="4300" y="150"/>
                </a:lnTo>
                <a:lnTo>
                  <a:pt x="4538" y="7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3076" name="Group 7"/>
          <p:cNvGrpSpPr>
            <a:grpSpLocks/>
          </p:cNvGrpSpPr>
          <p:nvPr/>
        </p:nvGrpSpPr>
        <p:grpSpPr bwMode="auto">
          <a:xfrm>
            <a:off x="107951" y="1066800"/>
            <a:ext cx="11988800" cy="152400"/>
            <a:chOff x="0" y="576"/>
            <a:chExt cx="5282" cy="189"/>
          </a:xfrm>
        </p:grpSpPr>
        <p:grpSp>
          <p:nvGrpSpPr>
            <p:cNvPr id="4" name="Group 8"/>
            <p:cNvGrpSpPr>
              <a:grpSpLocks/>
            </p:cNvGrpSpPr>
            <p:nvPr/>
          </p:nvGrpSpPr>
          <p:grpSpPr bwMode="auto">
            <a:xfrm>
              <a:off x="5158" y="576"/>
              <a:ext cx="124" cy="189"/>
              <a:chOff x="5158" y="576"/>
              <a:chExt cx="124" cy="189"/>
            </a:xfrm>
          </p:grpSpPr>
          <p:sp>
            <p:nvSpPr>
              <p:cNvPr id="3101" name="Rectangle 9"/>
              <p:cNvSpPr>
                <a:spLocks noChangeArrowheads="1"/>
              </p:cNvSpPr>
              <p:nvPr/>
            </p:nvSpPr>
            <p:spPr bwMode="auto">
              <a:xfrm>
                <a:off x="5252" y="576"/>
                <a:ext cx="30"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102" name="Rectangle 10"/>
              <p:cNvSpPr>
                <a:spLocks noChangeArrowheads="1"/>
              </p:cNvSpPr>
              <p:nvPr/>
            </p:nvSpPr>
            <p:spPr bwMode="auto">
              <a:xfrm>
                <a:off x="5158" y="576"/>
                <a:ext cx="60"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grpSp>
        <p:grpSp>
          <p:nvGrpSpPr>
            <p:cNvPr id="3086" name="Group 11"/>
            <p:cNvGrpSpPr>
              <a:grpSpLocks/>
            </p:cNvGrpSpPr>
            <p:nvPr/>
          </p:nvGrpSpPr>
          <p:grpSpPr bwMode="auto">
            <a:xfrm>
              <a:off x="4848" y="576"/>
              <a:ext cx="263" cy="189"/>
              <a:chOff x="4848" y="576"/>
              <a:chExt cx="263" cy="189"/>
            </a:xfrm>
          </p:grpSpPr>
          <p:sp>
            <p:nvSpPr>
              <p:cNvPr id="3099" name="Rectangle 12"/>
              <p:cNvSpPr>
                <a:spLocks noChangeArrowheads="1"/>
              </p:cNvSpPr>
              <p:nvPr/>
            </p:nvSpPr>
            <p:spPr bwMode="auto">
              <a:xfrm>
                <a:off x="5018" y="576"/>
                <a:ext cx="93"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100" name="Rectangle 13"/>
              <p:cNvSpPr>
                <a:spLocks noChangeArrowheads="1"/>
              </p:cNvSpPr>
              <p:nvPr/>
            </p:nvSpPr>
            <p:spPr bwMode="auto">
              <a:xfrm>
                <a:off x="4848" y="576"/>
                <a:ext cx="126"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grpSp>
        <p:grpSp>
          <p:nvGrpSpPr>
            <p:cNvPr id="3087" name="Group 14"/>
            <p:cNvGrpSpPr>
              <a:grpSpLocks/>
            </p:cNvGrpSpPr>
            <p:nvPr/>
          </p:nvGrpSpPr>
          <p:grpSpPr bwMode="auto">
            <a:xfrm>
              <a:off x="4418" y="576"/>
              <a:ext cx="386" cy="189"/>
              <a:chOff x="4418" y="576"/>
              <a:chExt cx="386" cy="189"/>
            </a:xfrm>
          </p:grpSpPr>
          <p:sp>
            <p:nvSpPr>
              <p:cNvPr id="3097" name="Rectangle 15"/>
              <p:cNvSpPr>
                <a:spLocks noChangeArrowheads="1"/>
              </p:cNvSpPr>
              <p:nvPr/>
            </p:nvSpPr>
            <p:spPr bwMode="auto">
              <a:xfrm>
                <a:off x="4650" y="576"/>
                <a:ext cx="154"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098" name="Rectangle 16"/>
              <p:cNvSpPr>
                <a:spLocks noChangeArrowheads="1"/>
              </p:cNvSpPr>
              <p:nvPr/>
            </p:nvSpPr>
            <p:spPr bwMode="auto">
              <a:xfrm>
                <a:off x="4418" y="576"/>
                <a:ext cx="187"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grpSp>
        <p:grpSp>
          <p:nvGrpSpPr>
            <p:cNvPr id="3088" name="Group 17"/>
            <p:cNvGrpSpPr>
              <a:grpSpLocks/>
            </p:cNvGrpSpPr>
            <p:nvPr/>
          </p:nvGrpSpPr>
          <p:grpSpPr bwMode="auto">
            <a:xfrm>
              <a:off x="3183" y="576"/>
              <a:ext cx="1191" cy="189"/>
              <a:chOff x="3183" y="576"/>
              <a:chExt cx="1191" cy="189"/>
            </a:xfrm>
          </p:grpSpPr>
          <p:sp>
            <p:nvSpPr>
              <p:cNvPr id="3093" name="Rectangle 18"/>
              <p:cNvSpPr>
                <a:spLocks noChangeArrowheads="1"/>
              </p:cNvSpPr>
              <p:nvPr/>
            </p:nvSpPr>
            <p:spPr bwMode="auto">
              <a:xfrm>
                <a:off x="3558" y="576"/>
                <a:ext cx="250"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094" name="Rectangle 19"/>
              <p:cNvSpPr>
                <a:spLocks noChangeArrowheads="1"/>
              </p:cNvSpPr>
              <p:nvPr/>
            </p:nvSpPr>
            <p:spPr bwMode="auto">
              <a:xfrm>
                <a:off x="4155" y="576"/>
                <a:ext cx="218"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095" name="Rectangle 20"/>
              <p:cNvSpPr>
                <a:spLocks noChangeArrowheads="1"/>
              </p:cNvSpPr>
              <p:nvPr/>
            </p:nvSpPr>
            <p:spPr bwMode="auto">
              <a:xfrm>
                <a:off x="3864" y="576"/>
                <a:ext cx="250"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096" name="Rectangle 21"/>
              <p:cNvSpPr>
                <a:spLocks noChangeArrowheads="1"/>
              </p:cNvSpPr>
              <p:nvPr/>
            </p:nvSpPr>
            <p:spPr bwMode="auto">
              <a:xfrm>
                <a:off x="3183" y="576"/>
                <a:ext cx="314"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grpSp>
        <p:grpSp>
          <p:nvGrpSpPr>
            <p:cNvPr id="3089" name="Group 22"/>
            <p:cNvGrpSpPr>
              <a:grpSpLocks/>
            </p:cNvGrpSpPr>
            <p:nvPr/>
          </p:nvGrpSpPr>
          <p:grpSpPr bwMode="auto">
            <a:xfrm>
              <a:off x="0" y="576"/>
              <a:ext cx="3143" cy="189"/>
              <a:chOff x="0" y="576"/>
              <a:chExt cx="3143" cy="189"/>
            </a:xfrm>
          </p:grpSpPr>
          <p:sp>
            <p:nvSpPr>
              <p:cNvPr id="2" name="Rectangle 23"/>
              <p:cNvSpPr>
                <a:spLocks noChangeArrowheads="1"/>
              </p:cNvSpPr>
              <p:nvPr/>
            </p:nvSpPr>
            <p:spPr bwMode="auto">
              <a:xfrm>
                <a:off x="2798" y="576"/>
                <a:ext cx="345"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092" name="Rectangle 24"/>
              <p:cNvSpPr>
                <a:spLocks noChangeArrowheads="1"/>
              </p:cNvSpPr>
              <p:nvPr/>
            </p:nvSpPr>
            <p:spPr bwMode="auto">
              <a:xfrm>
                <a:off x="0" y="576"/>
                <a:ext cx="2756" cy="189"/>
              </a:xfrm>
              <a:prstGeom prst="rect">
                <a:avLst/>
              </a:prstGeom>
              <a:gradFill rotWithShape="0">
                <a:gsLst>
                  <a:gs pos="0">
                    <a:srgbClr val="3232DE"/>
                  </a:gs>
                  <a:gs pos="100000">
                    <a:srgbClr val="141459"/>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grpSp>
      </p:grpSp>
      <p:grpSp>
        <p:nvGrpSpPr>
          <p:cNvPr id="3077" name="Group 25"/>
          <p:cNvGrpSpPr>
            <a:grpSpLocks/>
          </p:cNvGrpSpPr>
          <p:nvPr/>
        </p:nvGrpSpPr>
        <p:grpSpPr bwMode="auto">
          <a:xfrm>
            <a:off x="103718" y="296864"/>
            <a:ext cx="2863849" cy="1106487"/>
            <a:chOff x="0" y="187"/>
            <a:chExt cx="1353" cy="697"/>
          </a:xfrm>
        </p:grpSpPr>
        <p:grpSp>
          <p:nvGrpSpPr>
            <p:cNvPr id="5" name="Group 26"/>
            <p:cNvGrpSpPr>
              <a:grpSpLocks/>
            </p:cNvGrpSpPr>
            <p:nvPr userDrawn="1"/>
          </p:nvGrpSpPr>
          <p:grpSpPr bwMode="auto">
            <a:xfrm>
              <a:off x="0" y="187"/>
              <a:ext cx="1353" cy="697"/>
              <a:chOff x="0" y="187"/>
              <a:chExt cx="1353" cy="697"/>
            </a:xfrm>
          </p:grpSpPr>
          <p:sp>
            <p:nvSpPr>
              <p:cNvPr id="3" name="Oval 27"/>
              <p:cNvSpPr>
                <a:spLocks noChangeArrowheads="1"/>
              </p:cNvSpPr>
              <p:nvPr userDrawn="1"/>
            </p:nvSpPr>
            <p:spPr bwMode="auto">
              <a:xfrm>
                <a:off x="654" y="187"/>
                <a:ext cx="699" cy="697"/>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sp>
            <p:nvSpPr>
              <p:cNvPr id="3085" name="Oval 28"/>
              <p:cNvSpPr>
                <a:spLocks noChangeArrowheads="1"/>
              </p:cNvSpPr>
              <p:nvPr userDrawn="1"/>
            </p:nvSpPr>
            <p:spPr bwMode="auto">
              <a:xfrm>
                <a:off x="0" y="187"/>
                <a:ext cx="699" cy="697"/>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75000"/>
                  </a:lnSpc>
                  <a:spcBef>
                    <a:spcPct val="50000"/>
                  </a:spcBef>
                  <a:buFontTx/>
                  <a:buChar char="•"/>
                  <a:defRPr/>
                </a:pPr>
                <a:endParaRPr lang="en-US" altLang="en-US" sz="1200" b="1">
                  <a:solidFill>
                    <a:srgbClr val="000000"/>
                  </a:solidFill>
                  <a:ea typeface="+mn-ea"/>
                </a:endParaRPr>
              </a:p>
            </p:txBody>
          </p:sp>
        </p:grpSp>
        <p:pic>
          <p:nvPicPr>
            <p:cNvPr id="3081" name="Picture 29" descr="DTRA"/>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4" y="210"/>
              <a:ext cx="649" cy="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2" name="Picture 30" descr="SCC-WMD_Shield2"/>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676" y="213"/>
              <a:ext cx="653" cy="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80" name="TextBox 1"/>
          <p:cNvSpPr txBox="1">
            <a:spLocks noChangeArrowheads="1"/>
          </p:cNvSpPr>
          <p:nvPr/>
        </p:nvSpPr>
        <p:spPr bwMode="auto">
          <a:xfrm>
            <a:off x="11057467" y="6591300"/>
            <a:ext cx="34713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fld id="{A3561FBC-F4E0-47CE-9DD5-37DEDE6CD2C1}" type="slidenum">
              <a:rPr lang="en-US" sz="1000" i="1" smtClean="0">
                <a:solidFill>
                  <a:srgbClr val="000000"/>
                </a:solidFill>
                <a:latin typeface="Univers"/>
                <a:ea typeface="+mn-ea"/>
              </a:rPr>
              <a:pPr algn="ctr" eaLnBrk="1" hangingPunct="1">
                <a:defRPr/>
              </a:pPr>
              <a:t>‹#›</a:t>
            </a:fld>
            <a:endParaRPr lang="en-US" sz="1000" i="1" dirty="0">
              <a:solidFill>
                <a:srgbClr val="000000"/>
              </a:solidFill>
              <a:latin typeface="Univers"/>
              <a:ea typeface="+mn-ea"/>
            </a:endParaRPr>
          </a:p>
        </p:txBody>
      </p:sp>
      <p:pic>
        <p:nvPicPr>
          <p:cNvPr id="3079" name="Picture 3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6376988"/>
            <a:ext cx="1722967" cy="481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48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marL="457200" indent="-457200" algn="l" rtl="0" eaLnBrk="0" fontAlgn="base" hangingPunct="0">
        <a:spcBef>
          <a:spcPct val="0"/>
        </a:spcBef>
        <a:spcAft>
          <a:spcPct val="0"/>
        </a:spcAft>
        <a:defRPr sz="3200" b="1">
          <a:solidFill>
            <a:schemeClr val="tx2"/>
          </a:solidFill>
          <a:latin typeface="+mj-lt"/>
          <a:ea typeface="ＭＳ Ｐゴシック" pitchFamily="34" charset="-128"/>
          <a:cs typeface="ＭＳ Ｐゴシック"/>
        </a:defRPr>
      </a:lvl1pPr>
      <a:lvl2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2pPr>
      <a:lvl3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3pPr>
      <a:lvl4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4pPr>
      <a:lvl5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34" charset="-128"/>
          <a:cs typeface="ＭＳ Ｐゴシック"/>
        </a:defRPr>
      </a:lvl5pPr>
      <a:lvl6pPr marL="914400" indent="-457200" algn="l" rtl="0" fontAlgn="base">
        <a:spcBef>
          <a:spcPct val="0"/>
        </a:spcBef>
        <a:spcAft>
          <a:spcPct val="0"/>
        </a:spcAft>
        <a:defRPr sz="3200" b="1">
          <a:solidFill>
            <a:schemeClr val="tx2"/>
          </a:solidFill>
          <a:latin typeface="Univers" pitchFamily="34" charset="-18"/>
          <a:ea typeface="ＭＳ Ｐゴシック" pitchFamily="34" charset="-128"/>
        </a:defRPr>
      </a:lvl6pPr>
      <a:lvl7pPr marL="1371600" indent="-457200" algn="l" rtl="0" fontAlgn="base">
        <a:spcBef>
          <a:spcPct val="0"/>
        </a:spcBef>
        <a:spcAft>
          <a:spcPct val="0"/>
        </a:spcAft>
        <a:defRPr sz="3200" b="1">
          <a:solidFill>
            <a:schemeClr val="tx2"/>
          </a:solidFill>
          <a:latin typeface="Univers" pitchFamily="34" charset="-18"/>
          <a:ea typeface="ＭＳ Ｐゴシック" pitchFamily="34" charset="-128"/>
        </a:defRPr>
      </a:lvl7pPr>
      <a:lvl8pPr marL="1828800" indent="-457200" algn="l" rtl="0" fontAlgn="base">
        <a:spcBef>
          <a:spcPct val="0"/>
        </a:spcBef>
        <a:spcAft>
          <a:spcPct val="0"/>
        </a:spcAft>
        <a:defRPr sz="3200" b="1">
          <a:solidFill>
            <a:schemeClr val="tx2"/>
          </a:solidFill>
          <a:latin typeface="Univers" pitchFamily="34" charset="-18"/>
          <a:ea typeface="ＭＳ Ｐゴシック" pitchFamily="34" charset="-128"/>
        </a:defRPr>
      </a:lvl8pPr>
      <a:lvl9pPr marL="2286000" indent="-457200" algn="l" rtl="0" fontAlgn="base">
        <a:spcBef>
          <a:spcPct val="0"/>
        </a:spcBef>
        <a:spcAft>
          <a:spcPct val="0"/>
        </a:spcAft>
        <a:defRPr sz="3200" b="1">
          <a:solidFill>
            <a:schemeClr val="tx2"/>
          </a:solidFill>
          <a:latin typeface="Univers" pitchFamily="34" charset="-18"/>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Font typeface="Times" pitchFamily="18" charset="0"/>
        <a:buChar char="•"/>
        <a:defRPr sz="1400">
          <a:solidFill>
            <a:schemeClr val="tx1"/>
          </a:solidFill>
          <a:latin typeface="+mn-lt"/>
          <a:ea typeface="ＭＳ Ｐゴシック" pitchFamily="34" charset="-128"/>
          <a:cs typeface="ＭＳ Ｐゴシック"/>
        </a:defRPr>
      </a:lvl5pPr>
      <a:lvl6pPr marL="2514600" indent="-228600" algn="l" rtl="0" fontAlgn="base">
        <a:spcBef>
          <a:spcPct val="20000"/>
        </a:spcBef>
        <a:spcAft>
          <a:spcPct val="0"/>
        </a:spcAft>
        <a:buFont typeface="Times" pitchFamily="18"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B8C8-4806-4CED-9023-5B7E577A59BC}"/>
              </a:ext>
            </a:extLst>
          </p:cNvPr>
          <p:cNvSpPr>
            <a:spLocks noGrp="1"/>
          </p:cNvSpPr>
          <p:nvPr>
            <p:ph type="ctrTitle"/>
          </p:nvPr>
        </p:nvSpPr>
        <p:spPr/>
        <p:txBody>
          <a:bodyPr/>
          <a:lstStyle/>
          <a:p>
            <a:r>
              <a:rPr lang="en-US" dirty="0"/>
              <a:t>Addressing the </a:t>
            </a:r>
            <a:br>
              <a:rPr lang="en-US" dirty="0"/>
            </a:br>
            <a:r>
              <a:rPr lang="en-US" dirty="0"/>
              <a:t>Insider Threat</a:t>
            </a:r>
            <a:br>
              <a:rPr lang="en-US" dirty="0"/>
            </a:br>
            <a:endParaRPr lang="en-US" dirty="0"/>
          </a:p>
        </p:txBody>
      </p:sp>
      <p:sp>
        <p:nvSpPr>
          <p:cNvPr id="4" name="Subtitle 3">
            <a:extLst>
              <a:ext uri="{FF2B5EF4-FFF2-40B4-BE49-F238E27FC236}">
                <a16:creationId xmlns:a16="http://schemas.microsoft.com/office/drawing/2014/main" id="{9C388B13-6CC2-4CD5-9A1B-F31D27336F28}"/>
              </a:ext>
            </a:extLst>
          </p:cNvPr>
          <p:cNvSpPr>
            <a:spLocks noGrp="1"/>
          </p:cNvSpPr>
          <p:nvPr>
            <p:ph type="subTitle" idx="1"/>
          </p:nvPr>
        </p:nvSpPr>
        <p:spPr/>
        <p:txBody>
          <a:bodyPr/>
          <a:lstStyle/>
          <a:p>
            <a:pPr fontAlgn="auto">
              <a:spcAft>
                <a:spcPts val="0"/>
              </a:spcAft>
              <a:defRPr/>
            </a:pPr>
            <a:r>
              <a:rPr lang="en-US" dirty="0"/>
              <a:t>U.S. Department of Energy</a:t>
            </a:r>
          </a:p>
          <a:p>
            <a:pPr fontAlgn="auto">
              <a:spcAft>
                <a:spcPts val="0"/>
              </a:spcAft>
              <a:defRPr/>
            </a:pPr>
            <a:r>
              <a:rPr lang="en-US" dirty="0"/>
              <a:t>National Nuclear Security Administration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Addressing the Insider</a:t>
            </a:r>
          </a:p>
        </p:txBody>
      </p:sp>
      <p:sp>
        <p:nvSpPr>
          <p:cNvPr id="3" name="Content Placeholder 2"/>
          <p:cNvSpPr>
            <a:spLocks noGrp="1"/>
          </p:cNvSpPr>
          <p:nvPr>
            <p:ph idx="1"/>
          </p:nvPr>
        </p:nvSpPr>
        <p:spPr>
          <a:xfrm>
            <a:off x="419100" y="1327152"/>
            <a:ext cx="10972800" cy="4525963"/>
          </a:xfrm>
        </p:spPr>
        <p:txBody>
          <a:bodyPr/>
          <a:lstStyle/>
          <a:p>
            <a:r>
              <a:rPr lang="en-US" sz="2800" dirty="0"/>
              <a:t>There is no one solution</a:t>
            </a:r>
          </a:p>
          <a:p>
            <a:r>
              <a:rPr lang="en-US" sz="2800" dirty="0"/>
              <a:t>Each individual facility must assess the insider threat specific to that site</a:t>
            </a:r>
          </a:p>
          <a:p>
            <a:r>
              <a:rPr lang="en-US" sz="2800" dirty="0"/>
              <a:t>The best way to mitigate insider actions is to create a programmatic approach designed to detect acts through technical and nontechnical means</a:t>
            </a:r>
          </a:p>
          <a:p>
            <a:r>
              <a:rPr lang="en-US" sz="2800" dirty="0"/>
              <a:t>Systematically implement the design</a:t>
            </a:r>
          </a:p>
          <a:p>
            <a:r>
              <a:rPr lang="en-US" sz="2800" dirty="0"/>
              <a:t>Utilize proven practices to provide a great deal of detection and deterrence of insider acts</a:t>
            </a:r>
          </a:p>
          <a:p>
            <a:r>
              <a:rPr lang="en-US" sz="2800" dirty="0"/>
              <a:t>Customize and test for the specific facility</a:t>
            </a:r>
          </a:p>
          <a:p>
            <a:endParaRPr lang="en-US" dirty="0"/>
          </a:p>
        </p:txBody>
      </p:sp>
      <p:sp>
        <p:nvSpPr>
          <p:cNvPr id="34821" name="TextBox 5"/>
          <p:cNvSpPr txBox="1">
            <a:spLocks noChangeArrowheads="1"/>
          </p:cNvSpPr>
          <p:nvPr/>
        </p:nvSpPr>
        <p:spPr bwMode="auto">
          <a:xfrm>
            <a:off x="1739900" y="5943602"/>
            <a:ext cx="8169275"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en-US" altLang="en-US" sz="2000" b="1" i="1" dirty="0">
                <a:solidFill>
                  <a:srgbClr val="000000"/>
                </a:solidFill>
                <a:cs typeface="+mn-cs"/>
              </a:rPr>
              <a:t>When addressing the insider, there is no one </a:t>
            </a:r>
            <a:r>
              <a:rPr lang="en-US" altLang="en-US" sz="2000" b="1" i="1" dirty="0">
                <a:solidFill>
                  <a:srgbClr val="000000"/>
                </a:solidFill>
              </a:rPr>
              <a:t>solution.</a:t>
            </a:r>
            <a:endParaRPr lang="en-US" altLang="en-US" sz="2000" b="1" i="1" dirty="0">
              <a:solidFill>
                <a:srgbClr val="000000"/>
              </a:solidFill>
              <a:cs typeface="+mn-cs"/>
            </a:endParaRPr>
          </a:p>
        </p:txBody>
      </p:sp>
      <p:sp>
        <p:nvSpPr>
          <p:cNvPr id="2" name="Slide Number Placeholder 1">
            <a:extLst>
              <a:ext uri="{FF2B5EF4-FFF2-40B4-BE49-F238E27FC236}">
                <a16:creationId xmlns:a16="http://schemas.microsoft.com/office/drawing/2014/main" id="{3C2F80F4-8F74-4388-91DF-5034BB88AF3A}"/>
              </a:ext>
            </a:extLst>
          </p:cNvPr>
          <p:cNvSpPr>
            <a:spLocks noGrp="1"/>
          </p:cNvSpPr>
          <p:nvPr>
            <p:ph type="sldNum" sz="quarter" idx="12"/>
          </p:nvPr>
        </p:nvSpPr>
        <p:spPr/>
        <p:txBody>
          <a:bodyPr/>
          <a:lstStyle/>
          <a:p>
            <a:pPr>
              <a:defRPr/>
            </a:pPr>
            <a:fld id="{EE5C1822-1DC3-0E47-BEF4-1B3D499E523C}" type="slidenum">
              <a:rPr lang="en-US" smtClean="0"/>
              <a:pPr>
                <a:defRPr/>
              </a:pPr>
              <a:t>10</a:t>
            </a:fld>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Measures Against Possible Insiders</a:t>
            </a:r>
          </a:p>
        </p:txBody>
      </p:sp>
      <p:sp>
        <p:nvSpPr>
          <p:cNvPr id="15" name="TextBox 4"/>
          <p:cNvSpPr txBox="1">
            <a:spLocks noChangeArrowheads="1"/>
          </p:cNvSpPr>
          <p:nvPr/>
        </p:nvSpPr>
        <p:spPr bwMode="auto">
          <a:xfrm>
            <a:off x="6136171" y="5999070"/>
            <a:ext cx="3886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Bef>
                <a:spcPts val="600"/>
              </a:spcBef>
            </a:pPr>
            <a:r>
              <a:rPr lang="en-US" altLang="en-US" sz="1000" dirty="0">
                <a:solidFill>
                  <a:srgbClr val="000000"/>
                </a:solidFill>
                <a:latin typeface="Calibri" pitchFamily="34" charset="0"/>
                <a:cs typeface="+mn-cs"/>
              </a:rPr>
              <a:t>IAEA Nuclear Security Series No. 8: Preventive and Protective Measures against Insider Threats</a:t>
            </a:r>
            <a:endParaRPr lang="en-GB" altLang="en-US" sz="1000" dirty="0">
              <a:solidFill>
                <a:srgbClr val="000000"/>
              </a:solidFill>
              <a:latin typeface="Calibri" pitchFamily="34" charset="0"/>
              <a:cs typeface="+mn-cs"/>
            </a:endParaRPr>
          </a:p>
        </p:txBody>
      </p:sp>
      <p:grpSp>
        <p:nvGrpSpPr>
          <p:cNvPr id="2" name="Group 1"/>
          <p:cNvGrpSpPr/>
          <p:nvPr/>
        </p:nvGrpSpPr>
        <p:grpSpPr>
          <a:xfrm>
            <a:off x="825500" y="1447800"/>
            <a:ext cx="10452099" cy="4551270"/>
            <a:chOff x="1102659" y="1735315"/>
            <a:chExt cx="9636970" cy="3723404"/>
          </a:xfrm>
        </p:grpSpPr>
        <p:sp>
          <p:nvSpPr>
            <p:cNvPr id="5" name="Down Arrow 4"/>
            <p:cNvSpPr/>
            <p:nvPr/>
          </p:nvSpPr>
          <p:spPr>
            <a:xfrm rot="16200000">
              <a:off x="2473357"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rot="16200000">
              <a:off x="4216364"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6200000">
              <a:off x="5977734"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6200000">
              <a:off x="7715068"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9482563" y="4390191"/>
              <a:ext cx="203561" cy="541057"/>
            </a:xfrm>
            <a:prstGeom prst="downArrow">
              <a:avLst>
                <a:gd name="adj1" fmla="val 50000"/>
                <a:gd name="adj2" fmla="val 97359"/>
              </a:avLst>
            </a:prstGeom>
            <a:gradFill>
              <a:gsLst>
                <a:gs pos="0">
                  <a:schemeClr val="accent1">
                    <a:lumMod val="0"/>
                    <a:lumOff val="100000"/>
                  </a:schemeClr>
                </a:gs>
                <a:gs pos="35000">
                  <a:schemeClr val="accent1">
                    <a:lumMod val="0"/>
                    <a:lumOff val="10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2502588" y="2078454"/>
              <a:ext cx="259436" cy="2240280"/>
            </a:xfrm>
            <a:prstGeom prst="downArrow">
              <a:avLst>
                <a:gd name="adj1" fmla="val 50000"/>
                <a:gd name="adj2" fmla="val 97359"/>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4245595" y="2680434"/>
              <a:ext cx="259436" cy="1691640"/>
            </a:xfrm>
            <a:prstGeom prst="downArrow">
              <a:avLst>
                <a:gd name="adj1" fmla="val 50000"/>
                <a:gd name="adj2" fmla="val 97359"/>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5988602" y="3027186"/>
              <a:ext cx="259436" cy="1344888"/>
            </a:xfrm>
            <a:prstGeom prst="downArrow">
              <a:avLst>
                <a:gd name="adj1" fmla="val 50000"/>
                <a:gd name="adj2" fmla="val 97359"/>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7731609" y="3549114"/>
              <a:ext cx="259436" cy="1043940"/>
            </a:xfrm>
            <a:prstGeom prst="downArrow">
              <a:avLst>
                <a:gd name="adj1" fmla="val 50000"/>
                <a:gd name="adj2" fmla="val 97359"/>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9492904" y="4050755"/>
              <a:ext cx="259436" cy="541057"/>
            </a:xfrm>
            <a:prstGeom prst="downArrow">
              <a:avLst>
                <a:gd name="adj1" fmla="val 50000"/>
                <a:gd name="adj2" fmla="val 97359"/>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102659" y="1735316"/>
              <a:ext cx="1299882" cy="3034698"/>
            </a:xfrm>
            <a:prstGeom prst="rect">
              <a:avLst/>
            </a:prstGeom>
            <a:gradFill flip="none" rotWithShape="1">
              <a:gsLst>
                <a:gs pos="0">
                  <a:schemeClr val="accent1">
                    <a:lumMod val="0"/>
                    <a:lumOff val="100000"/>
                  </a:schemeClr>
                </a:gs>
                <a:gs pos="35000">
                  <a:schemeClr val="accent1">
                    <a:lumMod val="0"/>
                    <a:lumOff val="100000"/>
                  </a:schemeClr>
                </a:gs>
                <a:gs pos="77000">
                  <a:srgbClr val="F4F296"/>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en-US" sz="1400" b="1" dirty="0">
                  <a:solidFill>
                    <a:schemeClr val="tx1"/>
                  </a:solidFill>
                  <a:latin typeface="Arial" panose="020B0604020202020204" pitchFamily="34" charset="0"/>
                  <a:cs typeface="Arial" panose="020B0604020202020204" pitchFamily="34" charset="0"/>
                </a:rPr>
                <a:t>Individuals applying for access</a:t>
              </a:r>
              <a:endParaRPr lang="en-GB" sz="14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845666" y="2349915"/>
              <a:ext cx="1299882" cy="2412585"/>
            </a:xfrm>
            <a:prstGeom prst="rect">
              <a:avLst/>
            </a:prstGeom>
            <a:gradFill flip="none" rotWithShape="1">
              <a:gsLst>
                <a:gs pos="0">
                  <a:schemeClr val="accent1">
                    <a:lumMod val="0"/>
                    <a:lumOff val="100000"/>
                  </a:schemeClr>
                </a:gs>
                <a:gs pos="35000">
                  <a:schemeClr val="accent1">
                    <a:lumMod val="0"/>
                    <a:lumOff val="100000"/>
                  </a:schemeClr>
                </a:gs>
                <a:gs pos="77000">
                  <a:srgbClr val="ECE811"/>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en-US" sz="1400" b="1" dirty="0">
                  <a:solidFill>
                    <a:schemeClr val="tx1"/>
                  </a:solidFill>
                  <a:latin typeface="Arial" panose="020B0604020202020204" pitchFamily="34" charset="0"/>
                  <a:cs typeface="Arial" panose="020B0604020202020204" pitchFamily="34" charset="0"/>
                </a:rPr>
                <a:t>Individuals with authorized access</a:t>
              </a:r>
              <a:endParaRPr lang="en-GB" sz="14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4588673" y="2778783"/>
              <a:ext cx="1299882" cy="1978474"/>
            </a:xfrm>
            <a:prstGeom prst="rect">
              <a:avLst/>
            </a:prstGeom>
            <a:gradFill flip="none" rotWithShape="1">
              <a:gsLst>
                <a:gs pos="0">
                  <a:schemeClr val="accent1">
                    <a:lumMod val="0"/>
                    <a:lumOff val="100000"/>
                  </a:schemeClr>
                </a:gs>
                <a:gs pos="35000">
                  <a:schemeClr val="accent1">
                    <a:lumMod val="0"/>
                    <a:lumOff val="100000"/>
                  </a:schemeClr>
                </a:gs>
                <a:gs pos="77000">
                  <a:srgbClr val="FFC61E"/>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en-US" sz="1400" b="1" dirty="0">
                  <a:solidFill>
                    <a:schemeClr val="tx1"/>
                  </a:solidFill>
                  <a:latin typeface="Arial" panose="020B0604020202020204" pitchFamily="34" charset="0"/>
                  <a:cs typeface="Arial" panose="020B0604020202020204" pitchFamily="34" charset="0"/>
                </a:rPr>
                <a:t>Trusted Individuals with opportunity</a:t>
              </a:r>
              <a:endParaRPr lang="en-GB" sz="14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6331680" y="3189003"/>
              <a:ext cx="1299882" cy="1563239"/>
            </a:xfrm>
            <a:prstGeom prst="rect">
              <a:avLst/>
            </a:prstGeom>
            <a:gradFill flip="none" rotWithShape="1">
              <a:gsLst>
                <a:gs pos="0">
                  <a:schemeClr val="accent1">
                    <a:lumMod val="0"/>
                    <a:lumOff val="100000"/>
                  </a:schemeClr>
                </a:gs>
                <a:gs pos="35000">
                  <a:schemeClr val="accent1">
                    <a:lumMod val="0"/>
                    <a:lumOff val="100000"/>
                  </a:schemeClr>
                </a:gs>
                <a:gs pos="77000">
                  <a:srgbClr val="F7922C"/>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en-US" sz="1400" b="1" dirty="0">
                  <a:solidFill>
                    <a:schemeClr val="tx1"/>
                  </a:solidFill>
                  <a:latin typeface="Arial" panose="020B0604020202020204" pitchFamily="34" charset="0"/>
                  <a:cs typeface="Arial" panose="020B0604020202020204" pitchFamily="34" charset="0"/>
                </a:rPr>
                <a:t>Insider initiating a malicious act</a:t>
              </a:r>
              <a:endParaRPr lang="en-GB" sz="14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8074689" y="3747509"/>
              <a:ext cx="1299882" cy="997906"/>
            </a:xfrm>
            <a:prstGeom prst="rect">
              <a:avLst/>
            </a:prstGeom>
            <a:gradFill flip="none" rotWithShape="1">
              <a:gsLst>
                <a:gs pos="0">
                  <a:schemeClr val="accent1">
                    <a:lumMod val="0"/>
                    <a:lumOff val="100000"/>
                  </a:schemeClr>
                </a:gs>
                <a:gs pos="35000">
                  <a:schemeClr val="accent1">
                    <a:lumMod val="0"/>
                    <a:lumOff val="100000"/>
                  </a:schemeClr>
                </a:gs>
                <a:gs pos="77000">
                  <a:srgbClr val="F26A35"/>
                </a:gs>
              </a:gsLst>
              <a:path path="circle">
                <a:fillToRect l="50000" t="-80000" r="50000" b="180000"/>
              </a:path>
              <a:tileRect/>
            </a:gra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1440" rIns="91440" rtlCol="0" anchor="t">
              <a:noAutofit/>
            </a:bodyPr>
            <a:lstStyle/>
            <a:p>
              <a:pPr algn="ctr">
                <a:lnSpc>
                  <a:spcPts val="1800"/>
                </a:lnSpc>
              </a:pPr>
              <a:r>
                <a:rPr lang="en-US" sz="1400" b="1" dirty="0">
                  <a:solidFill>
                    <a:schemeClr val="tx1"/>
                  </a:solidFill>
                  <a:latin typeface="Arial" panose="020B0604020202020204" pitchFamily="34" charset="0"/>
                  <a:cs typeface="Arial" panose="020B0604020202020204" pitchFamily="34" charset="0"/>
                </a:rPr>
                <a:t>Insider completing a malicious act</a:t>
              </a:r>
              <a:endParaRPr lang="en-GB" sz="14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2502588" y="1735315"/>
              <a:ext cx="2651759" cy="332233"/>
            </a:xfrm>
            <a:prstGeom prst="rect">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a:pPr>
              <a:r>
                <a:rPr lang="en-US" sz="1200" b="1" dirty="0">
                  <a:solidFill>
                    <a:schemeClr val="tx1"/>
                  </a:solidFill>
                  <a:latin typeface="Arial" panose="020B0604020202020204" pitchFamily="34" charset="0"/>
                  <a:cs typeface="Arial" panose="020B0604020202020204" pitchFamily="34" charset="0"/>
                </a:rPr>
                <a:t>Exclude potential insiders</a:t>
              </a:r>
              <a:endParaRPr lang="en-GB" sz="1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229190" y="2338101"/>
              <a:ext cx="4526190" cy="332233"/>
            </a:xfrm>
            <a:prstGeom prst="rect">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2"/>
              </a:pPr>
              <a:r>
                <a:rPr lang="en-US" sz="1200" b="1" dirty="0">
                  <a:solidFill>
                    <a:schemeClr val="tx1"/>
                  </a:solidFill>
                  <a:latin typeface="Arial" panose="020B0604020202020204" pitchFamily="34" charset="0"/>
                  <a:cs typeface="Arial" panose="020B0604020202020204" pitchFamily="34" charset="0"/>
                </a:rPr>
                <a:t>Exclude further potential insiders</a:t>
              </a:r>
              <a:endParaRPr lang="en-GB" sz="12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5988602" y="2758726"/>
              <a:ext cx="2408638" cy="332233"/>
            </a:xfrm>
            <a:prstGeom prst="rect">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3"/>
              </a:pPr>
              <a:r>
                <a:rPr lang="en-US" sz="1200" b="1" dirty="0">
                  <a:solidFill>
                    <a:schemeClr val="tx1"/>
                  </a:solidFill>
                  <a:latin typeface="Arial" panose="020B0604020202020204" pitchFamily="34" charset="0"/>
                  <a:cs typeface="Arial" panose="020B0604020202020204" pitchFamily="34" charset="0"/>
                </a:rPr>
                <a:t>Minimize Opportunity</a:t>
              </a:r>
              <a:endParaRPr lang="en-GB" sz="1200" b="1"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7731609" y="3189003"/>
              <a:ext cx="1642962" cy="453302"/>
            </a:xfrm>
            <a:prstGeom prst="rect">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4"/>
              </a:pPr>
              <a:r>
                <a:rPr lang="en-US" sz="1200" b="1" dirty="0">
                  <a:solidFill>
                    <a:schemeClr val="bg1"/>
                  </a:solidFill>
                  <a:latin typeface="Arial" panose="020B0604020202020204" pitchFamily="34" charset="0"/>
                  <a:cs typeface="Arial" panose="020B0604020202020204" pitchFamily="34" charset="0"/>
                </a:rPr>
                <a:t>Detect, delay </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and respond</a:t>
              </a:r>
              <a:endParaRPr lang="en-GB" sz="12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9473367" y="3747509"/>
              <a:ext cx="1266262" cy="453302"/>
            </a:xfrm>
            <a:prstGeom prst="rect">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lstStyle/>
            <a:p>
              <a:pPr marL="288925" indent="-174625">
                <a:buFont typeface="+mj-lt"/>
                <a:buAutoNum type="arabicPeriod" startAt="5"/>
              </a:pPr>
              <a:r>
                <a:rPr lang="en-US" sz="1200" b="1" dirty="0">
                  <a:solidFill>
                    <a:schemeClr val="bg1"/>
                  </a:solidFill>
                  <a:latin typeface="Arial" panose="020B0604020202020204" pitchFamily="34" charset="0"/>
                  <a:cs typeface="Arial" panose="020B0604020202020204" pitchFamily="34" charset="0"/>
                </a:rPr>
                <a:t>Mitigate or Minimize</a:t>
              </a:r>
              <a:endParaRPr lang="en-GB" sz="1200" b="1" dirty="0">
                <a:solidFill>
                  <a:schemeClr val="bg1"/>
                </a:solidFill>
                <a:latin typeface="Arial" panose="020B0604020202020204" pitchFamily="34" charset="0"/>
                <a:cs typeface="Arial" panose="020B0604020202020204" pitchFamily="34" charset="0"/>
              </a:endParaRPr>
            </a:p>
          </p:txBody>
        </p:sp>
        <p:sp>
          <p:nvSpPr>
            <p:cNvPr id="26" name="Down Arrow 25"/>
            <p:cNvSpPr/>
            <p:nvPr/>
          </p:nvSpPr>
          <p:spPr>
            <a:xfrm rot="16200000">
              <a:off x="3262437" y="2832599"/>
              <a:ext cx="466344" cy="4785893"/>
            </a:xfrm>
            <a:prstGeom prst="downArrow">
              <a:avLst>
                <a:gd name="adj1" fmla="val 65791"/>
                <a:gd name="adj2" fmla="val 89895"/>
              </a:avLst>
            </a:prstGeom>
            <a:solidFill>
              <a:srgbClr val="AFE1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b="1" dirty="0">
                  <a:solidFill>
                    <a:schemeClr val="tx1"/>
                  </a:solidFill>
                  <a:latin typeface="Arial" panose="020B0604020202020204" pitchFamily="34" charset="0"/>
                  <a:cs typeface="Arial" panose="020B0604020202020204" pitchFamily="34" charset="0"/>
                </a:rPr>
                <a:t>Preventive measures</a:t>
              </a:r>
              <a:endParaRPr lang="en-GB" sz="1400" b="1" dirty="0">
                <a:solidFill>
                  <a:schemeClr val="tx1"/>
                </a:solidFill>
                <a:latin typeface="Arial" panose="020B0604020202020204" pitchFamily="34" charset="0"/>
                <a:cs typeface="Arial" panose="020B0604020202020204" pitchFamily="34" charset="0"/>
              </a:endParaRPr>
            </a:p>
          </p:txBody>
        </p:sp>
        <p:sp>
          <p:nvSpPr>
            <p:cNvPr id="27" name="Down Arrow 26"/>
            <p:cNvSpPr/>
            <p:nvPr/>
          </p:nvSpPr>
          <p:spPr>
            <a:xfrm rot="16200000">
              <a:off x="7587277" y="3293655"/>
              <a:ext cx="466344" cy="3863784"/>
            </a:xfrm>
            <a:prstGeom prst="downArrow">
              <a:avLst>
                <a:gd name="adj1" fmla="val 65791"/>
                <a:gd name="adj2" fmla="val 89895"/>
              </a:avLst>
            </a:prstGeom>
            <a:solidFill>
              <a:srgbClr val="00B7E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b="1" dirty="0">
                  <a:solidFill>
                    <a:schemeClr val="bg1"/>
                  </a:solidFill>
                  <a:latin typeface="Arial" panose="020B0604020202020204" pitchFamily="34" charset="0"/>
                  <a:cs typeface="Arial" panose="020B0604020202020204" pitchFamily="34" charset="0"/>
                </a:rPr>
                <a:t>Protective measures</a:t>
              </a:r>
              <a:endParaRPr lang="en-GB" sz="14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B5B18CA7-04F9-4E53-BE48-8E5C1626B9E9}"/>
              </a:ext>
            </a:extLst>
          </p:cNvPr>
          <p:cNvSpPr>
            <a:spLocks noGrp="1"/>
          </p:cNvSpPr>
          <p:nvPr>
            <p:ph type="sldNum" sz="quarter" idx="12"/>
          </p:nvPr>
        </p:nvSpPr>
        <p:spPr/>
        <p:txBody>
          <a:bodyPr/>
          <a:lstStyle/>
          <a:p>
            <a:pPr>
              <a:defRPr/>
            </a:pPr>
            <a:fld id="{52569772-079F-7B4C-9A73-CA417C06889A}" type="slidenum">
              <a:rPr lang="en-US" smtClean="0"/>
              <a:pPr>
                <a:defRPr/>
              </a:pPr>
              <a:t>11</a:t>
            </a:fld>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Preventive Measures</a:t>
            </a:r>
          </a:p>
        </p:txBody>
      </p:sp>
      <p:sp>
        <p:nvSpPr>
          <p:cNvPr id="36867" name="Content Placeholder 2"/>
          <p:cNvSpPr>
            <a:spLocks noGrp="1"/>
          </p:cNvSpPr>
          <p:nvPr>
            <p:ph idx="1"/>
          </p:nvPr>
        </p:nvSpPr>
        <p:spPr>
          <a:xfrm>
            <a:off x="609600" y="1211263"/>
            <a:ext cx="10972800" cy="4914901"/>
          </a:xfrm>
        </p:spPr>
        <p:txBody>
          <a:bodyPr/>
          <a:lstStyle/>
          <a:p>
            <a:r>
              <a:rPr lang="en-US" altLang="en-US" dirty="0"/>
              <a:t>Identity verification</a:t>
            </a:r>
          </a:p>
          <a:p>
            <a:r>
              <a:rPr lang="en-US" altLang="en-US" dirty="0"/>
              <a:t>Trustworthiness assessment</a:t>
            </a:r>
          </a:p>
          <a:p>
            <a:r>
              <a:rPr lang="en-US" altLang="en-US" dirty="0"/>
              <a:t>Escort/surveillance</a:t>
            </a:r>
          </a:p>
          <a:p>
            <a:r>
              <a:rPr lang="en-US" altLang="en-US" dirty="0"/>
              <a:t>Security awareness</a:t>
            </a:r>
          </a:p>
          <a:p>
            <a:r>
              <a:rPr lang="en-US" altLang="en-US" dirty="0"/>
              <a:t>Confidentiality</a:t>
            </a:r>
          </a:p>
          <a:p>
            <a:r>
              <a:rPr lang="en-US" altLang="en-US" dirty="0"/>
              <a:t>Quality assurance</a:t>
            </a:r>
          </a:p>
          <a:p>
            <a:r>
              <a:rPr lang="en-US" altLang="en-US" dirty="0"/>
              <a:t>Employee satisfaction</a:t>
            </a:r>
          </a:p>
          <a:p>
            <a:r>
              <a:rPr lang="en-US" altLang="en-US" dirty="0"/>
              <a:t>Compartmentalization (of data, activities, and physical areas)</a:t>
            </a:r>
          </a:p>
          <a:p>
            <a:r>
              <a:rPr lang="en-US" altLang="en-US" dirty="0"/>
              <a:t>Sanctions</a:t>
            </a:r>
          </a:p>
          <a:p>
            <a:endParaRPr lang="en-US" altLang="en-US" dirty="0"/>
          </a:p>
        </p:txBody>
      </p:sp>
      <p:sp>
        <p:nvSpPr>
          <p:cNvPr id="2" name="Slide Number Placeholder 1">
            <a:extLst>
              <a:ext uri="{FF2B5EF4-FFF2-40B4-BE49-F238E27FC236}">
                <a16:creationId xmlns:a16="http://schemas.microsoft.com/office/drawing/2014/main" id="{14439F52-5226-496A-BF02-C74A97BD6291}"/>
              </a:ext>
            </a:extLst>
          </p:cNvPr>
          <p:cNvSpPr>
            <a:spLocks noGrp="1"/>
          </p:cNvSpPr>
          <p:nvPr>
            <p:ph type="sldNum" sz="quarter" idx="12"/>
          </p:nvPr>
        </p:nvSpPr>
        <p:spPr/>
        <p:txBody>
          <a:bodyPr/>
          <a:lstStyle/>
          <a:p>
            <a:pPr>
              <a:defRPr/>
            </a:pPr>
            <a:fld id="{EE5C1822-1DC3-0E47-BEF4-1B3D499E523C}" type="slidenum">
              <a:rPr lang="en-US" smtClean="0"/>
              <a:pPr>
                <a:defRPr/>
              </a:pPr>
              <a:t>12</a:t>
            </a:fld>
            <a:endParaRPr 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Protective Measures</a:t>
            </a:r>
          </a:p>
        </p:txBody>
      </p:sp>
      <p:sp>
        <p:nvSpPr>
          <p:cNvPr id="3" name="Content Placeholder 2"/>
          <p:cNvSpPr>
            <a:spLocks noGrp="1"/>
          </p:cNvSpPr>
          <p:nvPr>
            <p:ph idx="1"/>
          </p:nvPr>
        </p:nvSpPr>
        <p:spPr/>
        <p:txBody>
          <a:bodyPr/>
          <a:lstStyle/>
          <a:p>
            <a:r>
              <a:rPr lang="en-US" dirty="0"/>
              <a:t>Detection</a:t>
            </a:r>
          </a:p>
          <a:p>
            <a:r>
              <a:rPr lang="en-US" dirty="0"/>
              <a:t>Delay</a:t>
            </a:r>
          </a:p>
          <a:p>
            <a:r>
              <a:rPr lang="en-US" dirty="0"/>
              <a:t>Response</a:t>
            </a:r>
          </a:p>
          <a:p>
            <a:endParaRPr lang="en-US" dirty="0"/>
          </a:p>
          <a:p>
            <a:endParaRPr lang="en-US" dirty="0"/>
          </a:p>
          <a:p>
            <a:endParaRPr lang="en-US" dirty="0"/>
          </a:p>
        </p:txBody>
      </p:sp>
      <p:pic>
        <p:nvPicPr>
          <p:cNvPr id="8" name="Picture 7" descr="iStock-1146449449 - free image - iStock account">
            <a:extLst>
              <a:ext uri="{FF2B5EF4-FFF2-40B4-BE49-F238E27FC236}">
                <a16:creationId xmlns:a16="http://schemas.microsoft.com/office/drawing/2014/main" id="{7D74DAFB-545B-496E-83A3-AE179D44669B}"/>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9182" y="1600201"/>
            <a:ext cx="3944114" cy="2629409"/>
          </a:xfrm>
          <a:prstGeom prst="rect">
            <a:avLst/>
          </a:prstGeom>
          <a:ln>
            <a:solidFill>
              <a:schemeClr val="accent1"/>
            </a:solidFill>
          </a:ln>
        </p:spPr>
      </p:pic>
      <p:pic>
        <p:nvPicPr>
          <p:cNvPr id="10" name="Picture 9" descr="iStock-639609376 - free image - iStock account">
            <a:extLst>
              <a:ext uri="{FF2B5EF4-FFF2-40B4-BE49-F238E27FC236}">
                <a16:creationId xmlns:a16="http://schemas.microsoft.com/office/drawing/2014/main" id="{A4C57FC1-5528-4785-AD51-4614CBFB8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8312" y="3742815"/>
            <a:ext cx="3939555" cy="2629409"/>
          </a:xfrm>
          <a:prstGeom prst="rect">
            <a:avLst/>
          </a:prstGeom>
          <a:ln>
            <a:solidFill>
              <a:schemeClr val="accent1"/>
            </a:solidFill>
          </a:ln>
        </p:spPr>
      </p:pic>
      <p:sp>
        <p:nvSpPr>
          <p:cNvPr id="2" name="Slide Number Placeholder 1">
            <a:extLst>
              <a:ext uri="{FF2B5EF4-FFF2-40B4-BE49-F238E27FC236}">
                <a16:creationId xmlns:a16="http://schemas.microsoft.com/office/drawing/2014/main" id="{2D0631C0-B58B-4ABB-A2BD-8E9BD99CFBDE}"/>
              </a:ext>
            </a:extLst>
          </p:cNvPr>
          <p:cNvSpPr>
            <a:spLocks noGrp="1"/>
          </p:cNvSpPr>
          <p:nvPr>
            <p:ph type="sldNum" sz="quarter" idx="12"/>
          </p:nvPr>
        </p:nvSpPr>
        <p:spPr/>
        <p:txBody>
          <a:bodyPr/>
          <a:lstStyle/>
          <a:p>
            <a:pPr>
              <a:defRPr/>
            </a:pPr>
            <a:fld id="{EE5C1822-1DC3-0E47-BEF4-1B3D499E523C}" type="slidenum">
              <a:rPr lang="en-US" smtClean="0"/>
              <a:pPr>
                <a:defRPr/>
              </a:pPr>
              <a:t>13</a:t>
            </a:fld>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a:xfrm>
            <a:off x="609600" y="1316737"/>
            <a:ext cx="10972800" cy="4809428"/>
          </a:xfrm>
        </p:spPr>
        <p:txBody>
          <a:bodyPr/>
          <a:lstStyle/>
          <a:p>
            <a:r>
              <a:rPr lang="en-US" dirty="0"/>
              <a:t>Alarms must be assessed to be effective</a:t>
            </a:r>
          </a:p>
          <a:p>
            <a:r>
              <a:rPr lang="en-US" dirty="0"/>
              <a:t>Longer delay may be necessary for insider detection</a:t>
            </a:r>
          </a:p>
          <a:p>
            <a:r>
              <a:rPr lang="en-US" dirty="0"/>
              <a:t>Sample elements</a:t>
            </a:r>
          </a:p>
          <a:p>
            <a:pPr lvl="1"/>
            <a:r>
              <a:rPr lang="en-US" dirty="0"/>
              <a:t>Two-person rule</a:t>
            </a:r>
          </a:p>
          <a:p>
            <a:pPr lvl="1"/>
            <a:r>
              <a:rPr lang="en-US" dirty="0"/>
              <a:t>Access control</a:t>
            </a:r>
          </a:p>
          <a:p>
            <a:pPr lvl="1"/>
            <a:r>
              <a:rPr lang="en-US" dirty="0"/>
              <a:t>Tracking personnel within facility</a:t>
            </a:r>
          </a:p>
          <a:p>
            <a:pPr lvl="1"/>
            <a:r>
              <a:rPr lang="en-US" dirty="0"/>
              <a:t>Contraband detection</a:t>
            </a:r>
          </a:p>
          <a:p>
            <a:pPr lvl="1"/>
            <a:r>
              <a:rPr lang="en-US" dirty="0"/>
              <a:t>Monitoring (alarms, processes, operations, inventory)</a:t>
            </a:r>
          </a:p>
          <a:p>
            <a:pPr lvl="1"/>
            <a:r>
              <a:rPr lang="en-US" dirty="0"/>
              <a:t>Certification, inspections, and audits</a:t>
            </a:r>
          </a:p>
          <a:p>
            <a:pPr lvl="1"/>
            <a:endParaRPr lang="en-US" dirty="0"/>
          </a:p>
          <a:p>
            <a:pPr lvl="1"/>
            <a:endParaRPr lang="en-US" dirty="0"/>
          </a:p>
          <a:p>
            <a:endParaRPr lang="en-US" dirty="0"/>
          </a:p>
        </p:txBody>
      </p:sp>
      <p:pic>
        <p:nvPicPr>
          <p:cNvPr id="7" name="Picture 6" descr="iStock-639358584 - free image - iStock account">
            <a:extLst>
              <a:ext uri="{FF2B5EF4-FFF2-40B4-BE49-F238E27FC236}">
                <a16:creationId xmlns:a16="http://schemas.microsoft.com/office/drawing/2014/main" id="{AD0BC3B5-DB92-455C-99F5-C700C649B7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6722" y="2712595"/>
            <a:ext cx="3023070" cy="2017712"/>
          </a:xfrm>
          <a:prstGeom prst="rect">
            <a:avLst/>
          </a:prstGeom>
          <a:ln>
            <a:solidFill>
              <a:schemeClr val="accent1"/>
            </a:solidFill>
          </a:ln>
        </p:spPr>
      </p:pic>
    </p:spTree>
    <p:custDataLst>
      <p:tags r:id="rId1"/>
    </p:custDataLst>
    <p:extLst>
      <p:ext uri="{BB962C8B-B14F-4D97-AF65-F5344CB8AC3E}">
        <p14:creationId xmlns:p14="http://schemas.microsoft.com/office/powerpoint/2010/main" val="91519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a:t>
            </a:r>
          </a:p>
        </p:txBody>
      </p:sp>
      <p:sp>
        <p:nvSpPr>
          <p:cNvPr id="3" name="Content Placeholder 2"/>
          <p:cNvSpPr>
            <a:spLocks noGrp="1"/>
          </p:cNvSpPr>
          <p:nvPr>
            <p:ph idx="1"/>
          </p:nvPr>
        </p:nvSpPr>
        <p:spPr/>
        <p:txBody>
          <a:bodyPr/>
          <a:lstStyle/>
          <a:p>
            <a:r>
              <a:rPr lang="en-US" dirty="0"/>
              <a:t>Increase task time of adversary</a:t>
            </a:r>
          </a:p>
          <a:p>
            <a:r>
              <a:rPr lang="en-US" dirty="0"/>
              <a:t>Delay penetration of area</a:t>
            </a:r>
          </a:p>
          <a:p>
            <a:pPr lvl="1"/>
            <a:r>
              <a:rPr lang="en-US" dirty="0"/>
              <a:t>Locks</a:t>
            </a:r>
          </a:p>
          <a:p>
            <a:pPr lvl="1"/>
            <a:r>
              <a:rPr lang="en-US" dirty="0"/>
              <a:t>Barriers requiring skill/special tools</a:t>
            </a:r>
          </a:p>
          <a:p>
            <a:pPr lvl="1"/>
            <a:r>
              <a:rPr lang="en-US" dirty="0"/>
              <a:t>Multiple layers</a:t>
            </a:r>
          </a:p>
          <a:p>
            <a:pPr lvl="1"/>
            <a:r>
              <a:rPr lang="en-US" dirty="0"/>
              <a:t>Personnel</a:t>
            </a:r>
          </a:p>
          <a:p>
            <a:pPr lvl="1"/>
            <a:r>
              <a:rPr lang="en-US" dirty="0"/>
              <a:t>Redundant equipment</a:t>
            </a:r>
          </a:p>
          <a:p>
            <a:pPr lvl="1"/>
            <a:r>
              <a:rPr lang="en-US" dirty="0"/>
              <a:t>Auto shutdown/closure</a:t>
            </a:r>
          </a:p>
        </p:txBody>
      </p:sp>
      <p:pic>
        <p:nvPicPr>
          <p:cNvPr id="7" name="Picture 6" descr="IAEA Image - credit - Dean Calma - authorization in share folder">
            <a:extLst>
              <a:ext uri="{FF2B5EF4-FFF2-40B4-BE49-F238E27FC236}">
                <a16:creationId xmlns:a16="http://schemas.microsoft.com/office/drawing/2014/main" id="{0730406B-4701-4A9B-98A5-8B0847A0B5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0437" y="3429000"/>
            <a:ext cx="3857625" cy="2571750"/>
          </a:xfrm>
          <a:prstGeom prst="rect">
            <a:avLst/>
          </a:prstGeom>
          <a:ln>
            <a:solidFill>
              <a:schemeClr val="accent1"/>
            </a:solidFill>
          </a:ln>
        </p:spPr>
      </p:pic>
    </p:spTree>
    <p:custDataLst>
      <p:tags r:id="rId1"/>
    </p:custDataLst>
    <p:extLst>
      <p:ext uri="{BB962C8B-B14F-4D97-AF65-F5344CB8AC3E}">
        <p14:creationId xmlns:p14="http://schemas.microsoft.com/office/powerpoint/2010/main" val="406101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p>
        </p:txBody>
      </p:sp>
      <p:sp>
        <p:nvSpPr>
          <p:cNvPr id="3" name="Content Placeholder 2"/>
          <p:cNvSpPr>
            <a:spLocks noGrp="1"/>
          </p:cNvSpPr>
          <p:nvPr>
            <p:ph idx="1"/>
          </p:nvPr>
        </p:nvSpPr>
        <p:spPr/>
        <p:txBody>
          <a:bodyPr/>
          <a:lstStyle/>
          <a:p>
            <a:r>
              <a:rPr lang="en-US" dirty="0"/>
              <a:t>May be made by operations or security personnel</a:t>
            </a:r>
          </a:p>
          <a:p>
            <a:pPr lvl="1"/>
            <a:r>
              <a:rPr lang="en-US" dirty="0"/>
              <a:t>Typically, operations personnel respond to the act to reverse, mitigate, or minimize it</a:t>
            </a:r>
          </a:p>
          <a:p>
            <a:pPr lvl="1"/>
            <a:r>
              <a:rPr lang="en-US" dirty="0"/>
              <a:t>Security personnel typically respond to insiders</a:t>
            </a:r>
          </a:p>
          <a:p>
            <a:r>
              <a:rPr lang="en-US" dirty="0"/>
              <a:t>All employees should be trained to react and transmit alarms as necessary</a:t>
            </a:r>
          </a:p>
        </p:txBody>
      </p:sp>
      <p:pic>
        <p:nvPicPr>
          <p:cNvPr id="7" name="Picture 6" descr="iStock-925123658 - free image - iStock account&#10;">
            <a:extLst>
              <a:ext uri="{FF2B5EF4-FFF2-40B4-BE49-F238E27FC236}">
                <a16:creationId xmlns:a16="http://schemas.microsoft.com/office/drawing/2014/main" id="{965CF3FE-E3B8-4A91-B854-76FA2D5C70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4633" y="4182366"/>
            <a:ext cx="3499104" cy="2332736"/>
          </a:xfrm>
          <a:prstGeom prst="rect">
            <a:avLst/>
          </a:prstGeom>
          <a:ln>
            <a:solidFill>
              <a:schemeClr val="accent1"/>
            </a:solidFill>
          </a:ln>
        </p:spPr>
      </p:pic>
    </p:spTree>
    <p:custDataLst>
      <p:tags r:id="rId1"/>
    </p:custDataLst>
    <p:extLst>
      <p:ext uri="{BB962C8B-B14F-4D97-AF65-F5344CB8AC3E}">
        <p14:creationId xmlns:p14="http://schemas.microsoft.com/office/powerpoint/2010/main" val="213209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6929438" y="3657029"/>
            <a:ext cx="0" cy="597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9944099" y="3657029"/>
            <a:ext cx="0" cy="597694"/>
          </a:xfrm>
          <a:prstGeom prst="line">
            <a:avLst/>
          </a:prstGeom>
        </p:spPr>
        <p:style>
          <a:lnRef idx="2">
            <a:schemeClr val="accent1"/>
          </a:lnRef>
          <a:fillRef idx="0">
            <a:schemeClr val="accent1"/>
          </a:fillRef>
          <a:effectRef idx="1">
            <a:schemeClr val="accent1"/>
          </a:effectRef>
          <a:fontRef idx="minor">
            <a:schemeClr val="tx1"/>
          </a:fontRef>
        </p:style>
      </p:cxnSp>
      <p:sp>
        <p:nvSpPr>
          <p:cNvPr id="41986" name="Title 1"/>
          <p:cNvSpPr>
            <a:spLocks noGrp="1"/>
          </p:cNvSpPr>
          <p:nvPr>
            <p:ph type="title"/>
          </p:nvPr>
        </p:nvSpPr>
        <p:spPr/>
        <p:txBody>
          <a:bodyPr/>
          <a:lstStyle/>
          <a:p>
            <a:r>
              <a:rPr lang="en-US" altLang="en-US" sz="3600" dirty="0"/>
              <a:t>Comprehensive Approach to Insider Mitigation</a:t>
            </a:r>
          </a:p>
        </p:txBody>
      </p:sp>
      <p:sp>
        <p:nvSpPr>
          <p:cNvPr id="41987" name="Content Placeholder 2"/>
          <p:cNvSpPr>
            <a:spLocks noGrp="1"/>
          </p:cNvSpPr>
          <p:nvPr>
            <p:ph idx="1"/>
          </p:nvPr>
        </p:nvSpPr>
        <p:spPr>
          <a:xfrm>
            <a:off x="609600" y="1353313"/>
            <a:ext cx="10972800" cy="4772852"/>
          </a:xfrm>
        </p:spPr>
        <p:txBody>
          <a:bodyPr/>
          <a:lstStyle/>
          <a:p>
            <a:r>
              <a:rPr lang="en-US" altLang="en-US" dirty="0"/>
              <a:t>Layered defense</a:t>
            </a:r>
          </a:p>
          <a:p>
            <a:pPr lvl="1"/>
            <a:r>
              <a:rPr lang="en-US" altLang="en-US" dirty="0"/>
              <a:t>Technical</a:t>
            </a:r>
          </a:p>
          <a:p>
            <a:pPr lvl="2"/>
            <a:r>
              <a:rPr lang="en-US" altLang="en-US" dirty="0"/>
              <a:t>Multiple protection layers utilizing detection and delay</a:t>
            </a:r>
          </a:p>
          <a:p>
            <a:pPr lvl="2"/>
            <a:r>
              <a:rPr lang="en-US" altLang="en-US" dirty="0"/>
              <a:t>MC&amp;A</a:t>
            </a:r>
          </a:p>
          <a:p>
            <a:pPr lvl="1"/>
            <a:r>
              <a:rPr lang="en-US" altLang="en-US" dirty="0"/>
              <a:t>Administrative/Personnel </a:t>
            </a:r>
          </a:p>
          <a:p>
            <a:pPr lvl="2"/>
            <a:r>
              <a:rPr lang="en-US" altLang="en-US" dirty="0"/>
              <a:t>Procedures</a:t>
            </a:r>
          </a:p>
          <a:p>
            <a:pPr lvl="2"/>
            <a:r>
              <a:rPr lang="en-US" altLang="en-US" dirty="0"/>
              <a:t>Instructions</a:t>
            </a:r>
          </a:p>
          <a:p>
            <a:pPr lvl="2"/>
            <a:r>
              <a:rPr lang="en-US" altLang="en-US" dirty="0"/>
              <a:t>Sanctions</a:t>
            </a:r>
          </a:p>
          <a:p>
            <a:pPr lvl="2"/>
            <a:r>
              <a:rPr lang="en-US" altLang="en-US" dirty="0"/>
              <a:t>Access control rules</a:t>
            </a:r>
          </a:p>
          <a:p>
            <a:pPr lvl="2"/>
            <a:r>
              <a:rPr lang="en-US" altLang="en-US" dirty="0"/>
              <a:t>Confidentiality rules</a:t>
            </a:r>
          </a:p>
        </p:txBody>
      </p:sp>
      <p:cxnSp>
        <p:nvCxnSpPr>
          <p:cNvPr id="5" name="Straight Connector 4"/>
          <p:cNvCxnSpPr>
            <a:cxnSpLocks/>
          </p:cNvCxnSpPr>
          <p:nvPr/>
        </p:nvCxnSpPr>
        <p:spPr>
          <a:xfrm>
            <a:off x="6929438" y="3657029"/>
            <a:ext cx="301466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200775" y="4161855"/>
            <a:ext cx="1724024"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sysClr val="windowText" lastClr="000000"/>
                </a:solidFill>
                <a:latin typeface="Univers"/>
                <a:ea typeface="ＭＳ Ｐゴシック"/>
              </a:rPr>
              <a:t>Technical Solutions</a:t>
            </a:r>
          </a:p>
        </p:txBody>
      </p:sp>
      <p:sp>
        <p:nvSpPr>
          <p:cNvPr id="9" name="Rectangle 8"/>
          <p:cNvSpPr/>
          <p:nvPr/>
        </p:nvSpPr>
        <p:spPr>
          <a:xfrm>
            <a:off x="9120186" y="4147567"/>
            <a:ext cx="1724025" cy="13096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ysClr val="windowText" lastClr="000000"/>
                </a:solidFill>
                <a:latin typeface="Univers"/>
                <a:ea typeface="ＭＳ Ｐゴシック"/>
              </a:rPr>
              <a:t>Non-Technical Solutions</a:t>
            </a:r>
          </a:p>
        </p:txBody>
      </p:sp>
      <p:sp>
        <p:nvSpPr>
          <p:cNvPr id="2" name="Slide Number Placeholder 1">
            <a:extLst>
              <a:ext uri="{FF2B5EF4-FFF2-40B4-BE49-F238E27FC236}">
                <a16:creationId xmlns:a16="http://schemas.microsoft.com/office/drawing/2014/main" id="{DDA58CB9-6574-498E-829D-52FE7299100F}"/>
              </a:ext>
            </a:extLst>
          </p:cNvPr>
          <p:cNvSpPr>
            <a:spLocks noGrp="1"/>
          </p:cNvSpPr>
          <p:nvPr>
            <p:ph type="sldNum" sz="quarter" idx="12"/>
          </p:nvPr>
        </p:nvSpPr>
        <p:spPr/>
        <p:txBody>
          <a:bodyPr/>
          <a:lstStyle/>
          <a:p>
            <a:pPr>
              <a:defRPr/>
            </a:pPr>
            <a:fld id="{EE5C1822-1DC3-0E47-BEF4-1B3D499E523C}" type="slidenum">
              <a:rPr lang="en-US" smtClean="0"/>
              <a:pPr>
                <a:defRPr/>
              </a:pPr>
              <a:t>17</a:t>
            </a:fld>
            <a:endParaRPr 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Solutions to Insider Risk</a:t>
            </a:r>
          </a:p>
        </p:txBody>
      </p:sp>
      <p:sp>
        <p:nvSpPr>
          <p:cNvPr id="3" name="Content Placeholder 2"/>
          <p:cNvSpPr>
            <a:spLocks noGrp="1"/>
          </p:cNvSpPr>
          <p:nvPr>
            <p:ph idx="1"/>
          </p:nvPr>
        </p:nvSpPr>
        <p:spPr/>
        <p:txBody>
          <a:bodyPr/>
          <a:lstStyle/>
          <a:p>
            <a:pPr lvl="1"/>
            <a:r>
              <a:rPr lang="en-US" dirty="0"/>
              <a:t>Sensors/Alarms</a:t>
            </a:r>
          </a:p>
          <a:p>
            <a:pPr lvl="1"/>
            <a:r>
              <a:rPr lang="en-US" dirty="0"/>
              <a:t>CCTV</a:t>
            </a:r>
          </a:p>
          <a:p>
            <a:pPr lvl="1"/>
            <a:r>
              <a:rPr lang="en-US" dirty="0"/>
              <a:t>Access control systems</a:t>
            </a:r>
          </a:p>
          <a:p>
            <a:pPr lvl="1"/>
            <a:r>
              <a:rPr lang="en-US" dirty="0"/>
              <a:t>Locks/TIDs</a:t>
            </a:r>
          </a:p>
          <a:p>
            <a:pPr lvl="1"/>
            <a:r>
              <a:rPr lang="en-US" dirty="0"/>
              <a:t>Barriers</a:t>
            </a:r>
          </a:p>
          <a:p>
            <a:pPr lvl="1"/>
            <a:r>
              <a:rPr lang="en-US" dirty="0"/>
              <a:t>Measuring devices</a:t>
            </a:r>
          </a:p>
          <a:p>
            <a:pPr lvl="1"/>
            <a:r>
              <a:rPr lang="en-US" dirty="0"/>
              <a:t>Inventory, reporting, and accounting systems</a:t>
            </a:r>
          </a:p>
          <a:p>
            <a:pPr lvl="1"/>
            <a:endParaRPr lang="en-US" dirty="0"/>
          </a:p>
        </p:txBody>
      </p:sp>
      <p:pic>
        <p:nvPicPr>
          <p:cNvPr id="7" name="Picture 6" descr="iStock-673967530 - free image - iStock account">
            <a:extLst>
              <a:ext uri="{FF2B5EF4-FFF2-40B4-BE49-F238E27FC236}">
                <a16:creationId xmlns:a16="http://schemas.microsoft.com/office/drawing/2014/main" id="{F523F977-C6F6-4F3E-9947-F06E194D53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582" y="1600201"/>
            <a:ext cx="4264818" cy="2843212"/>
          </a:xfrm>
          <a:prstGeom prst="rect">
            <a:avLst/>
          </a:prstGeom>
          <a:ln>
            <a:solidFill>
              <a:schemeClr val="accent1">
                <a:shade val="95000"/>
                <a:satMod val="105000"/>
              </a:schemeClr>
            </a:solidFill>
          </a:ln>
        </p:spPr>
      </p:pic>
      <p:sp>
        <p:nvSpPr>
          <p:cNvPr id="4" name="Slide Number Placeholder 3">
            <a:extLst>
              <a:ext uri="{FF2B5EF4-FFF2-40B4-BE49-F238E27FC236}">
                <a16:creationId xmlns:a16="http://schemas.microsoft.com/office/drawing/2014/main" id="{EDA138F3-606A-4F5B-89D6-6C50A0D153F8}"/>
              </a:ext>
            </a:extLst>
          </p:cNvPr>
          <p:cNvSpPr>
            <a:spLocks noGrp="1"/>
          </p:cNvSpPr>
          <p:nvPr>
            <p:ph type="sldNum" sz="quarter" idx="12"/>
          </p:nvPr>
        </p:nvSpPr>
        <p:spPr/>
        <p:txBody>
          <a:bodyPr/>
          <a:lstStyle/>
          <a:p>
            <a:pPr>
              <a:defRPr/>
            </a:pPr>
            <a:fld id="{EE5C1822-1DC3-0E47-BEF4-1B3D499E523C}"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154735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Non-Technical Solutions to Insider Risk</a:t>
            </a:r>
          </a:p>
        </p:txBody>
      </p:sp>
      <p:sp>
        <p:nvSpPr>
          <p:cNvPr id="3" name="Content Placeholder 2"/>
          <p:cNvSpPr>
            <a:spLocks noGrp="1"/>
          </p:cNvSpPr>
          <p:nvPr>
            <p:ph sz="half" idx="1"/>
          </p:nvPr>
        </p:nvSpPr>
        <p:spPr>
          <a:xfrm>
            <a:off x="266700" y="1600201"/>
            <a:ext cx="5384800" cy="4525963"/>
          </a:xfrm>
        </p:spPr>
        <p:txBody>
          <a:bodyPr/>
          <a:lstStyle/>
          <a:p>
            <a:pPr lvl="1"/>
            <a:r>
              <a:rPr lang="en-US" sz="3200" dirty="0"/>
              <a:t>Screening </a:t>
            </a:r>
          </a:p>
          <a:p>
            <a:pPr lvl="1"/>
            <a:r>
              <a:rPr lang="en-US" sz="3200" dirty="0"/>
              <a:t>General awareness</a:t>
            </a:r>
          </a:p>
          <a:p>
            <a:pPr lvl="1"/>
            <a:r>
              <a:rPr lang="en-US" sz="3200" dirty="0"/>
              <a:t>Observation and reporting</a:t>
            </a:r>
          </a:p>
          <a:p>
            <a:pPr lvl="1"/>
            <a:r>
              <a:rPr lang="en-US" sz="3200" dirty="0"/>
              <a:t>Trustworthiness programs</a:t>
            </a:r>
          </a:p>
          <a:p>
            <a:pPr lvl="1"/>
            <a:r>
              <a:rPr lang="en-US" sz="3200" dirty="0"/>
              <a:t>Proven procedures</a:t>
            </a:r>
          </a:p>
          <a:p>
            <a:pPr lvl="1"/>
            <a:r>
              <a:rPr lang="en-US" sz="3200" dirty="0"/>
              <a:t>Adequate training</a:t>
            </a:r>
          </a:p>
          <a:p>
            <a:pPr lvl="1"/>
            <a:r>
              <a:rPr lang="en-US" sz="3200" dirty="0"/>
              <a:t>Strong security culture</a:t>
            </a:r>
          </a:p>
          <a:p>
            <a:pPr lvl="1"/>
            <a:endParaRPr lang="en-US" dirty="0"/>
          </a:p>
        </p:txBody>
      </p:sp>
      <p:pic>
        <p:nvPicPr>
          <p:cNvPr id="10" name="Content Placeholder 9" descr="iStock-1177077783 - free image - iStock account">
            <a:extLst>
              <a:ext uri="{FF2B5EF4-FFF2-40B4-BE49-F238E27FC236}">
                <a16:creationId xmlns:a16="http://schemas.microsoft.com/office/drawing/2014/main" id="{C75D1A00-7D2D-4600-BC14-FCD478C04D91}"/>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97600" y="2067401"/>
            <a:ext cx="5384800" cy="3591560"/>
          </a:xfrm>
          <a:ln>
            <a:solidFill>
              <a:schemeClr val="accent1">
                <a:shade val="95000"/>
                <a:satMod val="105000"/>
              </a:schemeClr>
            </a:solidFill>
          </a:ln>
        </p:spPr>
      </p:pic>
      <p:sp>
        <p:nvSpPr>
          <p:cNvPr id="4" name="Slide Number Placeholder 3">
            <a:extLst>
              <a:ext uri="{FF2B5EF4-FFF2-40B4-BE49-F238E27FC236}">
                <a16:creationId xmlns:a16="http://schemas.microsoft.com/office/drawing/2014/main" id="{D040E3A9-11D1-4861-948D-191699A0CBF5}"/>
              </a:ext>
            </a:extLst>
          </p:cNvPr>
          <p:cNvSpPr>
            <a:spLocks noGrp="1"/>
          </p:cNvSpPr>
          <p:nvPr>
            <p:ph type="sldNum" sz="quarter" idx="12"/>
          </p:nvPr>
        </p:nvSpPr>
        <p:spPr/>
        <p:txBody>
          <a:bodyPr/>
          <a:lstStyle/>
          <a:p>
            <a:pPr>
              <a:defRPr/>
            </a:pPr>
            <a:fld id="{1FF21661-1486-1744-A2B0-7A99BD9DB726}"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57732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FB2D6A7-50B9-4E89-BF0C-0192CAB6FBD2}"/>
              </a:ext>
            </a:extLst>
          </p:cNvPr>
          <p:cNvGraphicFramePr>
            <a:graphicFrameLocks noGrp="1"/>
          </p:cNvGraphicFramePr>
          <p:nvPr>
            <p:ph idx="1"/>
            <p:extLst>
              <p:ext uri="{D42A27DB-BD31-4B8C-83A1-F6EECF244321}">
                <p14:modId xmlns:p14="http://schemas.microsoft.com/office/powerpoint/2010/main" val="4280492703"/>
              </p:ext>
            </p:extLst>
          </p:nvPr>
        </p:nvGraphicFramePr>
        <p:xfrm>
          <a:off x="2849562" y="1211263"/>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itle 1">
            <a:extLst>
              <a:ext uri="{FF2B5EF4-FFF2-40B4-BE49-F238E27FC236}">
                <a16:creationId xmlns:a16="http://schemas.microsoft.com/office/drawing/2014/main" id="{AE55FE4C-8CBF-4090-87AF-27F2A64B596C}"/>
              </a:ext>
            </a:extLst>
          </p:cNvPr>
          <p:cNvSpPr txBox="1">
            <a:spLocks/>
          </p:cNvSpPr>
          <p:nvPr/>
        </p:nvSpPr>
        <p:spPr>
          <a:xfrm>
            <a:off x="609600" y="68263"/>
            <a:ext cx="10972800" cy="1143000"/>
          </a:xfrm>
          <a:prstGeom prst="rect">
            <a:avLst/>
          </a:prstGeom>
        </p:spPr>
        <p:txBody>
          <a:bodyPr/>
          <a:lstStyle>
            <a:lvl1pPr algn="l" defTabSz="457200"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a:lstStyle>
          <a:p>
            <a:r>
              <a:rPr lang="en-US" altLang="en-US" dirty="0"/>
              <a:t>Module Objectives</a:t>
            </a:r>
          </a:p>
        </p:txBody>
      </p:sp>
      <p:sp>
        <p:nvSpPr>
          <p:cNvPr id="2" name="Slide Number Placeholder 1">
            <a:extLst>
              <a:ext uri="{FF2B5EF4-FFF2-40B4-BE49-F238E27FC236}">
                <a16:creationId xmlns:a16="http://schemas.microsoft.com/office/drawing/2014/main" id="{E5C3285C-94D8-4E94-BF2E-ADDBA1D6E159}"/>
              </a:ext>
            </a:extLst>
          </p:cNvPr>
          <p:cNvSpPr>
            <a:spLocks noGrp="1"/>
          </p:cNvSpPr>
          <p:nvPr>
            <p:ph type="sldNum" sz="quarter" idx="12"/>
          </p:nvPr>
        </p:nvSpPr>
        <p:spPr/>
        <p:txBody>
          <a:bodyPr/>
          <a:lstStyle/>
          <a:p>
            <a:pPr>
              <a:defRPr/>
            </a:pPr>
            <a:fld id="{EE5C1822-1DC3-0E47-BEF4-1B3D499E523C}" type="slidenum">
              <a:rPr lang="en-US" smtClean="0"/>
              <a:pPr>
                <a:defRPr/>
              </a:pPr>
              <a:t>2</a:t>
            </a:fld>
            <a:endParaRPr lang="en-US" dirty="0"/>
          </a:p>
        </p:txBody>
      </p:sp>
    </p:spTree>
    <p:extLst>
      <p:ext uri="{BB962C8B-B14F-4D97-AF65-F5344CB8AC3E}">
        <p14:creationId xmlns:p14="http://schemas.microsoft.com/office/powerpoint/2010/main" val="12933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149105" y="499932"/>
            <a:ext cx="5010895" cy="63518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ChangeArrowheads="1"/>
          </p:cNvSpPr>
          <p:nvPr/>
        </p:nvSpPr>
        <p:spPr bwMode="auto">
          <a:xfrm>
            <a:off x="501650" y="1782276"/>
            <a:ext cx="407035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tLang="ja-JP" sz="2800" dirty="0"/>
              <a:t>Beliefs and attitude</a:t>
            </a:r>
          </a:p>
          <a:p>
            <a:pPr eaLnBrk="1" hangingPunct="1">
              <a:buFont typeface="Arial" charset="0"/>
              <a:buChar char="•"/>
            </a:pPr>
            <a:r>
              <a:rPr lang="en-US" altLang="ja-JP" sz="2800" dirty="0"/>
              <a:t>Principles</a:t>
            </a:r>
          </a:p>
          <a:p>
            <a:pPr eaLnBrk="1" hangingPunct="1">
              <a:buFont typeface="Arial" charset="0"/>
              <a:buChar char="•"/>
            </a:pPr>
            <a:r>
              <a:rPr lang="en-US" altLang="ja-JP" sz="2800" dirty="0"/>
              <a:t>Management systems</a:t>
            </a:r>
          </a:p>
          <a:p>
            <a:pPr eaLnBrk="1" hangingPunct="1">
              <a:buFont typeface="Arial" charset="0"/>
              <a:buChar char="•"/>
            </a:pPr>
            <a:r>
              <a:rPr lang="en-US" altLang="ja-JP" sz="2800" dirty="0"/>
              <a:t>Behavior</a:t>
            </a:r>
          </a:p>
          <a:p>
            <a:pPr lvl="1" eaLnBrk="1" hangingPunct="1">
              <a:buFont typeface="Arial" charset="0"/>
              <a:buChar char="•"/>
            </a:pPr>
            <a:r>
              <a:rPr lang="en-US" altLang="ja-JP" sz="2000" dirty="0"/>
              <a:t>Leadership</a:t>
            </a:r>
          </a:p>
          <a:p>
            <a:pPr lvl="1" eaLnBrk="1" hangingPunct="1">
              <a:buFont typeface="Arial" charset="0"/>
              <a:buChar char="•"/>
            </a:pPr>
            <a:r>
              <a:rPr lang="en-US" altLang="ja-JP" sz="2000" dirty="0"/>
              <a:t>Personnel</a:t>
            </a:r>
          </a:p>
        </p:txBody>
      </p:sp>
      <p:sp>
        <p:nvSpPr>
          <p:cNvPr id="34820" name="TextBox 6"/>
          <p:cNvSpPr txBox="1">
            <a:spLocks noChangeArrowheads="1"/>
          </p:cNvSpPr>
          <p:nvPr/>
        </p:nvSpPr>
        <p:spPr bwMode="auto">
          <a:xfrm>
            <a:off x="190500" y="293241"/>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3200" b="1" dirty="0">
                <a:solidFill>
                  <a:schemeClr val="bg1"/>
                </a:solidFill>
              </a:rPr>
              <a:t>Nuclear Security Culture</a:t>
            </a:r>
          </a:p>
          <a:p>
            <a:pPr eaLnBrk="1" hangingPunct="1"/>
            <a:endParaRPr lang="en-US" altLang="en-US" sz="3200" b="1" dirty="0">
              <a:solidFill>
                <a:schemeClr val="bg1"/>
              </a:solidFill>
            </a:endParaRPr>
          </a:p>
        </p:txBody>
      </p:sp>
      <p:sp>
        <p:nvSpPr>
          <p:cNvPr id="3" name="Slide Number Placeholder 2">
            <a:extLst>
              <a:ext uri="{FF2B5EF4-FFF2-40B4-BE49-F238E27FC236}">
                <a16:creationId xmlns:a16="http://schemas.microsoft.com/office/drawing/2014/main" id="{280D6356-CDE4-45BF-A775-59E063C5BAFB}"/>
              </a:ext>
            </a:extLst>
          </p:cNvPr>
          <p:cNvSpPr>
            <a:spLocks noGrp="1"/>
          </p:cNvSpPr>
          <p:nvPr>
            <p:ph type="sldNum" sz="quarter" idx="12"/>
          </p:nvPr>
        </p:nvSpPr>
        <p:spPr/>
        <p:txBody>
          <a:bodyPr/>
          <a:lstStyle/>
          <a:p>
            <a:pPr>
              <a:defRPr/>
            </a:pPr>
            <a:fld id="{EE5C1822-1DC3-0E47-BEF4-1B3D499E523C}" type="slidenum">
              <a:rPr lang="en-US" smtClean="0"/>
              <a:pPr>
                <a:defRPr/>
              </a:pPr>
              <a:t>20</a:t>
            </a:fld>
            <a:endParaRPr lang="en-US" dirty="0"/>
          </a:p>
        </p:txBody>
      </p:sp>
    </p:spTree>
    <p:extLst>
      <p:ext uri="{BB962C8B-B14F-4D97-AF65-F5344CB8AC3E}">
        <p14:creationId xmlns:p14="http://schemas.microsoft.com/office/powerpoint/2010/main" val="289545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5473-4B9F-4D90-9EFE-98EAE3955A8B}"/>
              </a:ext>
            </a:extLst>
          </p:cNvPr>
          <p:cNvSpPr>
            <a:spLocks noGrp="1"/>
          </p:cNvSpPr>
          <p:nvPr>
            <p:ph type="title"/>
          </p:nvPr>
        </p:nvSpPr>
        <p:spPr/>
        <p:txBody>
          <a:bodyPr>
            <a:normAutofit/>
          </a:bodyPr>
          <a:lstStyle/>
          <a:p>
            <a:r>
              <a:rPr lang="en-US" sz="4800" dirty="0"/>
              <a:t>Transport Considerations</a:t>
            </a:r>
          </a:p>
        </p:txBody>
      </p:sp>
      <p:sp>
        <p:nvSpPr>
          <p:cNvPr id="3" name="Content Placeholder 2">
            <a:extLst>
              <a:ext uri="{FF2B5EF4-FFF2-40B4-BE49-F238E27FC236}">
                <a16:creationId xmlns:a16="http://schemas.microsoft.com/office/drawing/2014/main" id="{6313A2C2-7F72-4DEC-8B8F-26B6124852B1}"/>
              </a:ext>
            </a:extLst>
          </p:cNvPr>
          <p:cNvSpPr>
            <a:spLocks noGrp="1"/>
          </p:cNvSpPr>
          <p:nvPr>
            <p:ph idx="1"/>
          </p:nvPr>
        </p:nvSpPr>
        <p:spPr>
          <a:xfrm>
            <a:off x="2358389" y="1863880"/>
            <a:ext cx="7864770" cy="4065273"/>
          </a:xfrm>
        </p:spPr>
        <p:txBody>
          <a:bodyPr>
            <a:normAutofit/>
          </a:bodyPr>
          <a:lstStyle/>
          <a:p>
            <a:pPr marL="0" indent="0">
              <a:buNone/>
            </a:pPr>
            <a:r>
              <a:rPr lang="en-US" sz="3200" dirty="0"/>
              <a:t>Consider the potential for insider threat during  the life cycle of a transport activity</a:t>
            </a:r>
          </a:p>
          <a:p>
            <a:pPr lvl="1"/>
            <a:r>
              <a:rPr lang="en-US" sz="2800" dirty="0"/>
              <a:t>From origination site</a:t>
            </a:r>
          </a:p>
          <a:p>
            <a:pPr lvl="1"/>
            <a:r>
              <a:rPr lang="en-US" sz="2800" dirty="0"/>
              <a:t>During transit</a:t>
            </a:r>
          </a:p>
          <a:p>
            <a:pPr lvl="1"/>
            <a:r>
              <a:rPr lang="en-US" sz="2800" dirty="0"/>
              <a:t>To its final destination</a:t>
            </a:r>
          </a:p>
        </p:txBody>
      </p:sp>
      <p:pic>
        <p:nvPicPr>
          <p:cNvPr id="7" name="Picture 6">
            <a:extLst>
              <a:ext uri="{FF2B5EF4-FFF2-40B4-BE49-F238E27FC236}">
                <a16:creationId xmlns:a16="http://schemas.microsoft.com/office/drawing/2014/main" id="{EF6D622D-13A7-40FB-8970-BB9B374AC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1180" y="4651883"/>
            <a:ext cx="8549640" cy="1852422"/>
          </a:xfrm>
          <a:prstGeom prst="rect">
            <a:avLst/>
          </a:prstGeom>
        </p:spPr>
      </p:pic>
      <p:pic>
        <p:nvPicPr>
          <p:cNvPr id="4" name="object 25">
            <a:extLst>
              <a:ext uri="{FF2B5EF4-FFF2-40B4-BE49-F238E27FC236}">
                <a16:creationId xmlns:a16="http://schemas.microsoft.com/office/drawing/2014/main" id="{15BE066C-E80A-4B90-95A1-9B909C71E1F3}"/>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32974" y="3550837"/>
            <a:ext cx="2235291" cy="2205990"/>
          </a:xfrm>
          <a:prstGeom prst="rect">
            <a:avLst/>
          </a:prstGeom>
          <a:effectLst/>
        </p:spPr>
      </p:pic>
      <p:pic>
        <p:nvPicPr>
          <p:cNvPr id="9" name="Picture 8" descr="https://www.flickr.com/photos/iaea_imagebank/8468473852&#10;&#10;">
            <a:extLst>
              <a:ext uri="{FF2B5EF4-FFF2-40B4-BE49-F238E27FC236}">
                <a16:creationId xmlns:a16="http://schemas.microsoft.com/office/drawing/2014/main" id="{EEAAC5D0-743E-4AB4-A766-F5C169D58B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0" y="5340944"/>
            <a:ext cx="2188890" cy="1456013"/>
          </a:xfrm>
          <a:prstGeom prst="rect">
            <a:avLst/>
          </a:prstGeom>
        </p:spPr>
      </p:pic>
      <p:pic>
        <p:nvPicPr>
          <p:cNvPr id="10" name="object 21" descr="A large indoor swimming pool&#10;&#10;Description automatically generated with low confidence">
            <a:extLst>
              <a:ext uri="{FF2B5EF4-FFF2-40B4-BE49-F238E27FC236}">
                <a16:creationId xmlns:a16="http://schemas.microsoft.com/office/drawing/2014/main" id="{63B6CC29-5183-401A-98E6-3D83F05A3A5B}"/>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10137094" y="4925219"/>
            <a:ext cx="2054906" cy="1931670"/>
          </a:xfrm>
          <a:custGeom>
            <a:avLst/>
            <a:gdLst/>
            <a:ahLst/>
            <a:cxnLst/>
            <a:rect l="l" t="t" r="r" b="b"/>
            <a:pathLst>
              <a:path w="4636517" h="6858000">
                <a:moveTo>
                  <a:pt x="0" y="0"/>
                </a:moveTo>
                <a:lnTo>
                  <a:pt x="4636517" y="0"/>
                </a:lnTo>
                <a:lnTo>
                  <a:pt x="4636517" y="6858000"/>
                </a:lnTo>
                <a:lnTo>
                  <a:pt x="0" y="6858000"/>
                </a:lnTo>
                <a:close/>
              </a:path>
            </a:pathLst>
          </a:custGeom>
        </p:spPr>
      </p:pic>
      <p:pic>
        <p:nvPicPr>
          <p:cNvPr id="8" name="Picture 6" descr="Image result for Cobalt-60 Tele-therapy Unit">
            <a:extLst>
              <a:ext uri="{FF2B5EF4-FFF2-40B4-BE49-F238E27FC236}">
                <a16:creationId xmlns:a16="http://schemas.microsoft.com/office/drawing/2014/main" id="{E7779FDA-7B06-4C42-AF5A-D1120494FFC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92051" y="317172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C3FB94-D1A3-49AB-9849-AC2586E8C3CD}"/>
              </a:ext>
            </a:extLst>
          </p:cNvPr>
          <p:cNvSpPr>
            <a:spLocks noGrp="1"/>
          </p:cNvSpPr>
          <p:nvPr>
            <p:ph type="sldNum" sz="quarter" idx="12"/>
          </p:nvPr>
        </p:nvSpPr>
        <p:spPr/>
        <p:txBody>
          <a:bodyPr/>
          <a:lstStyle/>
          <a:p>
            <a:pPr>
              <a:defRPr/>
            </a:pPr>
            <a:fld id="{EE5C1822-1DC3-0E47-BEF4-1B3D499E523C}" type="slidenum">
              <a:rPr lang="en-US" smtClean="0"/>
              <a:pPr>
                <a:defRPr/>
              </a:pPr>
              <a:t>21</a:t>
            </a:fld>
            <a:endParaRPr lang="en-US" dirty="0"/>
          </a:p>
        </p:txBody>
      </p:sp>
    </p:spTree>
    <p:extLst>
      <p:ext uri="{BB962C8B-B14F-4D97-AF65-F5344CB8AC3E}">
        <p14:creationId xmlns:p14="http://schemas.microsoft.com/office/powerpoint/2010/main" val="126822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altLang="en-US" dirty="0"/>
              <a:t>Summary</a:t>
            </a:r>
          </a:p>
        </p:txBody>
      </p:sp>
      <p:sp>
        <p:nvSpPr>
          <p:cNvPr id="25604" name="Rectangle 5"/>
          <p:cNvSpPr>
            <a:spLocks noGrp="1" noChangeArrowheads="1"/>
          </p:cNvSpPr>
          <p:nvPr>
            <p:ph idx="1"/>
          </p:nvPr>
        </p:nvSpPr>
        <p:spPr/>
        <p:txBody>
          <a:bodyPr/>
          <a:lstStyle/>
          <a:p>
            <a:r>
              <a:rPr lang="en-US" altLang="en-US" dirty="0"/>
              <a:t>The insider threat presents unique problems to both safety and security.</a:t>
            </a:r>
          </a:p>
          <a:p>
            <a:r>
              <a:rPr lang="en-US" altLang="en-US" dirty="0"/>
              <a:t>Proactive programs and a strong security culture can help identify and deter potential insiders.</a:t>
            </a:r>
          </a:p>
          <a:p>
            <a:r>
              <a:rPr lang="en-US" altLang="en-US" dirty="0"/>
              <a:t>Each staff member supporting transportation operations plays a role in ensuring safe and secure shipments.</a:t>
            </a:r>
          </a:p>
        </p:txBody>
      </p:sp>
      <p:sp>
        <p:nvSpPr>
          <p:cNvPr id="2" name="Slide Number Placeholder 1">
            <a:extLst>
              <a:ext uri="{FF2B5EF4-FFF2-40B4-BE49-F238E27FC236}">
                <a16:creationId xmlns:a16="http://schemas.microsoft.com/office/drawing/2014/main" id="{15EF766C-A67E-46B9-A781-8D4AA760085E}"/>
              </a:ext>
            </a:extLst>
          </p:cNvPr>
          <p:cNvSpPr>
            <a:spLocks noGrp="1"/>
          </p:cNvSpPr>
          <p:nvPr>
            <p:ph type="sldNum" sz="quarter" idx="12"/>
          </p:nvPr>
        </p:nvSpPr>
        <p:spPr/>
        <p:txBody>
          <a:bodyPr/>
          <a:lstStyle/>
          <a:p>
            <a:pPr>
              <a:defRPr/>
            </a:pPr>
            <a:fld id="{EE5C1822-1DC3-0E47-BEF4-1B3D499E523C}"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01259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s-ES_tradnl" altLang="en-US" noProof="0" dirty="0" err="1"/>
              <a:t>Questions</a:t>
            </a:r>
            <a:r>
              <a:rPr lang="es-ES_tradnl" altLang="en-US" noProof="0" dirty="0"/>
              <a:t>/</a:t>
            </a:r>
            <a:r>
              <a:rPr lang="es-ES_tradnl" altLang="en-US" noProof="0" dirty="0" err="1"/>
              <a:t>Commnets</a:t>
            </a:r>
            <a:endParaRPr lang="es-ES_tradnl" altLang="en-US" noProof="0" dirty="0"/>
          </a:p>
        </p:txBody>
      </p:sp>
      <p:pic>
        <p:nvPicPr>
          <p:cNvPr id="3" name="Picture 2" descr="iStock-1195267840 - free image - iStock account">
            <a:extLst>
              <a:ext uri="{FF2B5EF4-FFF2-40B4-BE49-F238E27FC236}">
                <a16:creationId xmlns:a16="http://schemas.microsoft.com/office/drawing/2014/main" id="{59330987-454B-4EDB-93E5-C499028955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7272" y="1834515"/>
            <a:ext cx="7077456" cy="3931920"/>
          </a:xfrm>
          <a:prstGeom prst="rect">
            <a:avLst/>
          </a:prstGeom>
          <a:ln>
            <a:solidFill>
              <a:schemeClr val="accent1">
                <a:shade val="95000"/>
                <a:satMod val="105000"/>
              </a:schemeClr>
            </a:solidFill>
          </a:ln>
        </p:spPr>
      </p:pic>
      <p:sp>
        <p:nvSpPr>
          <p:cNvPr id="2" name="Slide Number Placeholder 1">
            <a:extLst>
              <a:ext uri="{FF2B5EF4-FFF2-40B4-BE49-F238E27FC236}">
                <a16:creationId xmlns:a16="http://schemas.microsoft.com/office/drawing/2014/main" id="{57159C2B-F398-414B-A264-2073411D9762}"/>
              </a:ext>
            </a:extLst>
          </p:cNvPr>
          <p:cNvSpPr>
            <a:spLocks noGrp="1"/>
          </p:cNvSpPr>
          <p:nvPr>
            <p:ph type="sldNum" sz="quarter" idx="12"/>
          </p:nvPr>
        </p:nvSpPr>
        <p:spPr/>
        <p:txBody>
          <a:bodyPr/>
          <a:lstStyle/>
          <a:p>
            <a:pPr>
              <a:defRPr/>
            </a:pPr>
            <a:fld id="{52569772-079F-7B4C-9A73-CA417C06889A}"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135908710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GB" altLang="en-US"/>
              <a:t>Insider Definition</a:t>
            </a:r>
          </a:p>
        </p:txBody>
      </p:sp>
      <p:sp>
        <p:nvSpPr>
          <p:cNvPr id="3" name="Content Placeholder 2"/>
          <p:cNvSpPr>
            <a:spLocks noGrp="1"/>
          </p:cNvSpPr>
          <p:nvPr>
            <p:ph idx="1"/>
          </p:nvPr>
        </p:nvSpPr>
        <p:spPr/>
        <p:txBody>
          <a:bodyPr>
            <a:normAutofit fontScale="92500" lnSpcReduction="10000"/>
          </a:bodyPr>
          <a:lstStyle/>
          <a:p>
            <a:pPr>
              <a:spcBef>
                <a:spcPts val="600"/>
              </a:spcBef>
              <a:defRPr/>
            </a:pPr>
            <a:r>
              <a:rPr lang="en-US" dirty="0"/>
              <a:t>An insider has </a:t>
            </a:r>
            <a:r>
              <a:rPr lang="en-US" b="1" i="1" u="sng" dirty="0"/>
              <a:t>authorized access </a:t>
            </a:r>
            <a:r>
              <a:rPr lang="en-US" dirty="0"/>
              <a:t>(either escorted or unescorted) to </a:t>
            </a:r>
            <a:r>
              <a:rPr lang="en-US" b="1" i="1" u="sng" dirty="0"/>
              <a:t>controlled areas and/or shipments.</a:t>
            </a:r>
            <a:r>
              <a:rPr lang="en-US" dirty="0"/>
              <a:t>  </a:t>
            </a:r>
          </a:p>
          <a:p>
            <a:pPr>
              <a:spcBef>
                <a:spcPts val="600"/>
              </a:spcBef>
              <a:defRPr/>
            </a:pPr>
            <a:r>
              <a:rPr lang="en-US" dirty="0"/>
              <a:t>Insiders may include:</a:t>
            </a:r>
          </a:p>
          <a:p>
            <a:pPr lvl="1">
              <a:defRPr/>
            </a:pPr>
            <a:r>
              <a:rPr lang="en-US" dirty="0"/>
              <a:t>Employees</a:t>
            </a:r>
          </a:p>
          <a:p>
            <a:pPr lvl="1">
              <a:defRPr/>
            </a:pPr>
            <a:r>
              <a:rPr lang="en-US" dirty="0"/>
              <a:t>Former employees</a:t>
            </a:r>
          </a:p>
          <a:p>
            <a:pPr lvl="1">
              <a:defRPr/>
            </a:pPr>
            <a:r>
              <a:rPr lang="en-US" dirty="0"/>
              <a:t>Contractors/Consultants</a:t>
            </a:r>
          </a:p>
          <a:p>
            <a:pPr lvl="1">
              <a:defRPr/>
            </a:pPr>
            <a:r>
              <a:rPr lang="en-US" dirty="0"/>
              <a:t>Suppliers</a:t>
            </a:r>
          </a:p>
          <a:p>
            <a:pPr lvl="1">
              <a:defRPr/>
            </a:pPr>
            <a:r>
              <a:rPr lang="en-US" dirty="0"/>
              <a:t>Visitors</a:t>
            </a:r>
          </a:p>
          <a:p>
            <a:pPr lvl="1">
              <a:defRPr/>
            </a:pPr>
            <a:r>
              <a:rPr lang="en-US" dirty="0"/>
              <a:t>Industrial collaborators</a:t>
            </a:r>
          </a:p>
          <a:p>
            <a:pPr lvl="1">
              <a:defRPr/>
            </a:pPr>
            <a:r>
              <a:rPr lang="en-US" dirty="0"/>
              <a:t>Regulators/Inspectors</a:t>
            </a:r>
          </a:p>
          <a:p>
            <a:pPr marL="0" indent="0">
              <a:spcBef>
                <a:spcPts val="600"/>
              </a:spcBef>
              <a:buNone/>
              <a:defRPr/>
            </a:pPr>
            <a:endParaRPr lang="en-US" i="1" dirty="0">
              <a:solidFill>
                <a:srgbClr val="002060"/>
              </a:solidFill>
            </a:endParaRPr>
          </a:p>
          <a:p>
            <a:pPr>
              <a:spcBef>
                <a:spcPts val="600"/>
              </a:spcBef>
              <a:defRPr/>
            </a:pPr>
            <a:endParaRPr lang="en-GB" dirty="0"/>
          </a:p>
        </p:txBody>
      </p:sp>
      <p:pic>
        <p:nvPicPr>
          <p:cNvPr id="4" name="Picture 3" descr="iStock-1172641653 - free image - iStock account">
            <a:extLst>
              <a:ext uri="{FF2B5EF4-FFF2-40B4-BE49-F238E27FC236}">
                <a16:creationId xmlns:a16="http://schemas.microsoft.com/office/drawing/2014/main" id="{6D315D7A-77FF-4F6D-8EA8-823DC88CF8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0826" y="3128962"/>
            <a:ext cx="4216253" cy="2812161"/>
          </a:xfrm>
          <a:prstGeom prst="rect">
            <a:avLst/>
          </a:prstGeom>
          <a:ln>
            <a:solidFill>
              <a:schemeClr val="accent1"/>
            </a:solidFill>
          </a:ln>
        </p:spPr>
      </p:pic>
      <p:sp>
        <p:nvSpPr>
          <p:cNvPr id="2" name="Slide Number Placeholder 1">
            <a:extLst>
              <a:ext uri="{FF2B5EF4-FFF2-40B4-BE49-F238E27FC236}">
                <a16:creationId xmlns:a16="http://schemas.microsoft.com/office/drawing/2014/main" id="{320C97B9-BFBB-4514-9B5C-359228565836}"/>
              </a:ext>
            </a:extLst>
          </p:cNvPr>
          <p:cNvSpPr>
            <a:spLocks noGrp="1"/>
          </p:cNvSpPr>
          <p:nvPr>
            <p:ph type="sldNum" sz="quarter" idx="12"/>
          </p:nvPr>
        </p:nvSpPr>
        <p:spPr/>
        <p:txBody>
          <a:bodyPr/>
          <a:lstStyle/>
          <a:p>
            <a:pPr>
              <a:defRPr/>
            </a:pPr>
            <a:fld id="{EE5C1822-1DC3-0E47-BEF4-1B3D499E523C}" type="slidenum">
              <a:rPr lang="en-US" smtClean="0"/>
              <a:pPr>
                <a:defRPr/>
              </a:pPr>
              <a:t>3</a:t>
            </a:fld>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nowledge - Free of Charge Creative Commons Notepad 1 image">
            <a:extLst>
              <a:ext uri="{FF2B5EF4-FFF2-40B4-BE49-F238E27FC236}">
                <a16:creationId xmlns:a16="http://schemas.microsoft.com/office/drawing/2014/main" id="{C17113E2-65B9-4FBD-935B-34919A8FC37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Authority - Free of Charge Creative Commons Highway Sign image">
            <a:extLst>
              <a:ext uri="{FF2B5EF4-FFF2-40B4-BE49-F238E27FC236}">
                <a16:creationId xmlns:a16="http://schemas.microsoft.com/office/drawing/2014/main" id="{0F9D28B8-D3F9-46DC-A358-9AF6E33688E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ccess - Free of Charge Creative Commons Suspension file image">
            <a:extLst>
              <a:ext uri="{FF2B5EF4-FFF2-40B4-BE49-F238E27FC236}">
                <a16:creationId xmlns:a16="http://schemas.microsoft.com/office/drawing/2014/main" id="{04A6713A-B405-41CE-954A-20FCE91BFEB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4A638-EB99-42E4-9F63-AC8064731112}"/>
              </a:ext>
            </a:extLst>
          </p:cNvPr>
          <p:cNvSpPr>
            <a:spLocks noGrp="1"/>
          </p:cNvSpPr>
          <p:nvPr>
            <p:ph type="title"/>
          </p:nvPr>
        </p:nvSpPr>
        <p:spPr>
          <a:xfrm>
            <a:off x="208638" y="199146"/>
            <a:ext cx="4922338" cy="1325563"/>
          </a:xfrm>
        </p:spPr>
        <p:txBody>
          <a:bodyPr>
            <a:normAutofit/>
          </a:bodyPr>
          <a:lstStyle/>
          <a:p>
            <a:r>
              <a:rPr lang="en-US" b="1" dirty="0"/>
              <a:t>Insider Capabilities</a:t>
            </a:r>
          </a:p>
        </p:txBody>
      </p:sp>
      <p:sp>
        <p:nvSpPr>
          <p:cNvPr id="3" name="Content Placeholder 2">
            <a:extLst>
              <a:ext uri="{FF2B5EF4-FFF2-40B4-BE49-F238E27FC236}">
                <a16:creationId xmlns:a16="http://schemas.microsoft.com/office/drawing/2014/main" id="{38F14913-9E8D-4285-8C88-EC8CB0C3E82F}"/>
              </a:ext>
            </a:extLst>
          </p:cNvPr>
          <p:cNvSpPr>
            <a:spLocks noGrp="1"/>
          </p:cNvSpPr>
          <p:nvPr>
            <p:ph idx="1"/>
          </p:nvPr>
        </p:nvSpPr>
        <p:spPr>
          <a:xfrm>
            <a:off x="448056" y="2514600"/>
            <a:ext cx="4922338" cy="3666744"/>
          </a:xfrm>
        </p:spPr>
        <p:txBody>
          <a:bodyPr>
            <a:normAutofit/>
          </a:bodyPr>
          <a:lstStyle/>
          <a:p>
            <a:r>
              <a:rPr lang="en-US" sz="3200" dirty="0"/>
              <a:t>Knowledge</a:t>
            </a:r>
          </a:p>
          <a:p>
            <a:r>
              <a:rPr lang="en-US" sz="3200" dirty="0"/>
              <a:t>Access </a:t>
            </a:r>
          </a:p>
          <a:p>
            <a:r>
              <a:rPr lang="en-US" sz="3200" dirty="0"/>
              <a:t>Authority</a:t>
            </a:r>
          </a:p>
        </p:txBody>
      </p:sp>
      <p:sp>
        <p:nvSpPr>
          <p:cNvPr id="4" name="Slide Number Placeholder 3">
            <a:extLst>
              <a:ext uri="{FF2B5EF4-FFF2-40B4-BE49-F238E27FC236}">
                <a16:creationId xmlns:a16="http://schemas.microsoft.com/office/drawing/2014/main" id="{C6563A8C-536D-4B17-B689-76894F8A8759}"/>
              </a:ext>
            </a:extLst>
          </p:cNvPr>
          <p:cNvSpPr>
            <a:spLocks noGrp="1"/>
          </p:cNvSpPr>
          <p:nvPr>
            <p:ph type="sldNum" sz="quarter" idx="12"/>
          </p:nvPr>
        </p:nvSpPr>
        <p:spPr/>
        <p:txBody>
          <a:bodyPr/>
          <a:lstStyle/>
          <a:p>
            <a:pPr>
              <a:defRPr/>
            </a:pPr>
            <a:fld id="{EE5C1822-1DC3-0E47-BEF4-1B3D499E523C}" type="slidenum">
              <a:rPr lang="en-US" smtClean="0"/>
              <a:pPr>
                <a:defRPr/>
              </a:pPr>
              <a:t>4</a:t>
            </a:fld>
            <a:endParaRPr lang="en-US" dirty="0"/>
          </a:p>
        </p:txBody>
      </p:sp>
    </p:spTree>
    <p:extLst>
      <p:ext uri="{BB962C8B-B14F-4D97-AF65-F5344CB8AC3E}">
        <p14:creationId xmlns:p14="http://schemas.microsoft.com/office/powerpoint/2010/main" val="7520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The Insider Threat</a:t>
            </a:r>
          </a:p>
        </p:txBody>
      </p:sp>
      <p:sp>
        <p:nvSpPr>
          <p:cNvPr id="27651" name="Content Placeholder 2"/>
          <p:cNvSpPr>
            <a:spLocks noGrp="1"/>
          </p:cNvSpPr>
          <p:nvPr>
            <p:ph idx="1"/>
          </p:nvPr>
        </p:nvSpPr>
        <p:spPr>
          <a:xfrm>
            <a:off x="263271" y="1600201"/>
            <a:ext cx="8434388" cy="4525963"/>
          </a:xfrm>
        </p:spPr>
        <p:txBody>
          <a:bodyPr/>
          <a:lstStyle/>
          <a:p>
            <a:r>
              <a:rPr lang="en-GB" altLang="en-US" dirty="0"/>
              <a:t>Because of their access, authority, and knowledge, the insider has</a:t>
            </a:r>
          </a:p>
          <a:p>
            <a:pPr lvl="1"/>
            <a:r>
              <a:rPr lang="en-GB" altLang="en-US" dirty="0"/>
              <a:t>Ability to bypass some technical and administrative security measures to commit theft or sabotage  </a:t>
            </a:r>
          </a:p>
          <a:p>
            <a:pPr lvl="1"/>
            <a:r>
              <a:rPr lang="en-GB" altLang="en-US" dirty="0"/>
              <a:t>Ability to complete objectives through a series of separate actions over an extended time period to minimize their chance of detection and maximize their likelihood of success  </a:t>
            </a:r>
          </a:p>
          <a:p>
            <a:pPr lvl="1"/>
            <a:r>
              <a:rPr lang="en-GB" altLang="en-US" dirty="0"/>
              <a:t>Opportunity to select the most vulnerable target and the best time to perform the malicious act  </a:t>
            </a:r>
            <a:endParaRPr lang="en-US" altLang="en-US" dirty="0"/>
          </a:p>
          <a:p>
            <a:pPr lvl="1"/>
            <a:endParaRPr lang="en-US" altLang="en-US" dirty="0"/>
          </a:p>
        </p:txBody>
      </p:sp>
      <p:pic>
        <p:nvPicPr>
          <p:cNvPr id="5" name="Picture 4" descr="iStock-510231606 - free image - iStock account">
            <a:extLst>
              <a:ext uri="{FF2B5EF4-FFF2-40B4-BE49-F238E27FC236}">
                <a16:creationId xmlns:a16="http://schemas.microsoft.com/office/drawing/2014/main" id="{CA28376D-77D6-47BC-B36E-4777FCDA66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6325" y="3228975"/>
            <a:ext cx="3232404" cy="2154936"/>
          </a:xfrm>
          <a:prstGeom prst="rect">
            <a:avLst/>
          </a:prstGeom>
          <a:ln>
            <a:solidFill>
              <a:schemeClr val="accent1"/>
            </a:solidFill>
          </a:ln>
        </p:spPr>
      </p:pic>
      <p:sp>
        <p:nvSpPr>
          <p:cNvPr id="2" name="Slide Number Placeholder 1">
            <a:extLst>
              <a:ext uri="{FF2B5EF4-FFF2-40B4-BE49-F238E27FC236}">
                <a16:creationId xmlns:a16="http://schemas.microsoft.com/office/drawing/2014/main" id="{103A3DE6-0F69-4CDB-8A26-AE326DFE59A8}"/>
              </a:ext>
            </a:extLst>
          </p:cNvPr>
          <p:cNvSpPr>
            <a:spLocks noGrp="1"/>
          </p:cNvSpPr>
          <p:nvPr>
            <p:ph type="sldNum" sz="quarter" idx="12"/>
          </p:nvPr>
        </p:nvSpPr>
        <p:spPr/>
        <p:txBody>
          <a:bodyPr/>
          <a:lstStyle/>
          <a:p>
            <a:pPr>
              <a:defRPr/>
            </a:pPr>
            <a:fld id="{EE5C1822-1DC3-0E47-BEF4-1B3D499E523C}" type="slidenum">
              <a:rPr lang="en-US" smtClean="0"/>
              <a:pPr>
                <a:defRPr/>
              </a:pPr>
              <a:t>5</a:t>
            </a:fld>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kinds of insider threats do facilities/transport</a:t>
            </a:r>
            <a:br>
              <a:rPr lang="en-US" sz="3600" dirty="0"/>
            </a:br>
            <a:r>
              <a:rPr lang="en-US" sz="3600" dirty="0"/>
              <a:t>activities face?</a:t>
            </a:r>
          </a:p>
        </p:txBody>
      </p:sp>
      <p:sp>
        <p:nvSpPr>
          <p:cNvPr id="3" name="Content Placeholder 2"/>
          <p:cNvSpPr>
            <a:spLocks noGrp="1"/>
          </p:cNvSpPr>
          <p:nvPr>
            <p:ph idx="1"/>
          </p:nvPr>
        </p:nvSpPr>
        <p:spPr/>
        <p:txBody>
          <a:bodyPr/>
          <a:lstStyle/>
          <a:p>
            <a:r>
              <a:rPr lang="en-US" dirty="0"/>
              <a:t>Training delinquencies</a:t>
            </a:r>
          </a:p>
          <a:p>
            <a:r>
              <a:rPr lang="en-US" dirty="0"/>
              <a:t>Illness</a:t>
            </a:r>
          </a:p>
          <a:p>
            <a:r>
              <a:rPr lang="en-US" dirty="0"/>
              <a:t>Fatigue</a:t>
            </a:r>
          </a:p>
          <a:p>
            <a:r>
              <a:rPr lang="en-US" dirty="0"/>
              <a:t>Lack of attention/concentration</a:t>
            </a:r>
          </a:p>
          <a:p>
            <a:r>
              <a:rPr lang="en-US" dirty="0"/>
              <a:t>Petty theft</a:t>
            </a:r>
          </a:p>
          <a:p>
            <a:r>
              <a:rPr lang="en-US" dirty="0"/>
              <a:t>Intentional malicious: </a:t>
            </a:r>
          </a:p>
          <a:p>
            <a:pPr lvl="1"/>
            <a:r>
              <a:rPr lang="en-US" dirty="0"/>
              <a:t>Theft</a:t>
            </a:r>
          </a:p>
          <a:p>
            <a:pPr lvl="1"/>
            <a:r>
              <a:rPr lang="en-US" dirty="0"/>
              <a:t>Sabotage</a:t>
            </a:r>
          </a:p>
        </p:txBody>
      </p:sp>
      <p:sp>
        <p:nvSpPr>
          <p:cNvPr id="6" name="TextBox 5">
            <a:extLst>
              <a:ext uri="{FF2B5EF4-FFF2-40B4-BE49-F238E27FC236}">
                <a16:creationId xmlns:a16="http://schemas.microsoft.com/office/drawing/2014/main" id="{2BC55D7B-2D04-48CC-8960-4A5CAB1B35C1}"/>
              </a:ext>
            </a:extLst>
          </p:cNvPr>
          <p:cNvSpPr txBox="1"/>
          <p:nvPr/>
        </p:nvSpPr>
        <p:spPr>
          <a:xfrm>
            <a:off x="7600687" y="2704495"/>
            <a:ext cx="1943100" cy="1061829"/>
          </a:xfrm>
          <a:prstGeom prst="rect">
            <a:avLst/>
          </a:prstGeom>
          <a:noFill/>
        </p:spPr>
        <p:txBody>
          <a:bodyPr wrap="square" rtlCol="0">
            <a:spAutoFit/>
          </a:bodyPr>
          <a:lstStyle/>
          <a:p>
            <a:pPr defTabSz="914400"/>
            <a:r>
              <a:rPr lang="en-US" sz="2100" b="1" dirty="0">
                <a:solidFill>
                  <a:prstClr val="black"/>
                </a:solidFill>
                <a:latin typeface="Arial" charset="0"/>
                <a:ea typeface="ＭＳ Ｐゴシック" pitchFamily="34" charset="-128"/>
                <a:cs typeface="Arial" charset="0"/>
              </a:rPr>
              <a:t>Unwitting/ Unintentional </a:t>
            </a:r>
          </a:p>
          <a:p>
            <a:pPr defTabSz="914400"/>
            <a:endParaRPr lang="en-US" sz="2100" b="1" dirty="0">
              <a:solidFill>
                <a:prstClr val="black"/>
              </a:solidFill>
              <a:latin typeface="Arial" charset="0"/>
              <a:ea typeface="ＭＳ Ｐゴシック" pitchFamily="34" charset="-128"/>
              <a:cs typeface="Arial" charset="0"/>
            </a:endParaRPr>
          </a:p>
        </p:txBody>
      </p:sp>
      <p:sp>
        <p:nvSpPr>
          <p:cNvPr id="7" name="TextBox 6">
            <a:extLst>
              <a:ext uri="{FF2B5EF4-FFF2-40B4-BE49-F238E27FC236}">
                <a16:creationId xmlns:a16="http://schemas.microsoft.com/office/drawing/2014/main" id="{AFA89841-6C68-46BA-8DF0-B0E8ADD39991}"/>
              </a:ext>
            </a:extLst>
          </p:cNvPr>
          <p:cNvSpPr txBox="1"/>
          <p:nvPr/>
        </p:nvSpPr>
        <p:spPr>
          <a:xfrm>
            <a:off x="7600687" y="4491707"/>
            <a:ext cx="1943100" cy="1061829"/>
          </a:xfrm>
          <a:prstGeom prst="rect">
            <a:avLst/>
          </a:prstGeom>
          <a:noFill/>
        </p:spPr>
        <p:txBody>
          <a:bodyPr wrap="square" rtlCol="0">
            <a:spAutoFit/>
          </a:bodyPr>
          <a:lstStyle/>
          <a:p>
            <a:pPr defTabSz="914400"/>
            <a:r>
              <a:rPr lang="en-US" sz="2100" b="1" dirty="0">
                <a:solidFill>
                  <a:prstClr val="black"/>
                </a:solidFill>
                <a:latin typeface="Arial" charset="0"/>
                <a:ea typeface="ＭＳ Ｐゴシック" pitchFamily="34" charset="-128"/>
                <a:cs typeface="Arial" charset="0"/>
              </a:rPr>
              <a:t>Witting/ Intentional</a:t>
            </a:r>
          </a:p>
          <a:p>
            <a:pPr defTabSz="914400"/>
            <a:endParaRPr lang="en-US" sz="2100" b="1" dirty="0">
              <a:solidFill>
                <a:prstClr val="black"/>
              </a:solidFill>
              <a:latin typeface="Arial" charset="0"/>
              <a:ea typeface="ＭＳ Ｐゴシック" pitchFamily="34" charset="-128"/>
              <a:cs typeface="Arial" charset="0"/>
            </a:endParaRPr>
          </a:p>
        </p:txBody>
      </p:sp>
      <p:sp>
        <p:nvSpPr>
          <p:cNvPr id="8" name="AutoShape 6">
            <a:extLst>
              <a:ext uri="{FF2B5EF4-FFF2-40B4-BE49-F238E27FC236}">
                <a16:creationId xmlns:a16="http://schemas.microsoft.com/office/drawing/2014/main" id="{94AF7B7C-CF57-414F-934B-94A8D87D237D}"/>
              </a:ext>
            </a:extLst>
          </p:cNvPr>
          <p:cNvSpPr>
            <a:spLocks/>
          </p:cNvSpPr>
          <p:nvPr/>
        </p:nvSpPr>
        <p:spPr bwMode="auto">
          <a:xfrm>
            <a:off x="6504003" y="1898059"/>
            <a:ext cx="1001171" cy="2446020"/>
          </a:xfrm>
          <a:prstGeom prst="rightBrace">
            <a:avLst>
              <a:gd name="adj1" fmla="val 25037"/>
              <a:gd name="adj2" fmla="val 50000"/>
            </a:avLst>
          </a:prstGeom>
          <a:noFill/>
          <a:ln w="38100">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a:lstStyle>
          <a:p>
            <a:pPr algn="ctr" defTabSz="914400"/>
            <a:endParaRPr lang="en-GB" b="1" dirty="0">
              <a:solidFill>
                <a:srgbClr val="006C3A"/>
              </a:solidFill>
              <a:latin typeface="Arial" charset="0"/>
            </a:endParaRPr>
          </a:p>
        </p:txBody>
      </p:sp>
      <p:sp>
        <p:nvSpPr>
          <p:cNvPr id="9" name="AutoShape 6">
            <a:extLst>
              <a:ext uri="{FF2B5EF4-FFF2-40B4-BE49-F238E27FC236}">
                <a16:creationId xmlns:a16="http://schemas.microsoft.com/office/drawing/2014/main" id="{C732CD8E-FA6F-4CAB-B564-AF80D6E566B8}"/>
              </a:ext>
            </a:extLst>
          </p:cNvPr>
          <p:cNvSpPr>
            <a:spLocks/>
          </p:cNvSpPr>
          <p:nvPr/>
        </p:nvSpPr>
        <p:spPr bwMode="auto">
          <a:xfrm>
            <a:off x="6504002" y="4076836"/>
            <a:ext cx="1001171" cy="1603818"/>
          </a:xfrm>
          <a:prstGeom prst="rightBrace">
            <a:avLst>
              <a:gd name="adj1" fmla="val 26282"/>
              <a:gd name="adj2" fmla="val 50000"/>
            </a:avLst>
          </a:prstGeom>
          <a:noFill/>
          <a:ln w="38100">
            <a:solidFill>
              <a:schemeClr val="bg2">
                <a:lumMod val="1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a:lstStyle>
          <a:p>
            <a:pPr algn="ctr" defTabSz="914400"/>
            <a:endParaRPr lang="en-GB" b="1" dirty="0">
              <a:solidFill>
                <a:srgbClr val="006C3A"/>
              </a:solidFill>
              <a:latin typeface="Arial" charset="0"/>
            </a:endParaRPr>
          </a:p>
        </p:txBody>
      </p:sp>
      <p:sp>
        <p:nvSpPr>
          <p:cNvPr id="4" name="Slide Number Placeholder 3">
            <a:extLst>
              <a:ext uri="{FF2B5EF4-FFF2-40B4-BE49-F238E27FC236}">
                <a16:creationId xmlns:a16="http://schemas.microsoft.com/office/drawing/2014/main" id="{E7C3198D-BFFD-4054-AFE1-A28618228AE5}"/>
              </a:ext>
            </a:extLst>
          </p:cNvPr>
          <p:cNvSpPr>
            <a:spLocks noGrp="1"/>
          </p:cNvSpPr>
          <p:nvPr>
            <p:ph type="sldNum" sz="quarter" idx="12"/>
          </p:nvPr>
        </p:nvSpPr>
        <p:spPr/>
        <p:txBody>
          <a:bodyPr/>
          <a:lstStyle/>
          <a:p>
            <a:pPr>
              <a:defRPr/>
            </a:pPr>
            <a:fld id="{EE5C1822-1DC3-0E47-BEF4-1B3D499E523C}"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370999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IAEA Reference Documents</a:t>
            </a:r>
          </a:p>
        </p:txBody>
      </p:sp>
      <p:sp>
        <p:nvSpPr>
          <p:cNvPr id="28675" name="Content Placeholder 2"/>
          <p:cNvSpPr>
            <a:spLocks noGrp="1"/>
          </p:cNvSpPr>
          <p:nvPr>
            <p:ph idx="1"/>
          </p:nvPr>
        </p:nvSpPr>
        <p:spPr/>
        <p:txBody>
          <a:bodyPr/>
          <a:lstStyle/>
          <a:p>
            <a:r>
              <a:rPr lang="en-US" altLang="en-US" dirty="0"/>
              <a:t>NSS-13 - </a:t>
            </a:r>
            <a:r>
              <a:rPr lang="en-GB" altLang="en-US" dirty="0"/>
              <a:t>Implementing Guide for IAEA NSS No. 13: </a:t>
            </a:r>
            <a:r>
              <a:rPr lang="en-US" altLang="en-US" dirty="0"/>
              <a:t>Nuclear Security Recommendations on Physical Protection of Nuclear Material and Nuclear Facilities</a:t>
            </a:r>
            <a:r>
              <a:rPr lang="en-GB" altLang="en-US" dirty="0"/>
              <a:t> (INFCIRC/225/Rev. 5)</a:t>
            </a:r>
          </a:p>
          <a:p>
            <a:r>
              <a:rPr lang="en-GB" altLang="en-US" dirty="0"/>
              <a:t>NSS-8 - </a:t>
            </a:r>
            <a:r>
              <a:rPr lang="en-US" altLang="en-US" dirty="0"/>
              <a:t>IAEA Nuclear Security Series No. 8-G (Rev. 1): Preventive and Protective Measures against Insider Threats</a:t>
            </a:r>
            <a:endParaRPr lang="en-GB" altLang="en-US" dirty="0"/>
          </a:p>
          <a:p>
            <a:endParaRPr lang="en-US" altLang="en-US" dirty="0"/>
          </a:p>
          <a:p>
            <a:pPr lvl="1"/>
            <a:endParaRPr lang="en-US" altLang="en-US" dirty="0"/>
          </a:p>
          <a:p>
            <a:pPr lvl="1"/>
            <a:endParaRPr lang="en-US" altLang="en-US" dirty="0"/>
          </a:p>
        </p:txBody>
      </p:sp>
      <p:pic>
        <p:nvPicPr>
          <p:cNvPr id="5" name="Picture 4" descr="IAEA Cover Page - free image - IAEA Flcker">
            <a:extLst>
              <a:ext uri="{FF2B5EF4-FFF2-40B4-BE49-F238E27FC236}">
                <a16:creationId xmlns:a16="http://schemas.microsoft.com/office/drawing/2014/main" id="{92D1F082-5CE2-4DE7-BDBB-2E836FB51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8671" y="4279908"/>
            <a:ext cx="1331120" cy="1996680"/>
          </a:xfrm>
          <a:prstGeom prst="rect">
            <a:avLst/>
          </a:prstGeom>
          <a:ln>
            <a:solidFill>
              <a:schemeClr val="accent1"/>
            </a:solidFill>
          </a:ln>
        </p:spPr>
      </p:pic>
      <p:pic>
        <p:nvPicPr>
          <p:cNvPr id="7" name="Picture 6" descr="IAEA Cover Page - free image - IAEA Flcker">
            <a:extLst>
              <a:ext uri="{FF2B5EF4-FFF2-40B4-BE49-F238E27FC236}">
                <a16:creationId xmlns:a16="http://schemas.microsoft.com/office/drawing/2014/main" id="{56BD2DE4-DE16-46A4-AF14-EBDCC710EF75}"/>
              </a:ext>
            </a:extLst>
          </p:cNvPr>
          <p:cNvPicPr>
            <a:picLocks noChangeAspect="1"/>
          </p:cNvPicPr>
          <p:nvPr/>
        </p:nvPicPr>
        <p:blipFill>
          <a:blip r:embed="rId5"/>
          <a:stretch>
            <a:fillRect/>
          </a:stretch>
        </p:blipFill>
        <p:spPr>
          <a:xfrm>
            <a:off x="10015536" y="4530749"/>
            <a:ext cx="1331119" cy="1984353"/>
          </a:xfrm>
          <a:prstGeom prst="rect">
            <a:avLst/>
          </a:prstGeom>
          <a:ln>
            <a:solidFill>
              <a:schemeClr val="accent1"/>
            </a:solidFill>
          </a:ln>
        </p:spPr>
      </p:pic>
      <p:sp>
        <p:nvSpPr>
          <p:cNvPr id="2" name="Slide Number Placeholder 1">
            <a:extLst>
              <a:ext uri="{FF2B5EF4-FFF2-40B4-BE49-F238E27FC236}">
                <a16:creationId xmlns:a16="http://schemas.microsoft.com/office/drawing/2014/main" id="{903E527E-29AB-4CC3-941D-FD59C43B6334}"/>
              </a:ext>
            </a:extLst>
          </p:cNvPr>
          <p:cNvSpPr>
            <a:spLocks noGrp="1"/>
          </p:cNvSpPr>
          <p:nvPr>
            <p:ph type="sldNum" sz="quarter" idx="12"/>
          </p:nvPr>
        </p:nvSpPr>
        <p:spPr/>
        <p:txBody>
          <a:bodyPr/>
          <a:lstStyle/>
          <a:p>
            <a:pPr>
              <a:defRPr/>
            </a:pPr>
            <a:fld id="{EE5C1822-1DC3-0E47-BEF4-1B3D499E523C}" type="slidenum">
              <a:rPr lang="en-US" smtClean="0"/>
              <a:pPr>
                <a:defRPr/>
              </a:pP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Common Insider Motivations</a:t>
            </a:r>
          </a:p>
        </p:txBody>
      </p:sp>
      <p:sp>
        <p:nvSpPr>
          <p:cNvPr id="31747" name="Content Placeholder 2"/>
          <p:cNvSpPr>
            <a:spLocks noGrp="1"/>
          </p:cNvSpPr>
          <p:nvPr>
            <p:ph idx="1"/>
          </p:nvPr>
        </p:nvSpPr>
        <p:spPr>
          <a:xfrm>
            <a:off x="171451" y="1600201"/>
            <a:ext cx="10972800" cy="4525963"/>
          </a:xfrm>
        </p:spPr>
        <p:txBody>
          <a:bodyPr/>
          <a:lstStyle/>
          <a:p>
            <a:pPr lvl="1"/>
            <a:r>
              <a:rPr lang="en-US" altLang="en-US" dirty="0"/>
              <a:t>Ideological– fanatical conviction</a:t>
            </a:r>
          </a:p>
          <a:p>
            <a:pPr lvl="1"/>
            <a:r>
              <a:rPr lang="en-US" altLang="en-US" dirty="0"/>
              <a:t>Financial– wants/needs money</a:t>
            </a:r>
          </a:p>
          <a:p>
            <a:pPr lvl="1"/>
            <a:r>
              <a:rPr lang="en-US" altLang="en-US" dirty="0"/>
              <a:t>Revenge– disgruntled employee or customer</a:t>
            </a:r>
          </a:p>
          <a:p>
            <a:pPr lvl="1"/>
            <a:r>
              <a:rPr lang="en-US" altLang="en-US" dirty="0"/>
              <a:t>Ego– “look what I am smart enough to do”</a:t>
            </a:r>
          </a:p>
          <a:p>
            <a:pPr lvl="1"/>
            <a:r>
              <a:rPr lang="en-US" altLang="en-US" dirty="0"/>
              <a:t>Psychotic– mentally unstable but capable</a:t>
            </a:r>
          </a:p>
          <a:p>
            <a:pPr lvl="1"/>
            <a:r>
              <a:rPr lang="en-US" altLang="en-US" dirty="0"/>
              <a:t>Coercion– family or self threatened</a:t>
            </a:r>
          </a:p>
          <a:p>
            <a:pPr lvl="1"/>
            <a:endParaRPr lang="en-US" altLang="en-US" dirty="0"/>
          </a:p>
        </p:txBody>
      </p:sp>
      <p:pic>
        <p:nvPicPr>
          <p:cNvPr id="8" name="Picture 7" descr="iStock-1194783222 - free image - iStock account">
            <a:extLst>
              <a:ext uri="{FF2B5EF4-FFF2-40B4-BE49-F238E27FC236}">
                <a16:creationId xmlns:a16="http://schemas.microsoft.com/office/drawing/2014/main" id="{3D64AF72-E0B9-4E0F-966A-61DEBAC72E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3346" y="4057648"/>
            <a:ext cx="4267203" cy="24003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3F9E0823-0124-439B-AA5D-C666F78051F7}"/>
              </a:ext>
            </a:extLst>
          </p:cNvPr>
          <p:cNvSpPr>
            <a:spLocks noGrp="1"/>
          </p:cNvSpPr>
          <p:nvPr>
            <p:ph type="sldNum" sz="quarter" idx="12"/>
          </p:nvPr>
        </p:nvSpPr>
        <p:spPr/>
        <p:txBody>
          <a:bodyPr/>
          <a:lstStyle/>
          <a:p>
            <a:pPr>
              <a:defRPr/>
            </a:pPr>
            <a:fld id="{EE5C1822-1DC3-0E47-BEF4-1B3D499E523C}" type="slidenum">
              <a:rPr lang="en-US" smtClean="0"/>
              <a:pPr>
                <a:defRPr/>
              </a:pPr>
              <a:t>8</a:t>
            </a:fld>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Insider Characteristics</a:t>
            </a:r>
          </a:p>
        </p:txBody>
      </p:sp>
      <p:grpSp>
        <p:nvGrpSpPr>
          <p:cNvPr id="32771" name="Group 4"/>
          <p:cNvGrpSpPr>
            <a:grpSpLocks/>
          </p:cNvGrpSpPr>
          <p:nvPr/>
        </p:nvGrpSpPr>
        <p:grpSpPr bwMode="auto">
          <a:xfrm>
            <a:off x="2743200" y="1981200"/>
            <a:ext cx="6629400" cy="3676650"/>
            <a:chOff x="1552567" y="1689931"/>
            <a:chExt cx="5198276" cy="2152438"/>
          </a:xfrm>
        </p:grpSpPr>
        <p:sp>
          <p:nvSpPr>
            <p:cNvPr id="32773" name="Rectangle 4"/>
            <p:cNvSpPr>
              <a:spLocks noChangeArrowheads="1"/>
            </p:cNvSpPr>
            <p:nvPr/>
          </p:nvSpPr>
          <p:spPr bwMode="auto">
            <a:xfrm>
              <a:off x="1552567" y="2261431"/>
              <a:ext cx="1279525"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en-US" altLang="en-US" sz="2400">
                  <a:solidFill>
                    <a:srgbClr val="000000"/>
                  </a:solidFill>
                  <a:cs typeface="+mn-cs"/>
                </a:rPr>
                <a:t>Insider</a:t>
              </a:r>
            </a:p>
          </p:txBody>
        </p:sp>
        <p:sp>
          <p:nvSpPr>
            <p:cNvPr id="10245" name="Rectangle 5"/>
            <p:cNvSpPr>
              <a:spLocks noChangeArrowheads="1"/>
            </p:cNvSpPr>
            <p:nvPr/>
          </p:nvSpPr>
          <p:spPr bwMode="auto">
            <a:xfrm>
              <a:off x="3218107" y="1689931"/>
              <a:ext cx="1279652" cy="457254"/>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r>
                <a:rPr lang="en-US" altLang="en-US" sz="2400" dirty="0">
                  <a:solidFill>
                    <a:srgbClr val="000000"/>
                  </a:solidFill>
                  <a:ea typeface="ＭＳ Ｐゴシック" pitchFamily="34" charset="-128"/>
                  <a:cs typeface="+mn-cs"/>
                </a:rPr>
                <a:t>Passive</a:t>
              </a:r>
            </a:p>
          </p:txBody>
        </p:sp>
        <p:sp>
          <p:nvSpPr>
            <p:cNvPr id="32775" name="Rectangle 6"/>
            <p:cNvSpPr>
              <a:spLocks noChangeArrowheads="1"/>
            </p:cNvSpPr>
            <p:nvPr/>
          </p:nvSpPr>
          <p:spPr bwMode="auto">
            <a:xfrm>
              <a:off x="3185318" y="2832931"/>
              <a:ext cx="1279525" cy="457200"/>
            </a:xfrm>
            <a:prstGeom prst="rect">
              <a:avLst/>
            </a:prstGeom>
            <a:solidFill>
              <a:srgbClr val="FFC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en-US" altLang="en-US" sz="2400">
                  <a:solidFill>
                    <a:srgbClr val="000000"/>
                  </a:solidFill>
                  <a:cs typeface="+mn-cs"/>
                </a:rPr>
                <a:t>Active</a:t>
              </a:r>
            </a:p>
          </p:txBody>
        </p:sp>
        <p:grpSp>
          <p:nvGrpSpPr>
            <p:cNvPr id="32776" name="Group 3"/>
            <p:cNvGrpSpPr>
              <a:grpSpLocks/>
            </p:cNvGrpSpPr>
            <p:nvPr/>
          </p:nvGrpSpPr>
          <p:grpSpPr bwMode="auto">
            <a:xfrm>
              <a:off x="4464841" y="2258796"/>
              <a:ext cx="2286002" cy="1583573"/>
              <a:chOff x="3809998" y="2492158"/>
              <a:chExt cx="2286002" cy="1583573"/>
            </a:xfrm>
          </p:grpSpPr>
          <p:sp>
            <p:nvSpPr>
              <p:cNvPr id="32777" name="Rectangle 7"/>
              <p:cNvSpPr>
                <a:spLocks noChangeArrowheads="1"/>
              </p:cNvSpPr>
              <p:nvPr/>
            </p:nvSpPr>
            <p:spPr bwMode="auto">
              <a:xfrm>
                <a:off x="4357688" y="2492158"/>
                <a:ext cx="1738312"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en-US" altLang="en-US" sz="2400">
                    <a:solidFill>
                      <a:srgbClr val="000000"/>
                    </a:solidFill>
                    <a:cs typeface="+mn-cs"/>
                  </a:rPr>
                  <a:t>Non-violent</a:t>
                </a:r>
              </a:p>
            </p:txBody>
          </p:sp>
          <p:sp>
            <p:nvSpPr>
              <p:cNvPr id="32778" name="Rectangle 8"/>
              <p:cNvSpPr>
                <a:spLocks noChangeArrowheads="1"/>
              </p:cNvSpPr>
              <p:nvPr/>
            </p:nvSpPr>
            <p:spPr bwMode="auto">
              <a:xfrm>
                <a:off x="4359275" y="3618531"/>
                <a:ext cx="1736725"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r>
                  <a:rPr lang="en-US" altLang="en-US" sz="2400">
                    <a:solidFill>
                      <a:srgbClr val="000000"/>
                    </a:solidFill>
                    <a:cs typeface="+mn-cs"/>
                  </a:rPr>
                  <a:t>Violent</a:t>
                </a:r>
              </a:p>
            </p:txBody>
          </p:sp>
          <p:sp>
            <p:nvSpPr>
              <p:cNvPr id="32779" name="AutoShape 12"/>
              <p:cNvSpPr>
                <a:spLocks noChangeArrowheads="1"/>
              </p:cNvSpPr>
              <p:nvPr/>
            </p:nvSpPr>
            <p:spPr bwMode="auto">
              <a:xfrm rot="10800000">
                <a:off x="3809998" y="2953010"/>
                <a:ext cx="2286000" cy="665522"/>
              </a:xfrm>
              <a:prstGeom prst="homePlate">
                <a:avLst>
                  <a:gd name="adj" fmla="val 83328"/>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endParaRPr lang="en-US" altLang="en-US">
                  <a:solidFill>
                    <a:srgbClr val="000000"/>
                  </a:solidFill>
                  <a:cs typeface="+mn-cs"/>
                </a:endParaRPr>
              </a:p>
            </p:txBody>
          </p:sp>
        </p:grpSp>
      </p:grpSp>
      <p:sp>
        <p:nvSpPr>
          <p:cNvPr id="32772" name="AutoShape 11"/>
          <p:cNvSpPr>
            <a:spLocks noChangeArrowheads="1"/>
          </p:cNvSpPr>
          <p:nvPr/>
        </p:nvSpPr>
        <p:spPr bwMode="auto">
          <a:xfrm rot="10800000">
            <a:off x="4375150" y="2757489"/>
            <a:ext cx="2065338" cy="1171575"/>
          </a:xfrm>
          <a:prstGeom prst="homePlate">
            <a:avLst>
              <a:gd name="adj" fmla="val 59954"/>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endParaRPr lang="en-US" altLang="en-US">
              <a:solidFill>
                <a:srgbClr val="000000"/>
              </a:solidFill>
              <a:cs typeface="+mn-cs"/>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MS_OVERVIEW_PRESENTATION_(2015-17-09)_R0.POTX-" val="ht5aVVPN"/>
  <p:tag name="ARTICULATE_DESIGN_ID_BLANK PRESENTATION" val="lKIsJQ5Y"/>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MS_Overview_Presentation_(2015-17-09)_R0.po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MS_Overview_Presentation_(2015-17-09)_R0.potx-.potx" id="{7848B34B-55ED-4C7D-96CE-22DBFCDD3142}" vid="{DC03135B-B587-47E0-A938-9BE147B17454}"/>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spAutoFit/>
      </a:bodyPr>
      <a:lstStyle>
        <a:defPPr marL="322263" marR="0" indent="-322263" algn="l" defTabSz="914400" rtl="0" eaLnBrk="1" fontAlgn="base" latinLnBrk="0" hangingPunct="1">
          <a:lnSpc>
            <a:spcPct val="75000"/>
          </a:lnSpc>
          <a:spcBef>
            <a:spcPct val="50000"/>
          </a:spcBef>
          <a:spcAft>
            <a:spcPct val="0"/>
          </a:spcAft>
          <a:buClrTx/>
          <a:buSzTx/>
          <a:buFontTx/>
          <a:buChar char="•"/>
          <a:tabLst/>
          <a:defRPr kumimoji="0" lang="en-US" sz="1200" b="1" i="0" u="none" strike="noStrike" cap="none" normalizeH="0" baseline="0" smtClean="0">
            <a:ln>
              <a:noFill/>
            </a:ln>
            <a:solidFill>
              <a:schemeClr val="tx1"/>
            </a:solidFill>
            <a:effectLst/>
            <a:latin typeface="Univers" pitchFamily="34" charset="-18"/>
            <a:ea typeface="ＭＳ Ｐゴシック" pitchFamily="34" charset="-128"/>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spAutoFit/>
      </a:bodyPr>
      <a:lstStyle>
        <a:defPPr marL="322263" marR="0" indent="-322263" algn="l" defTabSz="914400" rtl="0" eaLnBrk="1" fontAlgn="base" latinLnBrk="0" hangingPunct="1">
          <a:lnSpc>
            <a:spcPct val="75000"/>
          </a:lnSpc>
          <a:spcBef>
            <a:spcPct val="50000"/>
          </a:spcBef>
          <a:spcAft>
            <a:spcPct val="0"/>
          </a:spcAft>
          <a:buClrTx/>
          <a:buSzTx/>
          <a:buFontTx/>
          <a:buChar char="•"/>
          <a:tabLst/>
          <a:defRPr kumimoji="0" lang="en-US" sz="1200" b="1" i="0" u="none" strike="noStrike" cap="none" normalizeH="0" baseline="0" smtClean="0">
            <a:ln>
              <a:noFill/>
            </a:ln>
            <a:solidFill>
              <a:schemeClr val="tx1"/>
            </a:solidFill>
            <a:effectLst/>
            <a:latin typeface="Univers" pitchFamily="34" charset="-18"/>
            <a:ea typeface="ＭＳ Ｐゴシック" pitchFamily="34" charset="-128"/>
            <a:cs typeface="Arial" charset="0"/>
          </a:defRPr>
        </a:defPPr>
      </a:lstStyle>
    </a:lnDef>
    <a:txDef>
      <a:spPr>
        <a:noFill/>
      </a:spPr>
      <a:bodyPr wrap="square" rtlCol="0">
        <a:spAutoFit/>
      </a:bodyPr>
      <a:lstStyle>
        <a:defPPr>
          <a:defRPr sz="800" b="0" i="1" dirty="0" smtClean="0">
            <a:solidFill>
              <a:srgbClr val="008000"/>
            </a:solidFill>
            <a:latin typeface="Arial Narrow"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13226</TotalTime>
  <Words>2010</Words>
  <Application>Microsoft Office PowerPoint</Application>
  <PresentationFormat>Widescreen</PresentationFormat>
  <Paragraphs>211</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Times</vt:lpstr>
      <vt:lpstr>Univers</vt:lpstr>
      <vt:lpstr>Wingdings 2</vt:lpstr>
      <vt:lpstr>GMS_Overview_Presentation_(2015-17-09)_R0.potx-</vt:lpstr>
      <vt:lpstr>Blank Presentation</vt:lpstr>
      <vt:lpstr>Addressing the  Insider Threat </vt:lpstr>
      <vt:lpstr>PowerPoint Presentation</vt:lpstr>
      <vt:lpstr>Insider Definition</vt:lpstr>
      <vt:lpstr>Insider Capabilities</vt:lpstr>
      <vt:lpstr>The Insider Threat</vt:lpstr>
      <vt:lpstr>What kinds of insider threats do facilities/transport activities face?</vt:lpstr>
      <vt:lpstr>IAEA Reference Documents</vt:lpstr>
      <vt:lpstr>Common Insider Motivations</vt:lpstr>
      <vt:lpstr>Insider Characteristics</vt:lpstr>
      <vt:lpstr>Addressing the Insider</vt:lpstr>
      <vt:lpstr>Measures Against Possible Insiders</vt:lpstr>
      <vt:lpstr>Preventive Measures</vt:lpstr>
      <vt:lpstr>Protective Measures</vt:lpstr>
      <vt:lpstr>Detection</vt:lpstr>
      <vt:lpstr>Delay</vt:lpstr>
      <vt:lpstr>Response</vt:lpstr>
      <vt:lpstr>Comprehensive Approach to Insider Mitigation</vt:lpstr>
      <vt:lpstr>Technical Solutions to Insider Risk</vt:lpstr>
      <vt:lpstr>Non-Technical Solutions to Insider Risk</vt:lpstr>
      <vt:lpstr>PowerPoint Presentation</vt:lpstr>
      <vt:lpstr>Transport Considerations</vt:lpstr>
      <vt:lpstr>Summary</vt:lpstr>
      <vt:lpstr>Questions/Commnets</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Global Material Security</dc:title>
  <dc:creator>Sarah Logue</dc:creator>
  <cp:lastModifiedBy>Wilkerson, Ramie</cp:lastModifiedBy>
  <cp:revision>954</cp:revision>
  <cp:lastPrinted>2019-09-18T19:04:55Z</cp:lastPrinted>
  <dcterms:created xsi:type="dcterms:W3CDTF">2015-09-17T17:19:43Z</dcterms:created>
  <dcterms:modified xsi:type="dcterms:W3CDTF">2022-04-26T18:47:51Z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29F30412-6F76-4358-A4F0-BF530C79918F</vt:lpwstr>
  </property>
  <property fmtid="{D5CDD505-2E9C-101B-9397-08002B2CF9AE}" pid="3" name="ArticulatePath">
    <vt:lpwstr>GMS PP Template</vt:lpwstr>
  </property>
</Properties>
</file>