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Lst>
  <p:notesMasterIdLst>
    <p:notesMasterId r:id="rId26"/>
  </p:notesMasterIdLst>
  <p:sldIdLst>
    <p:sldId id="602" r:id="rId3"/>
    <p:sldId id="258" r:id="rId4"/>
    <p:sldId id="580" r:id="rId5"/>
    <p:sldId id="285" r:id="rId6"/>
    <p:sldId id="582" r:id="rId7"/>
    <p:sldId id="681" r:id="rId8"/>
    <p:sldId id="583" r:id="rId9"/>
    <p:sldId id="586" r:id="rId10"/>
    <p:sldId id="587" r:id="rId11"/>
    <p:sldId id="589" r:id="rId12"/>
    <p:sldId id="590" r:id="rId13"/>
    <p:sldId id="591" r:id="rId14"/>
    <p:sldId id="592" r:id="rId15"/>
    <p:sldId id="647" r:id="rId16"/>
    <p:sldId id="648" r:id="rId17"/>
    <p:sldId id="649" r:id="rId18"/>
    <p:sldId id="596" r:id="rId19"/>
    <p:sldId id="650" r:id="rId20"/>
    <p:sldId id="651" r:id="rId21"/>
    <p:sldId id="364" r:id="rId22"/>
    <p:sldId id="286" r:id="rId23"/>
    <p:sldId id="655" r:id="rId24"/>
    <p:sldId id="639" r:id="rId25"/>
  </p:sldIdLst>
  <p:sldSz cx="12192000" cy="6858000"/>
  <p:notesSz cx="7010400" cy="9296400"/>
  <p:custDataLst>
    <p:tags r:id="rId27"/>
  </p:custDataLst>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1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sicker, Erika" initials="HE" lastIdx="20" clrIdx="0"/>
  <p:cmAuthor id="2" name="KDC" initials="KDC" lastIdx="2" clrIdx="1">
    <p:extLst>
      <p:ext uri="{19B8F6BF-5375-455C-9EA6-DF929625EA0E}">
        <p15:presenceInfo xmlns:p15="http://schemas.microsoft.com/office/powerpoint/2012/main" userId="KDC" providerId="None"/>
      </p:ext>
    </p:extLst>
  </p:cmAuthor>
  <p:cmAuthor id="3" name="ArtA" initials="AA" lastIdx="22" clrIdx="2">
    <p:extLst>
      <p:ext uri="{19B8F6BF-5375-455C-9EA6-DF929625EA0E}">
        <p15:presenceInfo xmlns:p15="http://schemas.microsoft.com/office/powerpoint/2012/main" userId="ArtA" providerId="None"/>
      </p:ext>
    </p:extLst>
  </p:cmAuthor>
  <p:cmAuthor id="4" name="Thompson, Evan M. (FELLOW)" initials="TEM(" lastIdx="5" clrIdx="3">
    <p:extLst>
      <p:ext uri="{19B8F6BF-5375-455C-9EA6-DF929625EA0E}">
        <p15:presenceInfo xmlns:p15="http://schemas.microsoft.com/office/powerpoint/2012/main" userId="S-1-5-21-2844929807-1687724802-988633214-192229" providerId="AD"/>
      </p:ext>
    </p:extLst>
  </p:cmAuthor>
  <p:cmAuthor id="5" name="Cotton, Laurel" initials="CL" lastIdx="7" clrIdx="4">
    <p:extLst>
      <p:ext uri="{19B8F6BF-5375-455C-9EA6-DF929625EA0E}">
        <p15:presenceInfo xmlns:p15="http://schemas.microsoft.com/office/powerpoint/2012/main" userId="S-1-5-21-2844929807-1687724802-988633214-35213" providerId="AD"/>
      </p:ext>
    </p:extLst>
  </p:cmAuthor>
  <p:cmAuthor id="6" name="Morgan, Amber (FELLOW)" initials="MA(" lastIdx="1" clrIdx="5">
    <p:extLst>
      <p:ext uri="{19B8F6BF-5375-455C-9EA6-DF929625EA0E}">
        <p15:presenceInfo xmlns:p15="http://schemas.microsoft.com/office/powerpoint/2012/main" userId="S-1-5-21-2844929807-1687724802-988633214-2505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65A1"/>
    <a:srgbClr val="5BA0C1"/>
    <a:srgbClr val="52A5DB"/>
    <a:srgbClr val="0066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6" autoAdjust="0"/>
    <p:restoredTop sz="87851" autoAdjust="0"/>
  </p:normalViewPr>
  <p:slideViewPr>
    <p:cSldViewPr snapToGrid="0" snapToObjects="1">
      <p:cViewPr varScale="1">
        <p:scale>
          <a:sx n="90" d="100"/>
          <a:sy n="90" d="100"/>
        </p:scale>
        <p:origin x="208" y="480"/>
      </p:cViewPr>
      <p:guideLst>
        <p:guide orient="horz" pos="2160"/>
        <p:guide pos="3840"/>
        <p:guide orient="horz" pos="2153"/>
      </p:guideLst>
    </p:cSldViewPr>
  </p:slideViewPr>
  <p:outlineViewPr>
    <p:cViewPr>
      <p:scale>
        <a:sx n="33" d="100"/>
        <a:sy n="33" d="100"/>
      </p:scale>
      <p:origin x="0" y="-9372"/>
    </p:cViewPr>
  </p:outlineViewPr>
  <p:notesTextViewPr>
    <p:cViewPr>
      <p:scale>
        <a:sx n="220" d="100"/>
        <a:sy n="22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A99F73-B78E-4C15-A353-0258D1B303B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2B2F63A-40D7-42C0-BAE9-3E059D85965E}">
      <dgm:prSet/>
      <dgm:spPr/>
      <dgm:t>
        <a:bodyPr/>
        <a:lstStyle/>
        <a:p>
          <a:r>
            <a:rPr lang="ru-RU" dirty="0"/>
            <a:t>Рассмотреть возможность инсайдерских угроз со стороны лиц, занимающих различные должности, которые задействованы в транспортировке радиоактивных/ядерных материалов</a:t>
          </a:r>
          <a:endParaRPr lang="en-US" dirty="0"/>
        </a:p>
      </dgm:t>
    </dgm:pt>
    <dgm:pt modelId="{C86A7D40-65F3-458F-B139-9ED626F59879}" type="parTrans" cxnId="{E9D8020B-F8DC-47D7-8ABB-B12C6E31483E}">
      <dgm:prSet/>
      <dgm:spPr/>
      <dgm:t>
        <a:bodyPr/>
        <a:lstStyle/>
        <a:p>
          <a:endParaRPr lang="en-US"/>
        </a:p>
      </dgm:t>
    </dgm:pt>
    <dgm:pt modelId="{90FEF508-BC87-4E57-8346-81123346ADA3}" type="sibTrans" cxnId="{E9D8020B-F8DC-47D7-8ABB-B12C6E31483E}">
      <dgm:prSet/>
      <dgm:spPr/>
      <dgm:t>
        <a:bodyPr/>
        <a:lstStyle/>
        <a:p>
          <a:endParaRPr lang="en-US"/>
        </a:p>
      </dgm:t>
    </dgm:pt>
    <dgm:pt modelId="{2A0015B7-E43A-4C6D-AB01-C6247B0E0583}">
      <dgm:prSet/>
      <dgm:spPr/>
      <dgm:t>
        <a:bodyPr/>
        <a:lstStyle/>
        <a:p>
          <a:r>
            <a:rPr lang="ru-RU" dirty="0"/>
            <a:t>Проактивно планировать снижение этого риска</a:t>
          </a:r>
          <a:endParaRPr lang="en-US" dirty="0"/>
        </a:p>
      </dgm:t>
    </dgm:pt>
    <dgm:pt modelId="{C73DB4CF-7A95-4691-A363-2F97E1CE1C53}" type="parTrans" cxnId="{5DABAFC4-3E49-42A5-AB9B-49021EBD07AB}">
      <dgm:prSet/>
      <dgm:spPr/>
      <dgm:t>
        <a:bodyPr/>
        <a:lstStyle/>
        <a:p>
          <a:endParaRPr lang="en-US"/>
        </a:p>
      </dgm:t>
    </dgm:pt>
    <dgm:pt modelId="{B9D877FA-E43C-4035-BF95-BADE4A83F563}" type="sibTrans" cxnId="{5DABAFC4-3E49-42A5-AB9B-49021EBD07AB}">
      <dgm:prSet/>
      <dgm:spPr/>
      <dgm:t>
        <a:bodyPr/>
        <a:lstStyle/>
        <a:p>
          <a:endParaRPr lang="en-US"/>
        </a:p>
      </dgm:t>
    </dgm:pt>
    <dgm:pt modelId="{27B2EAFD-181D-4767-A360-5B9A59EAFD07}" type="pres">
      <dgm:prSet presAssocID="{D5A99F73-B78E-4C15-A353-0258D1B303B7}" presName="linear" presStyleCnt="0">
        <dgm:presLayoutVars>
          <dgm:animLvl val="lvl"/>
          <dgm:resizeHandles val="exact"/>
        </dgm:presLayoutVars>
      </dgm:prSet>
      <dgm:spPr/>
    </dgm:pt>
    <dgm:pt modelId="{4F4F4C0F-2E2A-42CA-AE06-1F1F9736D1AC}" type="pres">
      <dgm:prSet presAssocID="{22B2F63A-40D7-42C0-BAE9-3E059D85965E}" presName="parentText" presStyleLbl="node1" presStyleIdx="0" presStyleCnt="2" custLinFactNeighborX="3716" custLinFactNeighborY="26726">
        <dgm:presLayoutVars>
          <dgm:chMax val="0"/>
          <dgm:bulletEnabled val="1"/>
        </dgm:presLayoutVars>
      </dgm:prSet>
      <dgm:spPr/>
    </dgm:pt>
    <dgm:pt modelId="{CE9BB51E-980A-443A-AD59-9311FA9466AA}" type="pres">
      <dgm:prSet presAssocID="{90FEF508-BC87-4E57-8346-81123346ADA3}" presName="spacer" presStyleCnt="0"/>
      <dgm:spPr/>
    </dgm:pt>
    <dgm:pt modelId="{D3211D56-15B3-402C-85BD-000AD9ADDF8E}" type="pres">
      <dgm:prSet presAssocID="{2A0015B7-E43A-4C6D-AB01-C6247B0E0583}" presName="parentText" presStyleLbl="node1" presStyleIdx="1" presStyleCnt="2">
        <dgm:presLayoutVars>
          <dgm:chMax val="0"/>
          <dgm:bulletEnabled val="1"/>
        </dgm:presLayoutVars>
      </dgm:prSet>
      <dgm:spPr/>
    </dgm:pt>
  </dgm:ptLst>
  <dgm:cxnLst>
    <dgm:cxn modelId="{E9D8020B-F8DC-47D7-8ABB-B12C6E31483E}" srcId="{D5A99F73-B78E-4C15-A353-0258D1B303B7}" destId="{22B2F63A-40D7-42C0-BAE9-3E059D85965E}" srcOrd="0" destOrd="0" parTransId="{C86A7D40-65F3-458F-B139-9ED626F59879}" sibTransId="{90FEF508-BC87-4E57-8346-81123346ADA3}"/>
    <dgm:cxn modelId="{4D484470-4780-4271-B343-CF0B494B2A8E}" type="presOf" srcId="{22B2F63A-40D7-42C0-BAE9-3E059D85965E}" destId="{4F4F4C0F-2E2A-42CA-AE06-1F1F9736D1AC}" srcOrd="0" destOrd="0" presId="urn:microsoft.com/office/officeart/2005/8/layout/vList2"/>
    <dgm:cxn modelId="{FC299F71-921F-4578-BFB9-A47D935D3242}" type="presOf" srcId="{2A0015B7-E43A-4C6D-AB01-C6247B0E0583}" destId="{D3211D56-15B3-402C-85BD-000AD9ADDF8E}" srcOrd="0" destOrd="0" presId="urn:microsoft.com/office/officeart/2005/8/layout/vList2"/>
    <dgm:cxn modelId="{263DB3B7-CE10-4BAE-AD95-2EFEB8BA703A}" type="presOf" srcId="{D5A99F73-B78E-4C15-A353-0258D1B303B7}" destId="{27B2EAFD-181D-4767-A360-5B9A59EAFD07}" srcOrd="0" destOrd="0" presId="urn:microsoft.com/office/officeart/2005/8/layout/vList2"/>
    <dgm:cxn modelId="{5DABAFC4-3E49-42A5-AB9B-49021EBD07AB}" srcId="{D5A99F73-B78E-4C15-A353-0258D1B303B7}" destId="{2A0015B7-E43A-4C6D-AB01-C6247B0E0583}" srcOrd="1" destOrd="0" parTransId="{C73DB4CF-7A95-4691-A363-2F97E1CE1C53}" sibTransId="{B9D877FA-E43C-4035-BF95-BADE4A83F563}"/>
    <dgm:cxn modelId="{A902540D-9A33-4F86-9A53-3CD09F14DC01}" type="presParOf" srcId="{27B2EAFD-181D-4767-A360-5B9A59EAFD07}" destId="{4F4F4C0F-2E2A-42CA-AE06-1F1F9736D1AC}" srcOrd="0" destOrd="0" presId="urn:microsoft.com/office/officeart/2005/8/layout/vList2"/>
    <dgm:cxn modelId="{772D489D-439D-48B0-947B-12156CB1806C}" type="presParOf" srcId="{27B2EAFD-181D-4767-A360-5B9A59EAFD07}" destId="{CE9BB51E-980A-443A-AD59-9311FA9466AA}" srcOrd="1" destOrd="0" presId="urn:microsoft.com/office/officeart/2005/8/layout/vList2"/>
    <dgm:cxn modelId="{DAC01631-922F-484F-AF70-ACD477C449A6}" type="presParOf" srcId="{27B2EAFD-181D-4767-A360-5B9A59EAFD07}" destId="{D3211D56-15B3-402C-85BD-000AD9ADDF8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F4C0F-2E2A-42CA-AE06-1F1F9736D1AC}">
      <dsp:nvSpPr>
        <dsp:cNvPr id="0" name=""/>
        <dsp:cNvSpPr/>
      </dsp:nvSpPr>
      <dsp:spPr>
        <a:xfrm>
          <a:off x="0" y="196942"/>
          <a:ext cx="6492875" cy="23376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dirty="0"/>
            <a:t>Рассмотреть возможность инсайдерских угроз со стороны лиц, занимающих различные должности, которые задействованы в транспортировке радиоактивных/ядерных материалов</a:t>
          </a:r>
          <a:endParaRPr lang="en-US" sz="2700" kern="1200" dirty="0"/>
        </a:p>
      </dsp:txBody>
      <dsp:txXfrm>
        <a:off x="114115" y="311057"/>
        <a:ext cx="6264645" cy="2109430"/>
      </dsp:txXfrm>
    </dsp:sp>
    <dsp:sp modelId="{D3211D56-15B3-402C-85BD-000AD9ADDF8E}">
      <dsp:nvSpPr>
        <dsp:cNvPr id="0" name=""/>
        <dsp:cNvSpPr/>
      </dsp:nvSpPr>
      <dsp:spPr>
        <a:xfrm>
          <a:off x="0" y="2591580"/>
          <a:ext cx="6492875" cy="233766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dirty="0"/>
            <a:t>Проактивно планировать снижение этого риска</a:t>
          </a:r>
          <a:endParaRPr lang="en-US" sz="2700" kern="1200" dirty="0"/>
        </a:p>
      </dsp:txBody>
      <dsp:txXfrm>
        <a:off x="114115" y="2705695"/>
        <a:ext cx="6264645" cy="21094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F57CCF38-EE95-46ED-8FA5-CC2ACA4BF183}" type="datetimeFigureOut">
              <a:rPr lang="en-US" smtClean="0"/>
              <a:t>5/15/22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6469992D-1B26-4154-908C-CBA9F5F14A31}" type="slidenum">
              <a:rPr lang="en-US" smtClean="0"/>
              <a:t>‹#›</a:t>
            </a:fld>
            <a:endParaRPr lang="en-US" dirty="0"/>
          </a:p>
        </p:txBody>
      </p:sp>
    </p:spTree>
    <p:extLst>
      <p:ext uri="{BB962C8B-B14F-4D97-AF65-F5344CB8AC3E}">
        <p14:creationId xmlns:p14="http://schemas.microsoft.com/office/powerpoint/2010/main" val="170962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AE8971C8-CA55-43FE-8479-4E6D70641A7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7F5B74E1-5C4C-4F40-951D-91E58CFC882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56F6FEA4-B929-4FFE-9F94-65141D7AD7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It is critical that a procedure for reporting of alarms be established between operations personnel and security personnel to ensure that alarms are quickly communicated to security personnel in the central alarm station. The actuation of an alarm should be communicated even prior to operations personnel assessing its cause (malicious or accidental). Operations personnel should monitor sensitive equipment, systems or devices to verify that no tampering or interference has taken place, or to provide for the timely detection of such tampering or interference. Routine testing and maintenance operations have a significant impact on equipment availability and the prevention or correction of a deficiency or failure that could have a malicious origin. These operations may be very effective in detecting possible malicious acts on equipment or systems in relation to protecting nuclear material or sensitive areas. When a routine testing or maintenance operation leads to a modification of the initial conditions of a system, a requalification of this system should be performed. It is advisable to perform the requalification independently of the operation (test or maintenance) leading to the modification. This approach contributes to both prevention by deterrence (for fear of the consequences) and detection. One measure to mitigate the consequences of a malicious act is to have the capability rapidly to replace parts that have been damaged. To achieve the desired goal successfully, it is prudent to provide protection for spare parts so that it would be difficult to destroy or compromise both the installed parts and the spare parts for vital equipment. Protection can be provided by, for example, installing barriers, storing the spare part at a distance from the installed part and frequently monitoring storage.  Inspections and audits, in particular unannounced inspections and audits,might be an efficient way to prevent and protect against unauthorized removal of nuclear material and sabotage. Inspections and audits can detect compromised equipment or abnormal conditions and, thus, can provide assurance to operators, the competent authority or the State that preventative and protective measures are effectively implemented.</a:t>
            </a:r>
            <a:endParaRPr lang="en-US" dirty="0"/>
          </a:p>
        </p:txBody>
      </p:sp>
      <p:sp>
        <p:nvSpPr>
          <p:cNvPr id="4" name="Slide Number Placeholder 3"/>
          <p:cNvSpPr>
            <a:spLocks noGrp="1"/>
          </p:cNvSpPr>
          <p:nvPr>
            <p:ph type="sldNum" sz="quarter" idx="10"/>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B71FC7FE-222D-461D-A659-173FC7600C5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1296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Delay is provided by personnel, procedures or physical barriers that increase the task time of an adversary. Most barriers are designed to delay penetration of areas, rather than to delay the carrying out of malicious acts, and</a:t>
            </a:r>
          </a:p>
          <a:p>
            <a:r>
              <a:rPr lang="en-US" dirty="0">
                <a:latin typeface="+mn-lt"/>
              </a:rPr>
              <a:t>thus have only limited impact on insiders. However, it is possible to developbarriers to delay malicious acts close to equipment or material. For example, locking a piece of equipment, such as a valve or a switchboard, creates a delay for insiders attempting to carry out an act of sabotage. Barriers close to equipment or material are especially effective when the area is under continuous surveillance.</a:t>
            </a:r>
          </a:p>
          <a:p>
            <a:endParaRPr lang="en-US" dirty="0">
              <a:latin typeface="+mn-lt"/>
            </a:endParaRPr>
          </a:p>
          <a:p>
            <a:r>
              <a:rPr lang="en-US" dirty="0">
                <a:latin typeface="+mn-lt"/>
              </a:rPr>
              <a:t>For insiders who do not have access to certain areas or material, installing barriers that an adversary could not overcome without using contraband items or highly specialized skills further strengthens prevention by deterrence and increases the likelihood of detection. Multiple layers of different physical or procedural barriers along all possible insider paths will complicate the progress of an insider by requiring a variety of tools and skills. Upgrading a barrier to force insiders to use more sophisticated tools complicates the requirements for resources, logistics, training and skills. Sophisticated resources may not be available at the facility and may have to be introduced on the site by insiders. By delaying the malicious act in this manner, insiders could be detected and defeated. Delays can also be accomplished by the use of specially trained security personnel, such as guards. In some cases, the presence of such personnel may result in a significant delay in order to circumvent them, particularly for insiders with limited resources. As a result of system safety designs that provide for some level of system self-protection, such as redundant equipment, automatic equipment shutdown and automatic valve closure, the task of an insider may be complicated by requiring the insider to defeat multiple redundant and dispersed facilities andequipment. These features can delay a malicious act and prevent it from being successfully carried out.</a:t>
            </a:r>
            <a:endParaRPr lang="en-US" dirty="0"/>
          </a:p>
        </p:txBody>
      </p:sp>
      <p:sp>
        <p:nvSpPr>
          <p:cNvPr id="4" name="Slide Number Placeholder 3"/>
          <p:cNvSpPr>
            <a:spLocks noGrp="1"/>
          </p:cNvSpPr>
          <p:nvPr>
            <p:ph type="sldNum" sz="quarter" idx="10"/>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B71FC7FE-222D-461D-A659-173FC7600C5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1296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Response to a malicious act by an insider can be made by both operations personnel and security personnel. Typically, operations personnel respond to the malicious act in order to reverse, mitigate or minimize it, and security personnel respond to insiders. Classical analysis of response to outsider threats compares the response force time with the time required for a sequence of outsider acts necessary to complete a malicious action. The implicit assumption in an outsider threat analysis is that the outsider will be easily identified anywhere on the site. None of this may be true for insiders, since a malicious act committed by an insider can consist of several acts separated in both time and space. Unless insiders are identified when detected, it may be difficult to apprehend them among the workers.</a:t>
            </a:r>
          </a:p>
          <a:p>
            <a:endParaRPr lang="en-US" dirty="0">
              <a:latin typeface="+mn-lt"/>
            </a:endParaRPr>
          </a:p>
          <a:p>
            <a:r>
              <a:rPr lang="en-US" dirty="0">
                <a:latin typeface="+mn-lt"/>
              </a:rPr>
              <a:t>As mentioned above, an insider would not necessarily need to perform all the acts in a prescribed order, nor in quick succession. An insider may commit single acts and then wait to see if they are detected. The non-continuous nature of acts that insiders might attempt can seriously complicate the security response necessary to identify and apprehend them. As a result, investigation will play a more important role in response to insider threats. Furthermore, operations specialists may be required to assist in the investigation to predict, from the abnormal event, what further malicious acts might be attempted. Every employee and contractor on the facility site not only should be  prepared to detect a malicious act but also should be trained to react appropriately to protect themselves and the facility, and should know that the first action to take after detecting an event is to transmit the alarm according to a specified set of procedures. The procedures for transmitting the alarm should be a part of security awareness training. It is important to recognize that any persons involved in response may themselves be insiders, and therefore response procedures should be developed with this assumption. For example, an insider in the response team might use an emergency exercise, simulate an emergency or create an actual emergency to mask a malicious act.</a:t>
            </a:r>
            <a:endParaRPr lang="en-US" dirty="0"/>
          </a:p>
        </p:txBody>
      </p:sp>
      <p:sp>
        <p:nvSpPr>
          <p:cNvPr id="4" name="Slide Number Placeholder 3"/>
          <p:cNvSpPr>
            <a:spLocks noGrp="1"/>
          </p:cNvSpPr>
          <p:nvPr>
            <p:ph type="sldNum" sz="quarter" idx="10"/>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B71FC7FE-222D-461D-A659-173FC7600C5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1296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541DB77F-4284-4CF6-8B00-C3BE2D8C52C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B71FC7FE-222D-461D-A659-173FC7600C5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1296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B71FC7FE-222D-461D-A659-173FC7600C5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1296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NSS-7 NSC</a:t>
            </a:r>
          </a:p>
        </p:txBody>
      </p:sp>
      <p:sp>
        <p:nvSpPr>
          <p:cNvPr id="4" name="Slide Number Placeholder 3"/>
          <p:cNvSpPr>
            <a:spLocks noGrp="1"/>
          </p:cNvSpPr>
          <p:nvPr>
            <p:ph type="sldNum" sz="quarter" idx="10"/>
          </p:nvPr>
        </p:nvSpPr>
        <p:spPr/>
        <p:txBody>
          <a:bodyPr/>
          <a:lstStyle/>
          <a:p>
            <a:pPr>
              <a:defRPr/>
            </a:pPr>
            <a:fld id="{7DFAB70A-DABD-45E1-87DF-7BA5679E7067}" type="slidenum">
              <a:rPr lang="en-US" altLang="en-US" smtClean="0"/>
              <a:pPr>
                <a:defRPr/>
              </a:pPr>
              <a:t>20</a:t>
            </a:fld>
            <a:endParaRPr lang="en-US" altLang="en-US" dirty="0"/>
          </a:p>
        </p:txBody>
      </p:sp>
    </p:spTree>
    <p:extLst>
      <p:ext uri="{BB962C8B-B14F-4D97-AF65-F5344CB8AC3E}">
        <p14:creationId xmlns:p14="http://schemas.microsoft.com/office/powerpoint/2010/main" val="68612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86995">
              <a:lnSpc>
                <a:spcPct val="115900"/>
              </a:lnSpc>
              <a:spcBef>
                <a:spcPts val="100"/>
              </a:spcBef>
            </a:pPr>
            <a:endParaRPr lang="en-US" dirty="0"/>
          </a:p>
        </p:txBody>
      </p:sp>
      <p:sp>
        <p:nvSpPr>
          <p:cNvPr id="4" name="Slide Number Placeholder 3"/>
          <p:cNvSpPr>
            <a:spLocks noGrp="1"/>
          </p:cNvSpPr>
          <p:nvPr>
            <p:ph type="sldNum" sz="quarter" idx="5"/>
          </p:nvPr>
        </p:nvSpPr>
        <p:spPr/>
        <p:txBody>
          <a:bodyPr/>
          <a:lstStyle/>
          <a:p>
            <a:fld id="{078250F6-97EC-41EC-B97C-9155ACCF45BA}" type="slidenum">
              <a:rPr lang="en-US" smtClean="0"/>
              <a:t>21</a:t>
            </a:fld>
            <a:endParaRPr lang="en-US" dirty="0"/>
          </a:p>
        </p:txBody>
      </p:sp>
    </p:spTree>
    <p:extLst>
      <p:ext uri="{BB962C8B-B14F-4D97-AF65-F5344CB8AC3E}">
        <p14:creationId xmlns:p14="http://schemas.microsoft.com/office/powerpoint/2010/main" val="137949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260">
              <a:lnSpc>
                <a:spcPct val="100000"/>
              </a:lnSpc>
              <a:spcBef>
                <a:spcPts val="300"/>
              </a:spcBef>
            </a:pPr>
            <a:endParaRPr lang="en-US" dirty="0"/>
          </a:p>
        </p:txBody>
      </p:sp>
      <p:sp>
        <p:nvSpPr>
          <p:cNvPr id="4" name="Slide Number Placeholder 3"/>
          <p:cNvSpPr>
            <a:spLocks noGrp="1"/>
          </p:cNvSpPr>
          <p:nvPr>
            <p:ph type="sldNum" sz="quarter" idx="5"/>
          </p:nvPr>
        </p:nvSpPr>
        <p:spPr/>
        <p:txBody>
          <a:bodyPr/>
          <a:lstStyle/>
          <a:p>
            <a:fld id="{078250F6-97EC-41EC-B97C-9155ACCF45BA}" type="slidenum">
              <a:rPr lang="en-US" smtClean="0"/>
              <a:t>4</a:t>
            </a:fld>
            <a:endParaRPr lang="en-US" dirty="0"/>
          </a:p>
        </p:txBody>
      </p:sp>
    </p:spTree>
    <p:extLst>
      <p:ext uri="{BB962C8B-B14F-4D97-AF65-F5344CB8AC3E}">
        <p14:creationId xmlns:p14="http://schemas.microsoft.com/office/powerpoint/2010/main" val="376987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A67A3633-AC86-4139-B246-B4960A8055C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71513"/>
            <a:ext cx="4597400" cy="2587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132AE7-0223-4739-B7D8-0942EB0E063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443767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9992D-1B26-4154-908C-CBA9F5F14A31}" type="slidenum">
              <a:rPr lang="en-US" smtClean="0"/>
              <a:t>7</a:t>
            </a:fld>
            <a:endParaRPr lang="en-US" dirty="0"/>
          </a:p>
        </p:txBody>
      </p:sp>
    </p:spTree>
    <p:extLst>
      <p:ext uri="{BB962C8B-B14F-4D97-AF65-F5344CB8AC3E}">
        <p14:creationId xmlns:p14="http://schemas.microsoft.com/office/powerpoint/2010/main" val="3287883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CC9B0C6B-6B34-437E-9CE9-B15C719D9B9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Passive insiders are non-violent and limit their participation to providing information that could help adversaries to perform or attempt to perform a malicious act.</a:t>
            </a:r>
          </a:p>
          <a:p>
            <a:pPr>
              <a:defRPr/>
            </a:pPr>
            <a:endParaRPr lang="en-US" dirty="0">
              <a:latin typeface="+mn-lt"/>
            </a:endParaRPr>
          </a:p>
          <a:p>
            <a:pPr>
              <a:defRPr/>
            </a:pPr>
            <a:r>
              <a:rPr lang="en-US" dirty="0">
                <a:latin typeface="+mn-lt"/>
              </a:rPr>
              <a:t>Active insiders are willing to provide information, perform actions and may be violent or non-violent. Active insiders are willing to open doors or locks, provide hands-on help and aid in neutralizing response force personnel.</a:t>
            </a:r>
          </a:p>
          <a:p>
            <a:pPr>
              <a:defRPr/>
            </a:pPr>
            <a:r>
              <a:rPr lang="en-US" dirty="0">
                <a:latin typeface="+mn-lt"/>
              </a:rPr>
              <a:t>Non-violent active insiders are not willing to be identified or risk the chance of engaging response forces and may limit their activities to tampering with accounting and control, and safety and security systems. Violent active insiders may use force regardless of whether it enhances their chances of success; they may act rationally or irrationally.</a:t>
            </a:r>
            <a:endParaRPr lang="en-US" dirty="0"/>
          </a:p>
        </p:txBody>
      </p:sp>
      <p:sp>
        <p:nvSpPr>
          <p:cNvPr id="4" name="Slide Number Placeholder 3"/>
          <p:cNvSpPr>
            <a:spLocks noGrp="1"/>
          </p:cNvSpPr>
          <p:nvPr>
            <p:ph type="sldNum" sz="quarter" idx="5"/>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78E7F607-9173-475E-B087-121AD15D0EA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6691262E-0C74-4500-A0B4-7050C27551A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64F20A14-B40E-4931-961B-AAABAB9F62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938289" y="3191255"/>
            <a:ext cx="7114168" cy="1470025"/>
          </a:xfrm>
          <a:prstGeom prst="rect">
            <a:avLst/>
          </a:prstGeo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4938289" y="4661280"/>
            <a:ext cx="7114168" cy="110523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1AB4685-475D-0C4D-BBCF-192F19F6176F}" type="slidenum">
              <a:rPr lang="en-US"/>
              <a:pPr>
                <a:defRPr/>
              </a:pPr>
              <a:t>‹#›</a:t>
            </a:fld>
            <a:endParaRPr lang="en-US" dirty="0"/>
          </a:p>
        </p:txBody>
      </p:sp>
    </p:spTree>
    <p:extLst>
      <p:ext uri="{BB962C8B-B14F-4D97-AF65-F5344CB8AC3E}">
        <p14:creationId xmlns:p14="http://schemas.microsoft.com/office/powerpoint/2010/main" val="791995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68263"/>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530C93-847E-964E-900E-767FA0174874}" type="slidenum">
              <a:rPr lang="en-US"/>
              <a:pPr>
                <a:defRPr/>
              </a:pPr>
              <a:t>‹#›</a:t>
            </a:fld>
            <a:endParaRPr lang="en-US" dirty="0"/>
          </a:p>
        </p:txBody>
      </p:sp>
    </p:spTree>
    <p:extLst>
      <p:ext uri="{BB962C8B-B14F-4D97-AF65-F5344CB8AC3E}">
        <p14:creationId xmlns:p14="http://schemas.microsoft.com/office/powerpoint/2010/main" val="68511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86B8605-D662-9B47-A613-486EBCC7EE3C}" type="slidenum">
              <a:rPr lang="en-US"/>
              <a:pPr>
                <a:defRPr/>
              </a:pPr>
              <a:t>‹#›</a:t>
            </a:fld>
            <a:endParaRPr lang="en-US" dirty="0"/>
          </a:p>
        </p:txBody>
      </p:sp>
    </p:spTree>
    <p:extLst>
      <p:ext uri="{BB962C8B-B14F-4D97-AF65-F5344CB8AC3E}">
        <p14:creationId xmlns:p14="http://schemas.microsoft.com/office/powerpoint/2010/main" val="1991891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13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3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373814"/>
            <a:ext cx="1720851" cy="48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1529" y="1588908"/>
            <a:ext cx="10363995" cy="4496547"/>
          </a:xfrm>
          <a:prstGeom prst="rect">
            <a:avLst/>
          </a:prstGeom>
        </p:spPr>
        <p:txBody>
          <a:bodyPr lIns="85085" tIns="42542" rIns="85085" bIns="4254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0972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p:nvPr/>
        </p:nvSpPr>
        <p:spPr>
          <a:xfrm>
            <a:off x="1771651" y="1295401"/>
            <a:ext cx="8648700"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a:spcBef>
                <a:spcPts val="2000"/>
              </a:spcBef>
              <a:buClr>
                <a:srgbClr val="2C7C9F">
                  <a:lumMod val="60000"/>
                  <a:lumOff val="40000"/>
                </a:srgbClr>
              </a:buClr>
              <a:buSzPct val="110000"/>
              <a:buFont typeface="Wingdings 2" pitchFamily="18" charset="2"/>
              <a:buNone/>
              <a:defRPr/>
            </a:pPr>
            <a:endParaRPr sz="3200" dirty="0">
              <a:solidFill>
                <a:prstClr val="black">
                  <a:lumMod val="65000"/>
                  <a:lumOff val="35000"/>
                </a:prstClr>
              </a:solidFill>
              <a:ea typeface="ＭＳ Ｐゴシック" pitchFamily="20" charset="-128"/>
            </a:endParaRPr>
          </a:p>
        </p:txBody>
      </p:sp>
      <p:sp>
        <p:nvSpPr>
          <p:cNvPr id="2" name="Title 1"/>
          <p:cNvSpPr>
            <a:spLocks noGrp="1"/>
          </p:cNvSpPr>
          <p:nvPr>
            <p:ph type="ctrTitle"/>
          </p:nvPr>
        </p:nvSpPr>
        <p:spPr>
          <a:xfrm>
            <a:off x="1763895" y="1524000"/>
            <a:ext cx="8664211" cy="1724867"/>
          </a:xfrm>
        </p:spPr>
        <p:txBody>
          <a:bodyPr rtlCol="0" anchor="b">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763895" y="3299013"/>
            <a:ext cx="8664212" cy="916641"/>
          </a:xfrm>
          <a:prstGeom prst="rect">
            <a:avLst/>
          </a:prstGeo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1236674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p>
        </p:txBody>
      </p:sp>
      <p:sp>
        <p:nvSpPr>
          <p:cNvPr id="3" name="SmartArt Placeholder 2"/>
          <p:cNvSpPr>
            <a:spLocks noGrp="1"/>
          </p:cNvSpPr>
          <p:nvPr>
            <p:ph type="dgm" idx="1"/>
          </p:nvPr>
        </p:nvSpPr>
        <p:spPr>
          <a:xfrm>
            <a:off x="609600" y="1981200"/>
            <a:ext cx="10972800" cy="3886200"/>
          </a:xfrm>
          <a:prstGeom prst="rect">
            <a:avLst/>
          </a:prstGeom>
        </p:spPr>
        <p:txBody>
          <a:bodyPr/>
          <a:lstStyle/>
          <a:p>
            <a:pPr lvl="0"/>
            <a:r>
              <a:rPr lang="en-US" noProof="0" dirty="0"/>
              <a:t>Click icon to add SmartArt graphic</a:t>
            </a:r>
          </a:p>
        </p:txBody>
      </p:sp>
      <p:sp>
        <p:nvSpPr>
          <p:cNvPr id="5" name="Rectangle 3"/>
          <p:cNvSpPr>
            <a:spLocks noGrp="1" noChangeArrowheads="1"/>
          </p:cNvSpPr>
          <p:nvPr>
            <p:ph type="sldNum" sz="quarter" idx="11"/>
          </p:nvPr>
        </p:nvSpPr>
        <p:spPr>
          <a:xfrm>
            <a:off x="10530541" y="6275669"/>
            <a:ext cx="1320800" cy="365125"/>
          </a:xfrm>
          <a:prstGeom prst="rect">
            <a:avLst/>
          </a:prstGeom>
          <a:ln/>
        </p:spPr>
        <p:txBody>
          <a:bodyPr/>
          <a:lstStyle>
            <a:lvl1pPr>
              <a:defRPr/>
            </a:lvl1pPr>
          </a:lstStyle>
          <a:p>
            <a:pPr>
              <a:defRPr/>
            </a:pPr>
            <a:fld id="{4DE43A22-EC40-4673-B0EB-ACD686220025}" type="slidenum">
              <a:rPr lang="en-US" altLang="en-US"/>
              <a:pPr>
                <a:defRPr/>
              </a:pPr>
              <a:t>‹#›</a:t>
            </a:fld>
            <a:endParaRPr lang="en-US" altLang="en-US" dirty="0"/>
          </a:p>
        </p:txBody>
      </p:sp>
    </p:spTree>
    <p:extLst>
      <p:ext uri="{BB962C8B-B14F-4D97-AF65-F5344CB8AC3E}">
        <p14:creationId xmlns:p14="http://schemas.microsoft.com/office/powerpoint/2010/main" val="3178425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7"/>
            <a:ext cx="11280965" cy="1325563"/>
          </a:xfrm>
        </p:spPr>
        <p:txBody>
          <a:bodyPr/>
          <a:lstStyle/>
          <a:p>
            <a:r>
              <a:rPr lang="en-US"/>
              <a:t>Click to edit Master title style</a:t>
            </a:r>
          </a:p>
        </p:txBody>
      </p:sp>
      <p:sp>
        <p:nvSpPr>
          <p:cNvPr id="3" name="Content Placeholder 2"/>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53698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A9690B-5220-43C7-80BE-C08D977BAD34}" type="slidenum">
              <a:rPr lang="en-US" smtClean="0"/>
              <a:t>‹#›</a:t>
            </a:fld>
            <a:endParaRPr lang="en-US" dirty="0"/>
          </a:p>
        </p:txBody>
      </p:sp>
    </p:spTree>
    <p:extLst>
      <p:ext uri="{BB962C8B-B14F-4D97-AF65-F5344CB8AC3E}">
        <p14:creationId xmlns:p14="http://schemas.microsoft.com/office/powerpoint/2010/main" val="269989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8263"/>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5C1822-1DC3-0E47-BEF4-1B3D499E523C}" type="slidenum">
              <a:rPr lang="en-US" smtClean="0"/>
              <a:pPr>
                <a:defRPr/>
              </a:pPr>
              <a:t>‹#›</a:t>
            </a:fld>
            <a:endParaRPr lang="en-US" dirty="0"/>
          </a:p>
        </p:txBody>
      </p:sp>
    </p:spTree>
    <p:extLst>
      <p:ext uri="{BB962C8B-B14F-4D97-AF65-F5344CB8AC3E}">
        <p14:creationId xmlns:p14="http://schemas.microsoft.com/office/powerpoint/2010/main" val="202938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5BE8698-03D0-E64D-94B2-87B46583F570}" type="slidenum">
              <a:rPr lang="en-US"/>
              <a:pPr>
                <a:defRPr/>
              </a:pPr>
              <a:t>‹#›</a:t>
            </a:fld>
            <a:endParaRPr lang="en-US" dirty="0"/>
          </a:p>
        </p:txBody>
      </p:sp>
    </p:spTree>
    <p:extLst>
      <p:ext uri="{BB962C8B-B14F-4D97-AF65-F5344CB8AC3E}">
        <p14:creationId xmlns:p14="http://schemas.microsoft.com/office/powerpoint/2010/main" val="363155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8263"/>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FF21661-1486-1744-A2B0-7A99BD9DB726}" type="slidenum">
              <a:rPr lang="en-US"/>
              <a:pPr>
                <a:defRPr/>
              </a:pPr>
              <a:t>‹#›</a:t>
            </a:fld>
            <a:endParaRPr lang="en-US" dirty="0"/>
          </a:p>
        </p:txBody>
      </p:sp>
    </p:spTree>
    <p:extLst>
      <p:ext uri="{BB962C8B-B14F-4D97-AF65-F5344CB8AC3E}">
        <p14:creationId xmlns:p14="http://schemas.microsoft.com/office/powerpoint/2010/main" val="355285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8263"/>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5644AC5-9BC6-7B4A-ABF3-30DB64D41CC5}" type="slidenum">
              <a:rPr lang="en-US"/>
              <a:pPr>
                <a:defRPr/>
              </a:pPr>
              <a:t>‹#›</a:t>
            </a:fld>
            <a:endParaRPr lang="en-US" dirty="0"/>
          </a:p>
        </p:txBody>
      </p:sp>
    </p:spTree>
    <p:extLst>
      <p:ext uri="{BB962C8B-B14F-4D97-AF65-F5344CB8AC3E}">
        <p14:creationId xmlns:p14="http://schemas.microsoft.com/office/powerpoint/2010/main" val="496617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8263"/>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2569772-079F-7B4C-9A73-CA417C06889A}" type="slidenum">
              <a:rPr lang="en-US"/>
              <a:pPr>
                <a:defRPr/>
              </a:pPr>
              <a:t>‹#›</a:t>
            </a:fld>
            <a:endParaRPr lang="en-US" dirty="0"/>
          </a:p>
        </p:txBody>
      </p:sp>
    </p:spTree>
    <p:extLst>
      <p:ext uri="{BB962C8B-B14F-4D97-AF65-F5344CB8AC3E}">
        <p14:creationId xmlns:p14="http://schemas.microsoft.com/office/powerpoint/2010/main" val="388798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7FCA9FB-17AF-5847-A750-0109D5AF84E4}" type="slidenum">
              <a:rPr lang="en-US"/>
              <a:pPr>
                <a:defRPr/>
              </a:pPr>
              <a:t>‹#›</a:t>
            </a:fld>
            <a:endParaRPr lang="en-US" dirty="0"/>
          </a:p>
        </p:txBody>
      </p:sp>
    </p:spTree>
    <p:extLst>
      <p:ext uri="{BB962C8B-B14F-4D97-AF65-F5344CB8AC3E}">
        <p14:creationId xmlns:p14="http://schemas.microsoft.com/office/powerpoint/2010/main" val="2636846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B161ED3-E323-0C42-8BBC-851D4463974A}" type="slidenum">
              <a:rPr lang="en-US"/>
              <a:pPr>
                <a:defRPr/>
              </a:pPr>
              <a:t>‹#›</a:t>
            </a:fld>
            <a:endParaRPr lang="en-US" dirty="0"/>
          </a:p>
        </p:txBody>
      </p:sp>
    </p:spTree>
    <p:extLst>
      <p:ext uri="{BB962C8B-B14F-4D97-AF65-F5344CB8AC3E}">
        <p14:creationId xmlns:p14="http://schemas.microsoft.com/office/powerpoint/2010/main" val="339803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7FD827-BE18-BF43-B478-C5AC24F27CF6}" type="slidenum">
              <a:rPr lang="en-US"/>
              <a:pPr>
                <a:defRPr/>
              </a:pPr>
              <a:t>‹#›</a:t>
            </a:fld>
            <a:endParaRPr lang="en-US" dirty="0"/>
          </a:p>
        </p:txBody>
      </p:sp>
    </p:spTree>
    <p:extLst>
      <p:ext uri="{BB962C8B-B14F-4D97-AF65-F5344CB8AC3E}">
        <p14:creationId xmlns:p14="http://schemas.microsoft.com/office/powerpoint/2010/main" val="387233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image" Target="../media/image5.w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14"/>
          <a:stretch>
            <a:fillRect/>
          </a:stretch>
        </p:blipFill>
        <p:spPr>
          <a:xfrm>
            <a:off x="9620249" y="5738416"/>
            <a:ext cx="2482851" cy="952500"/>
          </a:xfrm>
          <a:prstGeom prst="rect">
            <a:avLst/>
          </a:prstGeom>
        </p:spPr>
      </p:pic>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F5F177A3-4463-6841-B8B5-927964DF05F4}" type="slidenum">
              <a:rPr lang="en-US"/>
              <a:pPr>
                <a:defRPr/>
              </a:pPr>
              <a:t>‹#›</a:t>
            </a:fld>
            <a:endParaRPr lang="en-US" dirty="0"/>
          </a:p>
        </p:txBody>
      </p:sp>
      <p:pic>
        <p:nvPicPr>
          <p:cNvPr id="9" name="Picture 8"/>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300959" y="280019"/>
            <a:ext cx="1796448" cy="65680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defTabSz="457200" rtl="0" eaLnBrk="1" fontAlgn="base" hangingPunct="1">
        <a:spcBef>
          <a:spcPct val="0"/>
        </a:spcBef>
        <a:spcAft>
          <a:spcPct val="0"/>
        </a:spcAft>
        <a:defRPr sz="4400"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940051" y="196850"/>
            <a:ext cx="9141883"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3075" name="Freeform 6"/>
          <p:cNvSpPr>
            <a:spLocks/>
          </p:cNvSpPr>
          <p:nvPr/>
        </p:nvSpPr>
        <p:spPr bwMode="auto">
          <a:xfrm>
            <a:off x="1" y="6345239"/>
            <a:ext cx="12045951" cy="168275"/>
          </a:xfrm>
          <a:custGeom>
            <a:avLst/>
            <a:gdLst>
              <a:gd name="T0" fmla="*/ 2147483647 w 4538"/>
              <a:gd name="T1" fmla="*/ 2147483647 h 150"/>
              <a:gd name="T2" fmla="*/ 2147483647 w 4538"/>
              <a:gd name="T3" fmla="*/ 0 h 150"/>
              <a:gd name="T4" fmla="*/ 2147483647 w 4538"/>
              <a:gd name="T5" fmla="*/ 2147483647 h 150"/>
              <a:gd name="T6" fmla="*/ 0 w 4538"/>
              <a:gd name="T7" fmla="*/ 2147483647 h 150"/>
              <a:gd name="T8" fmla="*/ 0 w 4538"/>
              <a:gd name="T9" fmla="*/ 2147483647 h 150"/>
              <a:gd name="T10" fmla="*/ 2147483647 w 4538"/>
              <a:gd name="T11" fmla="*/ 2147483647 h 150"/>
              <a:gd name="T12" fmla="*/ 2147483647 w 4538"/>
              <a:gd name="T13" fmla="*/ 2147483647 h 150"/>
              <a:gd name="T14" fmla="*/ 2147483647 w 4538"/>
              <a:gd name="T15" fmla="*/ 2147483647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8" h="150">
                <a:moveTo>
                  <a:pt x="4538" y="78"/>
                </a:moveTo>
                <a:lnTo>
                  <a:pt x="4382" y="0"/>
                </a:lnTo>
                <a:lnTo>
                  <a:pt x="4352" y="56"/>
                </a:lnTo>
                <a:lnTo>
                  <a:pt x="0" y="56"/>
                </a:lnTo>
                <a:lnTo>
                  <a:pt x="0" y="106"/>
                </a:lnTo>
                <a:lnTo>
                  <a:pt x="4326" y="106"/>
                </a:lnTo>
                <a:lnTo>
                  <a:pt x="4300" y="150"/>
                </a:lnTo>
                <a:lnTo>
                  <a:pt x="4538" y="78"/>
                </a:lnTo>
                <a:close/>
              </a:path>
            </a:pathLst>
          </a:cu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grpSp>
        <p:nvGrpSpPr>
          <p:cNvPr id="3076" name="Group 7"/>
          <p:cNvGrpSpPr>
            <a:grpSpLocks/>
          </p:cNvGrpSpPr>
          <p:nvPr/>
        </p:nvGrpSpPr>
        <p:grpSpPr bwMode="auto">
          <a:xfrm>
            <a:off x="107951" y="1066800"/>
            <a:ext cx="11988800" cy="152400"/>
            <a:chOff x="0" y="576"/>
            <a:chExt cx="5282" cy="189"/>
          </a:xfrm>
        </p:grpSpPr>
        <p:grpSp>
          <p:nvGrpSpPr>
            <p:cNvPr id="4" name="Group 8"/>
            <p:cNvGrpSpPr>
              <a:grpSpLocks/>
            </p:cNvGrpSpPr>
            <p:nvPr/>
          </p:nvGrpSpPr>
          <p:grpSpPr bwMode="auto">
            <a:xfrm>
              <a:off x="5158" y="576"/>
              <a:ext cx="124" cy="189"/>
              <a:chOff x="5158" y="576"/>
              <a:chExt cx="124" cy="189"/>
            </a:xfrm>
          </p:grpSpPr>
          <p:sp>
            <p:nvSpPr>
              <p:cNvPr id="3101" name="Rectangle 9"/>
              <p:cNvSpPr>
                <a:spLocks noChangeArrowheads="1"/>
              </p:cNvSpPr>
              <p:nvPr/>
            </p:nvSpPr>
            <p:spPr bwMode="auto">
              <a:xfrm>
                <a:off x="5252" y="576"/>
                <a:ext cx="30" cy="189"/>
              </a:xfrm>
              <a:prstGeom prst="rect">
                <a:avLst/>
              </a:prstGeom>
              <a:gradFill rotWithShape="0">
                <a:gsLst>
                  <a:gs pos="0">
                    <a:srgbClr val="3232DE"/>
                  </a:gs>
                  <a:gs pos="100000">
                    <a:srgbClr val="141459"/>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dirty="0">
                  <a:solidFill>
                    <a:srgbClr val="000000"/>
                  </a:solidFill>
                  <a:ea typeface="+mn-ea"/>
                </a:endParaRPr>
              </a:p>
            </p:txBody>
          </p:sp>
          <p:sp>
            <p:nvSpPr>
              <p:cNvPr id="3102" name="Rectangle 10"/>
              <p:cNvSpPr>
                <a:spLocks noChangeArrowheads="1"/>
              </p:cNvSpPr>
              <p:nvPr/>
            </p:nvSpPr>
            <p:spPr bwMode="auto">
              <a:xfrm>
                <a:off x="5158" y="576"/>
                <a:ext cx="60" cy="189"/>
              </a:xfrm>
              <a:prstGeom prst="rect">
                <a:avLst/>
              </a:prstGeom>
              <a:gradFill rotWithShape="0">
                <a:gsLst>
                  <a:gs pos="0">
                    <a:srgbClr val="3232DE"/>
                  </a:gs>
                  <a:gs pos="100000">
                    <a:srgbClr val="141459"/>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dirty="0">
                  <a:solidFill>
                    <a:srgbClr val="000000"/>
                  </a:solidFill>
                  <a:ea typeface="+mn-ea"/>
                </a:endParaRPr>
              </a:p>
            </p:txBody>
          </p:sp>
        </p:grpSp>
        <p:grpSp>
          <p:nvGrpSpPr>
            <p:cNvPr id="3086" name="Group 11"/>
            <p:cNvGrpSpPr>
              <a:grpSpLocks/>
            </p:cNvGrpSpPr>
            <p:nvPr/>
          </p:nvGrpSpPr>
          <p:grpSpPr bwMode="auto">
            <a:xfrm>
              <a:off x="4848" y="576"/>
              <a:ext cx="263" cy="189"/>
              <a:chOff x="4848" y="576"/>
              <a:chExt cx="263" cy="189"/>
            </a:xfrm>
          </p:grpSpPr>
          <p:sp>
            <p:nvSpPr>
              <p:cNvPr id="3099" name="Rectangle 12"/>
              <p:cNvSpPr>
                <a:spLocks noChangeArrowheads="1"/>
              </p:cNvSpPr>
              <p:nvPr/>
            </p:nvSpPr>
            <p:spPr bwMode="auto">
              <a:xfrm>
                <a:off x="5018" y="576"/>
                <a:ext cx="93" cy="189"/>
              </a:xfrm>
              <a:prstGeom prst="rect">
                <a:avLst/>
              </a:prstGeom>
              <a:gradFill rotWithShape="0">
                <a:gsLst>
                  <a:gs pos="0">
                    <a:srgbClr val="3232DE"/>
                  </a:gs>
                  <a:gs pos="100000">
                    <a:srgbClr val="141459"/>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dirty="0">
                  <a:solidFill>
                    <a:srgbClr val="000000"/>
                  </a:solidFill>
                  <a:ea typeface="+mn-ea"/>
                </a:endParaRPr>
              </a:p>
            </p:txBody>
          </p:sp>
          <p:sp>
            <p:nvSpPr>
              <p:cNvPr id="3100" name="Rectangle 13"/>
              <p:cNvSpPr>
                <a:spLocks noChangeArrowheads="1"/>
              </p:cNvSpPr>
              <p:nvPr/>
            </p:nvSpPr>
            <p:spPr bwMode="auto">
              <a:xfrm>
                <a:off x="4848" y="576"/>
                <a:ext cx="126" cy="189"/>
              </a:xfrm>
              <a:prstGeom prst="rect">
                <a:avLst/>
              </a:prstGeom>
              <a:gradFill rotWithShape="0">
                <a:gsLst>
                  <a:gs pos="0">
                    <a:srgbClr val="3232DE"/>
                  </a:gs>
                  <a:gs pos="100000">
                    <a:srgbClr val="141459"/>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dirty="0">
                  <a:solidFill>
                    <a:srgbClr val="000000"/>
                  </a:solidFill>
                  <a:ea typeface="+mn-ea"/>
                </a:endParaRPr>
              </a:p>
            </p:txBody>
          </p:sp>
        </p:grpSp>
        <p:grpSp>
          <p:nvGrpSpPr>
            <p:cNvPr id="3087" name="Group 14"/>
            <p:cNvGrpSpPr>
              <a:grpSpLocks/>
            </p:cNvGrpSpPr>
            <p:nvPr/>
          </p:nvGrpSpPr>
          <p:grpSpPr bwMode="auto">
            <a:xfrm>
              <a:off x="4418" y="576"/>
              <a:ext cx="386" cy="189"/>
              <a:chOff x="4418" y="576"/>
              <a:chExt cx="386" cy="189"/>
            </a:xfrm>
          </p:grpSpPr>
          <p:sp>
            <p:nvSpPr>
              <p:cNvPr id="3097" name="Rectangle 15"/>
              <p:cNvSpPr>
                <a:spLocks noChangeArrowheads="1"/>
              </p:cNvSpPr>
              <p:nvPr/>
            </p:nvSpPr>
            <p:spPr bwMode="auto">
              <a:xfrm>
                <a:off x="4650" y="576"/>
                <a:ext cx="154" cy="189"/>
              </a:xfrm>
              <a:prstGeom prst="rect">
                <a:avLst/>
              </a:prstGeom>
              <a:gradFill rotWithShape="0">
                <a:gsLst>
                  <a:gs pos="0">
                    <a:srgbClr val="3232DE"/>
                  </a:gs>
                  <a:gs pos="100000">
                    <a:srgbClr val="141459"/>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dirty="0">
                  <a:solidFill>
                    <a:srgbClr val="000000"/>
                  </a:solidFill>
                  <a:ea typeface="+mn-ea"/>
                </a:endParaRPr>
              </a:p>
            </p:txBody>
          </p:sp>
          <p:sp>
            <p:nvSpPr>
              <p:cNvPr id="3098" name="Rectangle 16"/>
              <p:cNvSpPr>
                <a:spLocks noChangeArrowheads="1"/>
              </p:cNvSpPr>
              <p:nvPr/>
            </p:nvSpPr>
            <p:spPr bwMode="auto">
              <a:xfrm>
                <a:off x="4418" y="576"/>
                <a:ext cx="187" cy="189"/>
              </a:xfrm>
              <a:prstGeom prst="rect">
                <a:avLst/>
              </a:prstGeom>
              <a:gradFill rotWithShape="0">
                <a:gsLst>
                  <a:gs pos="0">
                    <a:srgbClr val="3232DE"/>
                  </a:gs>
                  <a:gs pos="100000">
                    <a:srgbClr val="141459"/>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dirty="0">
                  <a:solidFill>
                    <a:srgbClr val="000000"/>
                  </a:solidFill>
                  <a:ea typeface="+mn-ea"/>
                </a:endParaRPr>
              </a:p>
            </p:txBody>
          </p:sp>
        </p:grpSp>
        <p:grpSp>
          <p:nvGrpSpPr>
            <p:cNvPr id="3088" name="Group 17"/>
            <p:cNvGrpSpPr>
              <a:grpSpLocks/>
            </p:cNvGrpSpPr>
            <p:nvPr/>
          </p:nvGrpSpPr>
          <p:grpSpPr bwMode="auto">
            <a:xfrm>
              <a:off x="3183" y="576"/>
              <a:ext cx="1191" cy="189"/>
              <a:chOff x="3183" y="576"/>
              <a:chExt cx="1191" cy="189"/>
            </a:xfrm>
          </p:grpSpPr>
          <p:sp>
            <p:nvSpPr>
              <p:cNvPr id="3093" name="Rectangle 18"/>
              <p:cNvSpPr>
                <a:spLocks noChangeArrowheads="1"/>
              </p:cNvSpPr>
              <p:nvPr/>
            </p:nvSpPr>
            <p:spPr bwMode="auto">
              <a:xfrm>
                <a:off x="3558" y="576"/>
                <a:ext cx="250" cy="189"/>
              </a:xfrm>
              <a:prstGeom prst="rect">
                <a:avLst/>
              </a:prstGeom>
              <a:gradFill rotWithShape="0">
                <a:gsLst>
                  <a:gs pos="0">
                    <a:srgbClr val="3232DE"/>
                  </a:gs>
                  <a:gs pos="100000">
                    <a:srgbClr val="141459"/>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dirty="0">
                  <a:solidFill>
                    <a:srgbClr val="000000"/>
                  </a:solidFill>
                  <a:ea typeface="+mn-ea"/>
                </a:endParaRPr>
              </a:p>
            </p:txBody>
          </p:sp>
          <p:sp>
            <p:nvSpPr>
              <p:cNvPr id="3094" name="Rectangle 19"/>
              <p:cNvSpPr>
                <a:spLocks noChangeArrowheads="1"/>
              </p:cNvSpPr>
              <p:nvPr/>
            </p:nvSpPr>
            <p:spPr bwMode="auto">
              <a:xfrm>
                <a:off x="4155" y="576"/>
                <a:ext cx="218" cy="189"/>
              </a:xfrm>
              <a:prstGeom prst="rect">
                <a:avLst/>
              </a:prstGeom>
              <a:gradFill rotWithShape="0">
                <a:gsLst>
                  <a:gs pos="0">
                    <a:srgbClr val="3232DE"/>
                  </a:gs>
                  <a:gs pos="100000">
                    <a:srgbClr val="141459"/>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dirty="0">
                  <a:solidFill>
                    <a:srgbClr val="000000"/>
                  </a:solidFill>
                  <a:ea typeface="+mn-ea"/>
                </a:endParaRPr>
              </a:p>
            </p:txBody>
          </p:sp>
          <p:sp>
            <p:nvSpPr>
              <p:cNvPr id="3095" name="Rectangle 20"/>
              <p:cNvSpPr>
                <a:spLocks noChangeArrowheads="1"/>
              </p:cNvSpPr>
              <p:nvPr/>
            </p:nvSpPr>
            <p:spPr bwMode="auto">
              <a:xfrm>
                <a:off x="3864" y="576"/>
                <a:ext cx="250" cy="189"/>
              </a:xfrm>
              <a:prstGeom prst="rect">
                <a:avLst/>
              </a:prstGeom>
              <a:gradFill rotWithShape="0">
                <a:gsLst>
                  <a:gs pos="0">
                    <a:srgbClr val="3232DE"/>
                  </a:gs>
                  <a:gs pos="100000">
                    <a:srgbClr val="141459"/>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dirty="0">
                  <a:solidFill>
                    <a:srgbClr val="000000"/>
                  </a:solidFill>
                  <a:ea typeface="+mn-ea"/>
                </a:endParaRPr>
              </a:p>
            </p:txBody>
          </p:sp>
          <p:sp>
            <p:nvSpPr>
              <p:cNvPr id="3096" name="Rectangle 21"/>
              <p:cNvSpPr>
                <a:spLocks noChangeArrowheads="1"/>
              </p:cNvSpPr>
              <p:nvPr/>
            </p:nvSpPr>
            <p:spPr bwMode="auto">
              <a:xfrm>
                <a:off x="3183" y="576"/>
                <a:ext cx="314" cy="189"/>
              </a:xfrm>
              <a:prstGeom prst="rect">
                <a:avLst/>
              </a:prstGeom>
              <a:gradFill rotWithShape="0">
                <a:gsLst>
                  <a:gs pos="0">
                    <a:srgbClr val="3232DE"/>
                  </a:gs>
                  <a:gs pos="100000">
                    <a:srgbClr val="141459"/>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dirty="0">
                  <a:solidFill>
                    <a:srgbClr val="000000"/>
                  </a:solidFill>
                  <a:ea typeface="+mn-ea"/>
                </a:endParaRPr>
              </a:p>
            </p:txBody>
          </p:sp>
        </p:grpSp>
        <p:grpSp>
          <p:nvGrpSpPr>
            <p:cNvPr id="3089" name="Group 22"/>
            <p:cNvGrpSpPr>
              <a:grpSpLocks/>
            </p:cNvGrpSpPr>
            <p:nvPr/>
          </p:nvGrpSpPr>
          <p:grpSpPr bwMode="auto">
            <a:xfrm>
              <a:off x="0" y="576"/>
              <a:ext cx="3143" cy="189"/>
              <a:chOff x="0" y="576"/>
              <a:chExt cx="3143" cy="189"/>
            </a:xfrm>
          </p:grpSpPr>
          <p:sp>
            <p:nvSpPr>
              <p:cNvPr id="2" name="Rectangle 23"/>
              <p:cNvSpPr>
                <a:spLocks noChangeArrowheads="1"/>
              </p:cNvSpPr>
              <p:nvPr/>
            </p:nvSpPr>
            <p:spPr bwMode="auto">
              <a:xfrm>
                <a:off x="2798" y="576"/>
                <a:ext cx="345" cy="189"/>
              </a:xfrm>
              <a:prstGeom prst="rect">
                <a:avLst/>
              </a:prstGeom>
              <a:gradFill rotWithShape="0">
                <a:gsLst>
                  <a:gs pos="0">
                    <a:srgbClr val="3232DE"/>
                  </a:gs>
                  <a:gs pos="100000">
                    <a:srgbClr val="141459"/>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dirty="0">
                  <a:solidFill>
                    <a:srgbClr val="000000"/>
                  </a:solidFill>
                  <a:ea typeface="+mn-ea"/>
                </a:endParaRPr>
              </a:p>
            </p:txBody>
          </p:sp>
          <p:sp>
            <p:nvSpPr>
              <p:cNvPr id="3092" name="Rectangle 24"/>
              <p:cNvSpPr>
                <a:spLocks noChangeArrowheads="1"/>
              </p:cNvSpPr>
              <p:nvPr/>
            </p:nvSpPr>
            <p:spPr bwMode="auto">
              <a:xfrm>
                <a:off x="0" y="576"/>
                <a:ext cx="2756" cy="189"/>
              </a:xfrm>
              <a:prstGeom prst="rect">
                <a:avLst/>
              </a:prstGeom>
              <a:gradFill rotWithShape="0">
                <a:gsLst>
                  <a:gs pos="0">
                    <a:srgbClr val="3232DE"/>
                  </a:gs>
                  <a:gs pos="100000">
                    <a:srgbClr val="141459"/>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dirty="0">
                  <a:solidFill>
                    <a:srgbClr val="000000"/>
                  </a:solidFill>
                  <a:ea typeface="+mn-ea"/>
                </a:endParaRPr>
              </a:p>
            </p:txBody>
          </p:sp>
        </p:grpSp>
      </p:grpSp>
      <p:grpSp>
        <p:nvGrpSpPr>
          <p:cNvPr id="3077" name="Group 25"/>
          <p:cNvGrpSpPr>
            <a:grpSpLocks/>
          </p:cNvGrpSpPr>
          <p:nvPr/>
        </p:nvGrpSpPr>
        <p:grpSpPr bwMode="auto">
          <a:xfrm>
            <a:off x="103718" y="296864"/>
            <a:ext cx="2863849" cy="1106487"/>
            <a:chOff x="0" y="187"/>
            <a:chExt cx="1353" cy="697"/>
          </a:xfrm>
        </p:grpSpPr>
        <p:grpSp>
          <p:nvGrpSpPr>
            <p:cNvPr id="5" name="Group 26"/>
            <p:cNvGrpSpPr>
              <a:grpSpLocks/>
            </p:cNvGrpSpPr>
            <p:nvPr userDrawn="1"/>
          </p:nvGrpSpPr>
          <p:grpSpPr bwMode="auto">
            <a:xfrm>
              <a:off x="0" y="187"/>
              <a:ext cx="1353" cy="697"/>
              <a:chOff x="0" y="187"/>
              <a:chExt cx="1353" cy="697"/>
            </a:xfrm>
          </p:grpSpPr>
          <p:sp>
            <p:nvSpPr>
              <p:cNvPr id="3" name="Oval 27"/>
              <p:cNvSpPr>
                <a:spLocks noChangeArrowheads="1"/>
              </p:cNvSpPr>
              <p:nvPr userDrawn="1"/>
            </p:nvSpPr>
            <p:spPr bwMode="auto">
              <a:xfrm>
                <a:off x="654" y="187"/>
                <a:ext cx="699" cy="697"/>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dirty="0">
                  <a:solidFill>
                    <a:srgbClr val="000000"/>
                  </a:solidFill>
                  <a:ea typeface="+mn-ea"/>
                </a:endParaRPr>
              </a:p>
            </p:txBody>
          </p:sp>
          <p:sp>
            <p:nvSpPr>
              <p:cNvPr id="3085" name="Oval 28"/>
              <p:cNvSpPr>
                <a:spLocks noChangeArrowheads="1"/>
              </p:cNvSpPr>
              <p:nvPr userDrawn="1"/>
            </p:nvSpPr>
            <p:spPr bwMode="auto">
              <a:xfrm>
                <a:off x="0" y="187"/>
                <a:ext cx="699" cy="697"/>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dirty="0">
                  <a:solidFill>
                    <a:srgbClr val="000000"/>
                  </a:solidFill>
                  <a:ea typeface="+mn-ea"/>
                </a:endParaRPr>
              </a:p>
            </p:txBody>
          </p:sp>
        </p:grpSp>
        <p:pic>
          <p:nvPicPr>
            <p:cNvPr id="3081" name="Picture 29" descr="DTRA"/>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24" y="210"/>
              <a:ext cx="649" cy="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2" name="Picture 30" descr="SCC-WMD_Shield2"/>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76" y="213"/>
              <a:ext cx="65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80" name="TextBox 1"/>
          <p:cNvSpPr txBox="1">
            <a:spLocks noChangeArrowheads="1"/>
          </p:cNvSpPr>
          <p:nvPr/>
        </p:nvSpPr>
        <p:spPr bwMode="auto">
          <a:xfrm>
            <a:off x="11057467" y="6591300"/>
            <a:ext cx="34713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fld id="{A3561FBC-F4E0-47CE-9DD5-37DEDE6CD2C1}" type="slidenum">
              <a:rPr lang="en-US" sz="1000" i="1" smtClean="0">
                <a:solidFill>
                  <a:srgbClr val="000000"/>
                </a:solidFill>
                <a:latin typeface="Univers"/>
                <a:ea typeface="+mn-ea"/>
              </a:rPr>
              <a:pPr algn="ctr" eaLnBrk="1" hangingPunct="1">
                <a:defRPr/>
              </a:pPr>
              <a:t>‹#›</a:t>
            </a:fld>
            <a:endParaRPr lang="en-US" sz="1000" i="1" dirty="0">
              <a:solidFill>
                <a:srgbClr val="000000"/>
              </a:solidFill>
              <a:latin typeface="Univers"/>
              <a:ea typeface="+mn-ea"/>
            </a:endParaRPr>
          </a:p>
        </p:txBody>
      </p:sp>
      <p:pic>
        <p:nvPicPr>
          <p:cNvPr id="3079" name="Picture 31"/>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0" y="6376988"/>
            <a:ext cx="1722967" cy="481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0483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marL="457200" indent="-457200" algn="l" rtl="0" eaLnBrk="0" fontAlgn="base" hangingPunct="0">
        <a:spcBef>
          <a:spcPct val="0"/>
        </a:spcBef>
        <a:spcAft>
          <a:spcPct val="0"/>
        </a:spcAft>
        <a:defRPr sz="3200" b="1">
          <a:solidFill>
            <a:schemeClr val="tx2"/>
          </a:solidFill>
          <a:latin typeface="+mj-lt"/>
          <a:ea typeface="ＭＳ Ｐゴシック" pitchFamily="34" charset="-128"/>
          <a:cs typeface="ＭＳ Ｐゴシック"/>
        </a:defRPr>
      </a:lvl1pPr>
      <a:lvl2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34" charset="-128"/>
          <a:cs typeface="ＭＳ Ｐゴシック"/>
        </a:defRPr>
      </a:lvl2pPr>
      <a:lvl3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34" charset="-128"/>
          <a:cs typeface="ＭＳ Ｐゴシック"/>
        </a:defRPr>
      </a:lvl3pPr>
      <a:lvl4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34" charset="-128"/>
          <a:cs typeface="ＭＳ Ｐゴシック"/>
        </a:defRPr>
      </a:lvl4pPr>
      <a:lvl5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34" charset="-128"/>
          <a:cs typeface="ＭＳ Ｐゴシック"/>
        </a:defRPr>
      </a:lvl5pPr>
      <a:lvl6pPr marL="914400" indent="-457200" algn="l" rtl="0" fontAlgn="base">
        <a:spcBef>
          <a:spcPct val="0"/>
        </a:spcBef>
        <a:spcAft>
          <a:spcPct val="0"/>
        </a:spcAft>
        <a:defRPr sz="3200" b="1">
          <a:solidFill>
            <a:schemeClr val="tx2"/>
          </a:solidFill>
          <a:latin typeface="Univers" pitchFamily="34" charset="-18"/>
          <a:ea typeface="ＭＳ Ｐゴシック" pitchFamily="34" charset="-128"/>
        </a:defRPr>
      </a:lvl6pPr>
      <a:lvl7pPr marL="1371600" indent="-457200" algn="l" rtl="0" fontAlgn="base">
        <a:spcBef>
          <a:spcPct val="0"/>
        </a:spcBef>
        <a:spcAft>
          <a:spcPct val="0"/>
        </a:spcAft>
        <a:defRPr sz="3200" b="1">
          <a:solidFill>
            <a:schemeClr val="tx2"/>
          </a:solidFill>
          <a:latin typeface="Univers" pitchFamily="34" charset="-18"/>
          <a:ea typeface="ＭＳ Ｐゴシック" pitchFamily="34" charset="-128"/>
        </a:defRPr>
      </a:lvl7pPr>
      <a:lvl8pPr marL="1828800" indent="-457200" algn="l" rtl="0" fontAlgn="base">
        <a:spcBef>
          <a:spcPct val="0"/>
        </a:spcBef>
        <a:spcAft>
          <a:spcPct val="0"/>
        </a:spcAft>
        <a:defRPr sz="3200" b="1">
          <a:solidFill>
            <a:schemeClr val="tx2"/>
          </a:solidFill>
          <a:latin typeface="Univers" pitchFamily="34" charset="-18"/>
          <a:ea typeface="ＭＳ Ｐゴシック" pitchFamily="34" charset="-128"/>
        </a:defRPr>
      </a:lvl8pPr>
      <a:lvl9pPr marL="2286000" indent="-457200" algn="l" rtl="0" fontAlgn="base">
        <a:spcBef>
          <a:spcPct val="0"/>
        </a:spcBef>
        <a:spcAft>
          <a:spcPct val="0"/>
        </a:spcAft>
        <a:defRPr sz="3200" b="1">
          <a:solidFill>
            <a:schemeClr val="tx2"/>
          </a:solidFill>
          <a:latin typeface="Univers" pitchFamily="34" charset="-18"/>
          <a:ea typeface="ＭＳ Ｐゴシック" pitchFamily="3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34" charset="-128"/>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ＭＳ Ｐゴシック"/>
        </a:defRPr>
      </a:lvl3pPr>
      <a:lvl4pPr marL="1600200" indent="-228600" algn="l"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34" charset="-128"/>
          <a:cs typeface="ＭＳ Ｐゴシック"/>
        </a:defRPr>
      </a:lvl4pPr>
      <a:lvl5pPr marL="2057400" indent="-228600" algn="l" rtl="0" eaLnBrk="0" fontAlgn="base" hangingPunct="0">
        <a:spcBef>
          <a:spcPct val="20000"/>
        </a:spcBef>
        <a:spcAft>
          <a:spcPct val="0"/>
        </a:spcAft>
        <a:buFont typeface="Times" pitchFamily="18" charset="0"/>
        <a:buChar char="•"/>
        <a:defRPr sz="1400">
          <a:solidFill>
            <a:schemeClr val="tx1"/>
          </a:solidFill>
          <a:latin typeface="+mn-lt"/>
          <a:ea typeface="ＭＳ Ｐゴシック" pitchFamily="34" charset="-128"/>
          <a:cs typeface="ＭＳ Ｐゴシック"/>
        </a:defRPr>
      </a:lvl5pPr>
      <a:lvl6pPr marL="2514600" indent="-228600" algn="l" rtl="0" fontAlgn="base">
        <a:spcBef>
          <a:spcPct val="20000"/>
        </a:spcBef>
        <a:spcAft>
          <a:spcPct val="0"/>
        </a:spcAft>
        <a:buFont typeface="Times" pitchFamily="18" charset="0"/>
        <a:buChar char="•"/>
        <a:defRPr sz="1400">
          <a:solidFill>
            <a:schemeClr val="tx1"/>
          </a:solidFill>
          <a:latin typeface="+mn-lt"/>
          <a:ea typeface="+mn-ea"/>
        </a:defRPr>
      </a:lvl6pPr>
      <a:lvl7pPr marL="2971800" indent="-228600" algn="l" rtl="0" fontAlgn="base">
        <a:spcBef>
          <a:spcPct val="20000"/>
        </a:spcBef>
        <a:spcAft>
          <a:spcPct val="0"/>
        </a:spcAft>
        <a:buFont typeface="Times" pitchFamily="18" charset="0"/>
        <a:buChar char="•"/>
        <a:defRPr sz="1400">
          <a:solidFill>
            <a:schemeClr val="tx1"/>
          </a:solidFill>
          <a:latin typeface="+mn-lt"/>
          <a:ea typeface="+mn-ea"/>
        </a:defRPr>
      </a:lvl7pPr>
      <a:lvl8pPr marL="3429000" indent="-228600" algn="l" rtl="0" fontAlgn="base">
        <a:spcBef>
          <a:spcPct val="20000"/>
        </a:spcBef>
        <a:spcAft>
          <a:spcPct val="0"/>
        </a:spcAft>
        <a:buFont typeface="Times" pitchFamily="18" charset="0"/>
        <a:buChar char="•"/>
        <a:defRPr sz="1400">
          <a:solidFill>
            <a:schemeClr val="tx1"/>
          </a:solidFill>
          <a:latin typeface="+mn-lt"/>
          <a:ea typeface="+mn-ea"/>
        </a:defRPr>
      </a:lvl8pPr>
      <a:lvl9pPr marL="3886200" indent="-228600" algn="l" rtl="0" fontAlgn="base">
        <a:spcBef>
          <a:spcPct val="20000"/>
        </a:spcBef>
        <a:spcAft>
          <a:spcPct val="0"/>
        </a:spcAft>
        <a:buFont typeface="Times" pitchFamily="18"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B8C8-4806-4CED-9023-5B7E577A59BC}"/>
              </a:ext>
            </a:extLst>
          </p:cNvPr>
          <p:cNvSpPr>
            <a:spLocks noGrp="1"/>
          </p:cNvSpPr>
          <p:nvPr>
            <p:ph type="ctrTitle"/>
          </p:nvPr>
        </p:nvSpPr>
        <p:spPr>
          <a:xfrm>
            <a:off x="4938289" y="3056343"/>
            <a:ext cx="7114168" cy="1470025"/>
          </a:xfrm>
        </p:spPr>
        <p:txBody>
          <a:bodyPr/>
          <a:lstStyle/>
          <a:p>
            <a:r>
              <a:rPr lang="ru-RU" dirty="0"/>
              <a:t>Борьба с инсайдерской угрозой</a:t>
            </a:r>
            <a:endParaRPr lang="en-US" dirty="0"/>
          </a:p>
        </p:txBody>
      </p:sp>
      <p:sp>
        <p:nvSpPr>
          <p:cNvPr id="4" name="Subtitle 3">
            <a:extLst>
              <a:ext uri="{FF2B5EF4-FFF2-40B4-BE49-F238E27FC236}">
                <a16:creationId xmlns:a16="http://schemas.microsoft.com/office/drawing/2014/main" id="{9C388B13-6CC2-4CD5-9A1B-F31D27336F28}"/>
              </a:ext>
            </a:extLst>
          </p:cNvPr>
          <p:cNvSpPr>
            <a:spLocks noGrp="1"/>
          </p:cNvSpPr>
          <p:nvPr>
            <p:ph type="subTitle" idx="1"/>
          </p:nvPr>
        </p:nvSpPr>
        <p:spPr>
          <a:xfrm>
            <a:off x="4938289" y="4496388"/>
            <a:ext cx="7114168" cy="1105230"/>
          </a:xfrm>
        </p:spPr>
        <p:txBody>
          <a:bodyPr/>
          <a:lstStyle/>
          <a:p>
            <a:pPr fontAlgn="auto">
              <a:spcAft>
                <a:spcPts val="0"/>
              </a:spcAft>
              <a:defRPr/>
            </a:pPr>
            <a:r>
              <a:rPr lang="ru-RU" sz="2400" dirty="0"/>
              <a:t>Департамент энергетики США</a:t>
            </a:r>
            <a:endParaRPr lang="en-US" sz="2400" dirty="0"/>
          </a:p>
          <a:p>
            <a:pPr fontAlgn="auto">
              <a:spcAft>
                <a:spcPts val="0"/>
              </a:spcAft>
              <a:defRPr/>
            </a:pPr>
            <a:r>
              <a:rPr lang="ru-RU" sz="2400" dirty="0"/>
              <a:t>Национальная администрация по ядерной безопасности</a:t>
            </a:r>
            <a:endParaRPr lang="en-US" sz="2400"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9600" y="68263"/>
            <a:ext cx="9628682" cy="1143000"/>
          </a:xfrm>
        </p:spPr>
        <p:txBody>
          <a:bodyPr/>
          <a:lstStyle/>
          <a:p>
            <a:r>
              <a:rPr lang="ru-RU" altLang="en-US" sz="3600" dirty="0"/>
              <a:t>Решение проблем, связанных с инсайдерами</a:t>
            </a:r>
            <a:endParaRPr lang="en-US" altLang="en-US" sz="3600" dirty="0"/>
          </a:p>
        </p:txBody>
      </p:sp>
      <p:sp>
        <p:nvSpPr>
          <p:cNvPr id="3" name="Content Placeholder 2"/>
          <p:cNvSpPr>
            <a:spLocks noGrp="1"/>
          </p:cNvSpPr>
          <p:nvPr>
            <p:ph idx="1"/>
          </p:nvPr>
        </p:nvSpPr>
        <p:spPr>
          <a:xfrm>
            <a:off x="419100" y="1327152"/>
            <a:ext cx="10972800" cy="4525963"/>
          </a:xfrm>
        </p:spPr>
        <p:txBody>
          <a:bodyPr/>
          <a:lstStyle/>
          <a:p>
            <a:r>
              <a:rPr lang="ru-RU" sz="2400" dirty="0"/>
              <a:t>Нет одного конкретного решения</a:t>
            </a:r>
          </a:p>
          <a:p>
            <a:r>
              <a:rPr lang="ru-RU" sz="2400" dirty="0"/>
              <a:t>Каждое отдельное учреждение должно оценить инсайдерскую угрозу, характерную для конкретного объекта</a:t>
            </a:r>
            <a:endParaRPr lang="en-US" sz="2400" dirty="0"/>
          </a:p>
          <a:p>
            <a:r>
              <a:rPr lang="ru-RU" sz="2400" dirty="0"/>
              <a:t>Лучший способ смягчить действия инсайдера – разработать программный подход для выявления действий при помощи технических и нетехнических средств</a:t>
            </a:r>
            <a:endParaRPr lang="en-US" sz="2400" dirty="0"/>
          </a:p>
          <a:p>
            <a:r>
              <a:rPr lang="ru-RU" sz="2400" dirty="0"/>
              <a:t>Системно реализовывать план</a:t>
            </a:r>
            <a:endParaRPr lang="en-US" sz="2400" dirty="0"/>
          </a:p>
          <a:p>
            <a:r>
              <a:rPr lang="ru-RU" sz="2400" dirty="0"/>
              <a:t>Использовать проверенные практики для более эффективного выявления и сдерживания действий инсайдера</a:t>
            </a:r>
            <a:endParaRPr lang="en-US" sz="2400" dirty="0"/>
          </a:p>
          <a:p>
            <a:r>
              <a:rPr lang="ru-RU" sz="2400" dirty="0"/>
              <a:t>Адаптировать и тестировать для конкретного учреждения</a:t>
            </a:r>
            <a:endParaRPr lang="en-US" sz="2400" dirty="0"/>
          </a:p>
          <a:p>
            <a:endParaRPr lang="en-US" sz="2800" dirty="0"/>
          </a:p>
        </p:txBody>
      </p:sp>
      <p:sp>
        <p:nvSpPr>
          <p:cNvPr id="34821" name="TextBox 5"/>
          <p:cNvSpPr txBox="1">
            <a:spLocks noChangeArrowheads="1"/>
          </p:cNvSpPr>
          <p:nvPr/>
        </p:nvSpPr>
        <p:spPr bwMode="auto">
          <a:xfrm>
            <a:off x="1739900" y="5943602"/>
            <a:ext cx="8169275"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r>
              <a:rPr lang="ru-RU" altLang="en-US" sz="2000" b="1" i="1" dirty="0">
                <a:solidFill>
                  <a:srgbClr val="000000"/>
                </a:solidFill>
                <a:cs typeface="+mn-cs"/>
              </a:rPr>
              <a:t>Для решения проблем, связанных с инсайдерами, нет одного конкретного решения</a:t>
            </a:r>
            <a:r>
              <a:rPr lang="en-US" altLang="en-US" sz="2000" b="1" i="1" dirty="0">
                <a:solidFill>
                  <a:srgbClr val="000000"/>
                </a:solidFill>
              </a:rPr>
              <a:t>.</a:t>
            </a:r>
            <a:endParaRPr lang="en-US" altLang="en-US" sz="2000" b="1" i="1" dirty="0">
              <a:solidFill>
                <a:srgbClr val="000000"/>
              </a:solidFill>
              <a:cs typeface="+mn-cs"/>
            </a:endParaRPr>
          </a:p>
        </p:txBody>
      </p:sp>
      <p:sp>
        <p:nvSpPr>
          <p:cNvPr id="2" name="Slide Number Placeholder 1">
            <a:extLst>
              <a:ext uri="{FF2B5EF4-FFF2-40B4-BE49-F238E27FC236}">
                <a16:creationId xmlns:a16="http://schemas.microsoft.com/office/drawing/2014/main" id="{3C2F80F4-8F74-4388-91DF-5034BB88AF3A}"/>
              </a:ext>
            </a:extLst>
          </p:cNvPr>
          <p:cNvSpPr>
            <a:spLocks noGrp="1"/>
          </p:cNvSpPr>
          <p:nvPr>
            <p:ph type="sldNum" sz="quarter" idx="12"/>
          </p:nvPr>
        </p:nvSpPr>
        <p:spPr/>
        <p:txBody>
          <a:bodyPr/>
          <a:lstStyle/>
          <a:p>
            <a:pPr>
              <a:defRPr/>
            </a:pPr>
            <a:fld id="{EE5C1822-1DC3-0E47-BEF4-1B3D499E523C}" type="slidenum">
              <a:rPr lang="en-US" smtClean="0"/>
              <a:pPr>
                <a:defRPr/>
              </a:pPr>
              <a:t>10</a:t>
            </a:fld>
            <a:endParaRPr lang="en-US"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ru-RU" altLang="en-US" dirty="0"/>
              <a:t>Меры против возможных инсайдеров</a:t>
            </a:r>
            <a:endParaRPr lang="en-US" altLang="en-US" dirty="0"/>
          </a:p>
        </p:txBody>
      </p:sp>
      <p:sp>
        <p:nvSpPr>
          <p:cNvPr id="15" name="TextBox 4"/>
          <p:cNvSpPr txBox="1">
            <a:spLocks noChangeArrowheads="1"/>
          </p:cNvSpPr>
          <p:nvPr/>
        </p:nvSpPr>
        <p:spPr bwMode="auto">
          <a:xfrm>
            <a:off x="6136171" y="5999070"/>
            <a:ext cx="3886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spcBef>
                <a:spcPts val="600"/>
              </a:spcBef>
            </a:pPr>
            <a:r>
              <a:rPr lang="ru-RU" altLang="en-US" sz="1000" dirty="0">
                <a:solidFill>
                  <a:srgbClr val="000000"/>
                </a:solidFill>
                <a:latin typeface="Calibri" pitchFamily="34" charset="0"/>
                <a:cs typeface="+mn-cs"/>
              </a:rPr>
              <a:t>Серия МАГАТЭ по ядерной безопасности №8: Превентивные и защитные меры против инсайдерской угрозы</a:t>
            </a:r>
            <a:endParaRPr lang="en-GB" altLang="en-US" sz="1000" dirty="0">
              <a:solidFill>
                <a:srgbClr val="000000"/>
              </a:solidFill>
              <a:latin typeface="Calibri" pitchFamily="34" charset="0"/>
              <a:cs typeface="+mn-cs"/>
            </a:endParaRPr>
          </a:p>
        </p:txBody>
      </p:sp>
      <p:grpSp>
        <p:nvGrpSpPr>
          <p:cNvPr id="2" name="Group 1"/>
          <p:cNvGrpSpPr/>
          <p:nvPr/>
        </p:nvGrpSpPr>
        <p:grpSpPr>
          <a:xfrm>
            <a:off x="825500" y="1447800"/>
            <a:ext cx="10941777" cy="4551270"/>
            <a:chOff x="1102659" y="1735315"/>
            <a:chExt cx="10088460" cy="3723404"/>
          </a:xfrm>
        </p:grpSpPr>
        <p:sp>
          <p:nvSpPr>
            <p:cNvPr id="5" name="Down Arrow 4"/>
            <p:cNvSpPr/>
            <p:nvPr/>
          </p:nvSpPr>
          <p:spPr>
            <a:xfrm rot="16200000">
              <a:off x="2473357" y="4390191"/>
              <a:ext cx="203561" cy="541057"/>
            </a:xfrm>
            <a:prstGeom prst="downArrow">
              <a:avLst>
                <a:gd name="adj1" fmla="val 50000"/>
                <a:gd name="adj2" fmla="val 97359"/>
              </a:avLst>
            </a:prstGeom>
            <a:gradFill>
              <a:gsLst>
                <a:gs pos="0">
                  <a:schemeClr val="accent1">
                    <a:lumMod val="0"/>
                    <a:lumOff val="100000"/>
                  </a:schemeClr>
                </a:gs>
                <a:gs pos="35000">
                  <a:schemeClr val="accent1">
                    <a:lumMod val="0"/>
                    <a:lumOff val="100000"/>
                  </a:schemeClr>
                </a:gs>
                <a:gs pos="100000">
                  <a:schemeClr val="tx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Down Arrow 5"/>
            <p:cNvSpPr/>
            <p:nvPr/>
          </p:nvSpPr>
          <p:spPr>
            <a:xfrm rot="16200000">
              <a:off x="4216364" y="4390191"/>
              <a:ext cx="203561" cy="541057"/>
            </a:xfrm>
            <a:prstGeom prst="downArrow">
              <a:avLst>
                <a:gd name="adj1" fmla="val 50000"/>
                <a:gd name="adj2" fmla="val 97359"/>
              </a:avLst>
            </a:prstGeom>
            <a:gradFill>
              <a:gsLst>
                <a:gs pos="0">
                  <a:schemeClr val="accent1">
                    <a:lumMod val="0"/>
                    <a:lumOff val="100000"/>
                  </a:schemeClr>
                </a:gs>
                <a:gs pos="35000">
                  <a:schemeClr val="accent1">
                    <a:lumMod val="0"/>
                    <a:lumOff val="100000"/>
                  </a:schemeClr>
                </a:gs>
                <a:gs pos="100000">
                  <a:schemeClr val="tx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own Arrow 6"/>
            <p:cNvSpPr/>
            <p:nvPr/>
          </p:nvSpPr>
          <p:spPr>
            <a:xfrm rot="16200000">
              <a:off x="5977734" y="4390191"/>
              <a:ext cx="203561" cy="541057"/>
            </a:xfrm>
            <a:prstGeom prst="downArrow">
              <a:avLst>
                <a:gd name="adj1" fmla="val 50000"/>
                <a:gd name="adj2" fmla="val 97359"/>
              </a:avLst>
            </a:prstGeom>
            <a:gradFill>
              <a:gsLst>
                <a:gs pos="0">
                  <a:schemeClr val="accent1">
                    <a:lumMod val="0"/>
                    <a:lumOff val="100000"/>
                  </a:schemeClr>
                </a:gs>
                <a:gs pos="35000">
                  <a:schemeClr val="accent1">
                    <a:lumMod val="0"/>
                    <a:lumOff val="100000"/>
                  </a:schemeClr>
                </a:gs>
                <a:gs pos="100000">
                  <a:schemeClr val="tx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Down Arrow 7"/>
            <p:cNvSpPr/>
            <p:nvPr/>
          </p:nvSpPr>
          <p:spPr>
            <a:xfrm rot="16200000">
              <a:off x="7715068" y="4390191"/>
              <a:ext cx="203561" cy="541057"/>
            </a:xfrm>
            <a:prstGeom prst="downArrow">
              <a:avLst>
                <a:gd name="adj1" fmla="val 50000"/>
                <a:gd name="adj2" fmla="val 97359"/>
              </a:avLst>
            </a:prstGeom>
            <a:gradFill>
              <a:gsLst>
                <a:gs pos="0">
                  <a:schemeClr val="accent1">
                    <a:lumMod val="0"/>
                    <a:lumOff val="100000"/>
                  </a:schemeClr>
                </a:gs>
                <a:gs pos="35000">
                  <a:schemeClr val="accent1">
                    <a:lumMod val="0"/>
                    <a:lumOff val="100000"/>
                  </a:schemeClr>
                </a:gs>
                <a:gs pos="100000">
                  <a:schemeClr val="tx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Down Arrow 8"/>
            <p:cNvSpPr/>
            <p:nvPr/>
          </p:nvSpPr>
          <p:spPr>
            <a:xfrm rot="16200000">
              <a:off x="9482563" y="4390191"/>
              <a:ext cx="203561" cy="541057"/>
            </a:xfrm>
            <a:prstGeom prst="downArrow">
              <a:avLst>
                <a:gd name="adj1" fmla="val 50000"/>
                <a:gd name="adj2" fmla="val 97359"/>
              </a:avLst>
            </a:prstGeom>
            <a:gradFill>
              <a:gsLst>
                <a:gs pos="0">
                  <a:schemeClr val="accent1">
                    <a:lumMod val="0"/>
                    <a:lumOff val="100000"/>
                  </a:schemeClr>
                </a:gs>
                <a:gs pos="35000">
                  <a:schemeClr val="accent1">
                    <a:lumMod val="0"/>
                    <a:lumOff val="100000"/>
                  </a:schemeClr>
                </a:gs>
                <a:gs pos="100000">
                  <a:schemeClr val="tx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Down Arrow 9"/>
            <p:cNvSpPr/>
            <p:nvPr/>
          </p:nvSpPr>
          <p:spPr>
            <a:xfrm>
              <a:off x="2502588" y="2078454"/>
              <a:ext cx="259436" cy="2240280"/>
            </a:xfrm>
            <a:prstGeom prst="downArrow">
              <a:avLst>
                <a:gd name="adj1" fmla="val 50000"/>
                <a:gd name="adj2" fmla="val 97359"/>
              </a:avLst>
            </a:prstGeom>
            <a:solidFill>
              <a:srgbClr val="AFE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Down Arrow 10"/>
            <p:cNvSpPr/>
            <p:nvPr/>
          </p:nvSpPr>
          <p:spPr>
            <a:xfrm>
              <a:off x="4245595" y="2680434"/>
              <a:ext cx="259436" cy="1691640"/>
            </a:xfrm>
            <a:prstGeom prst="downArrow">
              <a:avLst>
                <a:gd name="adj1" fmla="val 50000"/>
                <a:gd name="adj2" fmla="val 97359"/>
              </a:avLst>
            </a:prstGeom>
            <a:solidFill>
              <a:srgbClr val="AFE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Down Arrow 11"/>
            <p:cNvSpPr/>
            <p:nvPr/>
          </p:nvSpPr>
          <p:spPr>
            <a:xfrm>
              <a:off x="5988602" y="3027186"/>
              <a:ext cx="259436" cy="1344888"/>
            </a:xfrm>
            <a:prstGeom prst="downArrow">
              <a:avLst>
                <a:gd name="adj1" fmla="val 50000"/>
                <a:gd name="adj2" fmla="val 97359"/>
              </a:avLst>
            </a:prstGeom>
            <a:solidFill>
              <a:srgbClr val="AFE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Down Arrow 12"/>
            <p:cNvSpPr/>
            <p:nvPr/>
          </p:nvSpPr>
          <p:spPr>
            <a:xfrm>
              <a:off x="7731609" y="3549114"/>
              <a:ext cx="259436" cy="1043940"/>
            </a:xfrm>
            <a:prstGeom prst="downArrow">
              <a:avLst>
                <a:gd name="adj1" fmla="val 50000"/>
                <a:gd name="adj2" fmla="val 97359"/>
              </a:avLst>
            </a:prstGeom>
            <a:solidFill>
              <a:srgbClr val="00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Down Arrow 13"/>
            <p:cNvSpPr/>
            <p:nvPr/>
          </p:nvSpPr>
          <p:spPr>
            <a:xfrm>
              <a:off x="9492904" y="4050755"/>
              <a:ext cx="259436" cy="541057"/>
            </a:xfrm>
            <a:prstGeom prst="downArrow">
              <a:avLst>
                <a:gd name="adj1" fmla="val 50000"/>
                <a:gd name="adj2" fmla="val 97359"/>
              </a:avLst>
            </a:prstGeom>
            <a:solidFill>
              <a:srgbClr val="00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1102659" y="1735316"/>
              <a:ext cx="1299882" cy="3034698"/>
            </a:xfrm>
            <a:prstGeom prst="rect">
              <a:avLst/>
            </a:prstGeom>
            <a:gradFill flip="none" rotWithShape="1">
              <a:gsLst>
                <a:gs pos="0">
                  <a:schemeClr val="accent1">
                    <a:lumMod val="0"/>
                    <a:lumOff val="100000"/>
                  </a:schemeClr>
                </a:gs>
                <a:gs pos="35000">
                  <a:schemeClr val="accent1">
                    <a:lumMod val="0"/>
                    <a:lumOff val="100000"/>
                  </a:schemeClr>
                </a:gs>
                <a:gs pos="77000">
                  <a:srgbClr val="F4F296"/>
                </a:gs>
              </a:gsLst>
              <a:path path="circle">
                <a:fillToRect l="50000" t="-80000" r="50000" b="180000"/>
              </a:path>
              <a:tileRect/>
            </a:gra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1440" rIns="91440" rtlCol="0" anchor="t">
              <a:noAutofit/>
            </a:bodyPr>
            <a:lstStyle/>
            <a:p>
              <a:pPr algn="ctr">
                <a:lnSpc>
                  <a:spcPts val="1800"/>
                </a:lnSpc>
              </a:pPr>
              <a:r>
                <a:rPr lang="ru-RU" sz="1400" b="1" dirty="0">
                  <a:solidFill>
                    <a:schemeClr val="tx1"/>
                  </a:solidFill>
                  <a:latin typeface="Arial" panose="020B0604020202020204" pitchFamily="34" charset="0"/>
                  <a:cs typeface="Arial" panose="020B0604020202020204" pitchFamily="34" charset="0"/>
                </a:rPr>
                <a:t>Отдельные лица, подающие заявку на получение доступа</a:t>
              </a:r>
              <a:endParaRPr lang="en-GB" sz="1400" b="1"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2845666" y="2349915"/>
              <a:ext cx="1299882" cy="2412585"/>
            </a:xfrm>
            <a:prstGeom prst="rect">
              <a:avLst/>
            </a:prstGeom>
            <a:gradFill flip="none" rotWithShape="1">
              <a:gsLst>
                <a:gs pos="0">
                  <a:schemeClr val="accent1">
                    <a:lumMod val="0"/>
                    <a:lumOff val="100000"/>
                  </a:schemeClr>
                </a:gs>
                <a:gs pos="35000">
                  <a:schemeClr val="accent1">
                    <a:lumMod val="0"/>
                    <a:lumOff val="100000"/>
                  </a:schemeClr>
                </a:gs>
                <a:gs pos="77000">
                  <a:srgbClr val="ECE811"/>
                </a:gs>
              </a:gsLst>
              <a:path path="circle">
                <a:fillToRect l="50000" t="-80000" r="50000" b="180000"/>
              </a:path>
              <a:tileRect/>
            </a:gra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1440" rIns="91440" rtlCol="0" anchor="t">
              <a:noAutofit/>
            </a:bodyPr>
            <a:lstStyle/>
            <a:p>
              <a:pPr algn="ctr">
                <a:lnSpc>
                  <a:spcPts val="1800"/>
                </a:lnSpc>
              </a:pPr>
              <a:r>
                <a:rPr lang="ru-RU" sz="1400" b="1" dirty="0">
                  <a:solidFill>
                    <a:schemeClr val="tx1"/>
                  </a:solidFill>
                  <a:latin typeface="Arial" panose="020B0604020202020204" pitchFamily="34" charset="0"/>
                  <a:cs typeface="Arial" panose="020B0604020202020204" pitchFamily="34" charset="0"/>
                </a:rPr>
                <a:t>Лица с санкционированным доступом</a:t>
              </a:r>
              <a:endParaRPr lang="en-GB" sz="14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4588673" y="2778783"/>
              <a:ext cx="1299882" cy="1978474"/>
            </a:xfrm>
            <a:prstGeom prst="rect">
              <a:avLst/>
            </a:prstGeom>
            <a:gradFill flip="none" rotWithShape="1">
              <a:gsLst>
                <a:gs pos="0">
                  <a:schemeClr val="accent1">
                    <a:lumMod val="0"/>
                    <a:lumOff val="100000"/>
                  </a:schemeClr>
                </a:gs>
                <a:gs pos="35000">
                  <a:schemeClr val="accent1">
                    <a:lumMod val="0"/>
                    <a:lumOff val="100000"/>
                  </a:schemeClr>
                </a:gs>
                <a:gs pos="77000">
                  <a:srgbClr val="FFC61E"/>
                </a:gs>
              </a:gsLst>
              <a:path path="circle">
                <a:fillToRect l="50000" t="-80000" r="50000" b="180000"/>
              </a:path>
              <a:tileRect/>
            </a:gra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1440" rIns="91440" rtlCol="0" anchor="t">
              <a:noAutofit/>
            </a:bodyPr>
            <a:lstStyle/>
            <a:p>
              <a:pPr algn="ctr">
                <a:lnSpc>
                  <a:spcPts val="1800"/>
                </a:lnSpc>
              </a:pPr>
              <a:r>
                <a:rPr lang="ru-RU" sz="1400" b="1" dirty="0">
                  <a:solidFill>
                    <a:schemeClr val="tx1"/>
                  </a:solidFill>
                  <a:latin typeface="Arial" panose="020B0604020202020204" pitchFamily="34" charset="0"/>
                  <a:cs typeface="Arial" panose="020B0604020202020204" pitchFamily="34" charset="0"/>
                </a:rPr>
                <a:t>Доверенные лица, имеющие возможности</a:t>
              </a:r>
              <a:endParaRPr lang="en-GB" sz="1400" b="1"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6331680" y="3189003"/>
              <a:ext cx="1299882" cy="1563239"/>
            </a:xfrm>
            <a:prstGeom prst="rect">
              <a:avLst/>
            </a:prstGeom>
            <a:gradFill flip="none" rotWithShape="1">
              <a:gsLst>
                <a:gs pos="0">
                  <a:schemeClr val="accent1">
                    <a:lumMod val="0"/>
                    <a:lumOff val="100000"/>
                  </a:schemeClr>
                </a:gs>
                <a:gs pos="35000">
                  <a:schemeClr val="accent1">
                    <a:lumMod val="0"/>
                    <a:lumOff val="100000"/>
                  </a:schemeClr>
                </a:gs>
                <a:gs pos="77000">
                  <a:srgbClr val="F7922C"/>
                </a:gs>
              </a:gsLst>
              <a:path path="circle">
                <a:fillToRect l="50000" t="-80000" r="50000" b="180000"/>
              </a:path>
              <a:tileRect/>
            </a:gra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1440" rIns="91440" rtlCol="0" anchor="t">
              <a:noAutofit/>
            </a:bodyPr>
            <a:lstStyle/>
            <a:p>
              <a:pPr algn="ctr">
                <a:lnSpc>
                  <a:spcPts val="1800"/>
                </a:lnSpc>
              </a:pPr>
              <a:r>
                <a:rPr lang="ru-RU" sz="1200" b="1" dirty="0">
                  <a:solidFill>
                    <a:schemeClr val="tx1"/>
                  </a:solidFill>
                  <a:latin typeface="Arial" panose="020B0604020202020204" pitchFamily="34" charset="0"/>
                  <a:cs typeface="Arial" panose="020B0604020202020204" pitchFamily="34" charset="0"/>
                </a:rPr>
                <a:t>Инсайдер начинает злонамеренное действие</a:t>
              </a:r>
              <a:endParaRPr lang="en-GB" sz="1200" b="1"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8074689" y="3747509"/>
              <a:ext cx="1299882" cy="997906"/>
            </a:xfrm>
            <a:prstGeom prst="rect">
              <a:avLst/>
            </a:prstGeom>
            <a:gradFill flip="none" rotWithShape="1">
              <a:gsLst>
                <a:gs pos="0">
                  <a:schemeClr val="accent1">
                    <a:lumMod val="0"/>
                    <a:lumOff val="100000"/>
                  </a:schemeClr>
                </a:gs>
                <a:gs pos="35000">
                  <a:schemeClr val="accent1">
                    <a:lumMod val="0"/>
                    <a:lumOff val="100000"/>
                  </a:schemeClr>
                </a:gs>
                <a:gs pos="77000">
                  <a:srgbClr val="F26A35"/>
                </a:gs>
              </a:gsLst>
              <a:path path="circle">
                <a:fillToRect l="50000" t="-80000" r="50000" b="180000"/>
              </a:path>
              <a:tileRect/>
            </a:gra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1440" rIns="91440" rtlCol="0" anchor="t">
              <a:noAutofit/>
            </a:bodyPr>
            <a:lstStyle/>
            <a:p>
              <a:pPr algn="ctr">
                <a:lnSpc>
                  <a:spcPts val="1800"/>
                </a:lnSpc>
              </a:pPr>
              <a:r>
                <a:rPr lang="ru-RU" sz="1200" b="1" dirty="0">
                  <a:solidFill>
                    <a:schemeClr val="tx1"/>
                  </a:solidFill>
                  <a:latin typeface="Arial" panose="020B0604020202020204" pitchFamily="34" charset="0"/>
                  <a:cs typeface="Arial" panose="020B0604020202020204" pitchFamily="34" charset="0"/>
                </a:rPr>
                <a:t>Инсайдер завершает злонамеренное действие</a:t>
              </a:r>
              <a:endParaRPr lang="en-GB" sz="1200" b="1"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2502588" y="1735315"/>
              <a:ext cx="3306397" cy="332233"/>
            </a:xfrm>
            <a:prstGeom prst="rect">
              <a:avLst/>
            </a:prstGeom>
            <a:solidFill>
              <a:srgbClr val="AFE1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lstStyle/>
            <a:p>
              <a:pPr marL="288925" indent="-174625">
                <a:buFont typeface="+mj-lt"/>
                <a:buAutoNum type="arabicPeriod"/>
              </a:pPr>
              <a:r>
                <a:rPr lang="ru-RU" sz="1200" b="1" dirty="0">
                  <a:solidFill>
                    <a:schemeClr val="tx1"/>
                  </a:solidFill>
                  <a:latin typeface="Arial" panose="020B0604020202020204" pitchFamily="34" charset="0"/>
                  <a:cs typeface="Arial" panose="020B0604020202020204" pitchFamily="34" charset="0"/>
                </a:rPr>
                <a:t>Исключить потенциальных инсайдеров</a:t>
              </a:r>
              <a:endParaRPr lang="en-GB" sz="1200" b="1"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4229190" y="2338101"/>
              <a:ext cx="4526190" cy="332233"/>
            </a:xfrm>
            <a:prstGeom prst="rect">
              <a:avLst/>
            </a:prstGeom>
            <a:solidFill>
              <a:srgbClr val="AFE1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lstStyle/>
            <a:p>
              <a:pPr marL="288925" indent="-174625">
                <a:buFont typeface="+mj-lt"/>
                <a:buAutoNum type="arabicPeriod" startAt="2"/>
              </a:pPr>
              <a:r>
                <a:rPr lang="ru-RU" sz="1200" b="1" dirty="0">
                  <a:solidFill>
                    <a:schemeClr val="tx1"/>
                  </a:solidFill>
                  <a:latin typeface="Arial" panose="020B0604020202020204" pitchFamily="34" charset="0"/>
                  <a:cs typeface="Arial" panose="020B0604020202020204" pitchFamily="34" charset="0"/>
                </a:rPr>
                <a:t>Исключить других возможных инсайдеров</a:t>
              </a:r>
              <a:endParaRPr lang="en-GB" sz="1200" b="1"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5988602" y="2758726"/>
              <a:ext cx="2408638" cy="332233"/>
            </a:xfrm>
            <a:prstGeom prst="rect">
              <a:avLst/>
            </a:prstGeom>
            <a:solidFill>
              <a:srgbClr val="AFE1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lstStyle/>
            <a:p>
              <a:pPr marL="288925" indent="-174625">
                <a:buFont typeface="+mj-lt"/>
                <a:buAutoNum type="arabicPeriod" startAt="3"/>
              </a:pPr>
              <a:r>
                <a:rPr lang="ru-RU" sz="1200" b="1" dirty="0">
                  <a:solidFill>
                    <a:schemeClr val="tx1"/>
                  </a:solidFill>
                  <a:latin typeface="Arial" panose="020B0604020202020204" pitchFamily="34" charset="0"/>
                  <a:cs typeface="Arial" panose="020B0604020202020204" pitchFamily="34" charset="0"/>
                </a:rPr>
                <a:t>Минимизировать возможность</a:t>
              </a:r>
              <a:endParaRPr lang="en-GB" sz="1200" b="1"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7731609" y="3189003"/>
              <a:ext cx="1642962" cy="453302"/>
            </a:xfrm>
            <a:prstGeom prst="rect">
              <a:avLst/>
            </a:prstGeom>
            <a:solidFill>
              <a:srgbClr val="00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lstStyle/>
            <a:p>
              <a:pPr marL="288925" indent="-174625">
                <a:buFont typeface="+mj-lt"/>
                <a:buAutoNum type="arabicPeriod" startAt="4"/>
              </a:pPr>
              <a:r>
                <a:rPr lang="ru-RU" sz="1200" b="1" dirty="0">
                  <a:solidFill>
                    <a:schemeClr val="bg1"/>
                  </a:solidFill>
                  <a:latin typeface="Arial" panose="020B0604020202020204" pitchFamily="34" charset="0"/>
                  <a:cs typeface="Arial" panose="020B0604020202020204" pitchFamily="34" charset="0"/>
                </a:rPr>
                <a:t>Выявить, задержать и среагировать</a:t>
              </a:r>
              <a:endParaRPr lang="en-GB" sz="1200" b="1" dirty="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9473366" y="3661666"/>
              <a:ext cx="1717753" cy="519137"/>
            </a:xfrm>
            <a:prstGeom prst="rect">
              <a:avLst/>
            </a:prstGeom>
            <a:solidFill>
              <a:srgbClr val="00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lstStyle/>
            <a:p>
              <a:pPr marL="288925" indent="-174625">
                <a:buFont typeface="+mj-lt"/>
                <a:buAutoNum type="arabicPeriod" startAt="5"/>
              </a:pPr>
              <a:r>
                <a:rPr lang="ru-RU" sz="1200" b="1" dirty="0">
                  <a:solidFill>
                    <a:schemeClr val="bg1"/>
                  </a:solidFill>
                  <a:latin typeface="Arial" panose="020B0604020202020204" pitchFamily="34" charset="0"/>
                  <a:cs typeface="Arial" panose="020B0604020202020204" pitchFamily="34" charset="0"/>
                </a:rPr>
                <a:t>Смягчить или минимизировать</a:t>
              </a:r>
              <a:endParaRPr lang="en-GB" sz="1200" b="1" dirty="0">
                <a:solidFill>
                  <a:schemeClr val="bg1"/>
                </a:solidFill>
                <a:latin typeface="Arial" panose="020B0604020202020204" pitchFamily="34" charset="0"/>
                <a:cs typeface="Arial" panose="020B0604020202020204" pitchFamily="34" charset="0"/>
              </a:endParaRPr>
            </a:p>
          </p:txBody>
        </p:sp>
        <p:sp>
          <p:nvSpPr>
            <p:cNvPr id="26" name="Down Arrow 25"/>
            <p:cNvSpPr/>
            <p:nvPr/>
          </p:nvSpPr>
          <p:spPr>
            <a:xfrm rot="16200000">
              <a:off x="3262437" y="2832599"/>
              <a:ext cx="466344" cy="4785893"/>
            </a:xfrm>
            <a:prstGeom prst="downArrow">
              <a:avLst>
                <a:gd name="adj1" fmla="val 65791"/>
                <a:gd name="adj2" fmla="val 89895"/>
              </a:avLst>
            </a:prstGeom>
            <a:solidFill>
              <a:srgbClr val="AFE1E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ru-RU" sz="1400" b="1" dirty="0">
                  <a:solidFill>
                    <a:schemeClr val="tx1"/>
                  </a:solidFill>
                  <a:latin typeface="Arial" panose="020B0604020202020204" pitchFamily="34" charset="0"/>
                  <a:cs typeface="Arial" panose="020B0604020202020204" pitchFamily="34" charset="0"/>
                </a:rPr>
                <a:t>Превентивные меры</a:t>
              </a:r>
              <a:endParaRPr lang="en-GB" sz="1400" b="1" dirty="0">
                <a:solidFill>
                  <a:schemeClr val="tx1"/>
                </a:solidFill>
                <a:latin typeface="Arial" panose="020B0604020202020204" pitchFamily="34" charset="0"/>
                <a:cs typeface="Arial" panose="020B0604020202020204" pitchFamily="34" charset="0"/>
              </a:endParaRPr>
            </a:p>
          </p:txBody>
        </p:sp>
        <p:sp>
          <p:nvSpPr>
            <p:cNvPr id="27" name="Down Arrow 26"/>
            <p:cNvSpPr/>
            <p:nvPr/>
          </p:nvSpPr>
          <p:spPr>
            <a:xfrm rot="16200000">
              <a:off x="7587277" y="3293655"/>
              <a:ext cx="466344" cy="3863784"/>
            </a:xfrm>
            <a:prstGeom prst="downArrow">
              <a:avLst>
                <a:gd name="adj1" fmla="val 65791"/>
                <a:gd name="adj2" fmla="val 89895"/>
              </a:avLst>
            </a:prstGeom>
            <a:solidFill>
              <a:srgbClr val="00B7E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ru-RU" sz="1400" b="1" dirty="0">
                  <a:solidFill>
                    <a:schemeClr val="bg1"/>
                  </a:solidFill>
                  <a:latin typeface="Arial" panose="020B0604020202020204" pitchFamily="34" charset="0"/>
                  <a:cs typeface="Arial" panose="020B0604020202020204" pitchFamily="34" charset="0"/>
                </a:rPr>
                <a:t>Защитные меры</a:t>
              </a:r>
              <a:endParaRPr lang="en-GB" sz="1400" b="1" dirty="0">
                <a:solidFill>
                  <a:schemeClr val="bg1"/>
                </a:solidFill>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B5B18CA7-04F9-4E53-BE48-8E5C1626B9E9}"/>
              </a:ext>
            </a:extLst>
          </p:cNvPr>
          <p:cNvSpPr>
            <a:spLocks noGrp="1"/>
          </p:cNvSpPr>
          <p:nvPr>
            <p:ph type="sldNum" sz="quarter" idx="12"/>
          </p:nvPr>
        </p:nvSpPr>
        <p:spPr/>
        <p:txBody>
          <a:bodyPr/>
          <a:lstStyle/>
          <a:p>
            <a:pPr>
              <a:defRPr/>
            </a:pPr>
            <a:fld id="{52569772-079F-7B4C-9A73-CA417C06889A}" type="slidenum">
              <a:rPr lang="en-US" smtClean="0"/>
              <a:pPr>
                <a:defRPr/>
              </a:pPr>
              <a:t>11</a:t>
            </a:fld>
            <a:endParaRPr lang="en-US"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ru-RU" altLang="en-US" dirty="0"/>
              <a:t>Превентивные меры</a:t>
            </a:r>
            <a:endParaRPr lang="en-US" altLang="en-US" dirty="0"/>
          </a:p>
        </p:txBody>
      </p:sp>
      <p:sp>
        <p:nvSpPr>
          <p:cNvPr id="36867" name="Content Placeholder 2"/>
          <p:cNvSpPr>
            <a:spLocks noGrp="1"/>
          </p:cNvSpPr>
          <p:nvPr>
            <p:ph idx="1"/>
          </p:nvPr>
        </p:nvSpPr>
        <p:spPr>
          <a:xfrm>
            <a:off x="609600" y="1211263"/>
            <a:ext cx="10972800" cy="4914901"/>
          </a:xfrm>
        </p:spPr>
        <p:txBody>
          <a:bodyPr/>
          <a:lstStyle/>
          <a:p>
            <a:r>
              <a:rPr lang="ru-RU" altLang="en-US" dirty="0"/>
              <a:t>Проверка личности</a:t>
            </a:r>
            <a:endParaRPr lang="en-US" altLang="en-US" dirty="0"/>
          </a:p>
          <a:p>
            <a:r>
              <a:rPr lang="ru-RU" altLang="en-US" dirty="0"/>
              <a:t>Оценка благонадежности</a:t>
            </a:r>
            <a:endParaRPr lang="en-US" altLang="en-US" dirty="0"/>
          </a:p>
          <a:p>
            <a:r>
              <a:rPr lang="ru-RU" altLang="en-US" dirty="0"/>
              <a:t>Сопровождение / наблюдение</a:t>
            </a:r>
          </a:p>
          <a:p>
            <a:r>
              <a:rPr lang="ru-RU" altLang="en-US" dirty="0"/>
              <a:t>Осведомленность о вопросах безопасности</a:t>
            </a:r>
            <a:endParaRPr lang="en-US" altLang="en-US" dirty="0"/>
          </a:p>
          <a:p>
            <a:r>
              <a:rPr lang="ru-RU" altLang="en-US" dirty="0"/>
              <a:t>Конфиденциальность</a:t>
            </a:r>
            <a:endParaRPr lang="en-US" altLang="en-US" dirty="0"/>
          </a:p>
          <a:p>
            <a:r>
              <a:rPr lang="ru-RU" altLang="en-US" dirty="0"/>
              <a:t>Гарантия качества </a:t>
            </a:r>
            <a:endParaRPr lang="en-US" altLang="en-US" dirty="0"/>
          </a:p>
          <a:p>
            <a:r>
              <a:rPr lang="ru-RU" altLang="en-US" dirty="0"/>
              <a:t>Удовлетворенность сотрудников </a:t>
            </a:r>
          </a:p>
          <a:p>
            <a:r>
              <a:rPr lang="ru-RU" altLang="en-US" dirty="0"/>
              <a:t>Разделение </a:t>
            </a:r>
            <a:r>
              <a:rPr lang="en-US" altLang="en-US" dirty="0"/>
              <a:t>(</a:t>
            </a:r>
            <a:r>
              <a:rPr lang="ru-RU" altLang="en-US" dirty="0"/>
              <a:t>данных, действий и физических областей</a:t>
            </a:r>
            <a:r>
              <a:rPr lang="en-US" altLang="en-US" dirty="0"/>
              <a:t>)</a:t>
            </a:r>
          </a:p>
          <a:p>
            <a:r>
              <a:rPr lang="ru-RU" altLang="en-US" dirty="0"/>
              <a:t>Санкции</a:t>
            </a:r>
            <a:endParaRPr lang="en-US" altLang="en-US" dirty="0"/>
          </a:p>
          <a:p>
            <a:endParaRPr lang="en-US" altLang="en-US" dirty="0"/>
          </a:p>
        </p:txBody>
      </p:sp>
      <p:sp>
        <p:nvSpPr>
          <p:cNvPr id="2" name="Slide Number Placeholder 1">
            <a:extLst>
              <a:ext uri="{FF2B5EF4-FFF2-40B4-BE49-F238E27FC236}">
                <a16:creationId xmlns:a16="http://schemas.microsoft.com/office/drawing/2014/main" id="{14439F52-5226-496A-BF02-C74A97BD6291}"/>
              </a:ext>
            </a:extLst>
          </p:cNvPr>
          <p:cNvSpPr>
            <a:spLocks noGrp="1"/>
          </p:cNvSpPr>
          <p:nvPr>
            <p:ph type="sldNum" sz="quarter" idx="12"/>
          </p:nvPr>
        </p:nvSpPr>
        <p:spPr/>
        <p:txBody>
          <a:bodyPr/>
          <a:lstStyle/>
          <a:p>
            <a:pPr>
              <a:defRPr/>
            </a:pPr>
            <a:fld id="{EE5C1822-1DC3-0E47-BEF4-1B3D499E523C}" type="slidenum">
              <a:rPr lang="en-US" smtClean="0"/>
              <a:pPr>
                <a:defRPr/>
              </a:pPr>
              <a:t>12</a:t>
            </a:fld>
            <a:endParaRPr lang="en-US"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ru-RU" altLang="en-US" dirty="0"/>
              <a:t>Защитные меры</a:t>
            </a:r>
            <a:endParaRPr lang="en-US" altLang="en-US" dirty="0"/>
          </a:p>
        </p:txBody>
      </p:sp>
      <p:sp>
        <p:nvSpPr>
          <p:cNvPr id="3" name="Content Placeholder 2"/>
          <p:cNvSpPr>
            <a:spLocks noGrp="1"/>
          </p:cNvSpPr>
          <p:nvPr>
            <p:ph idx="1"/>
          </p:nvPr>
        </p:nvSpPr>
        <p:spPr/>
        <p:txBody>
          <a:bodyPr/>
          <a:lstStyle/>
          <a:p>
            <a:r>
              <a:rPr lang="ru-RU" dirty="0"/>
              <a:t>Обнаружение</a:t>
            </a:r>
            <a:endParaRPr lang="en-US" dirty="0"/>
          </a:p>
          <a:p>
            <a:r>
              <a:rPr lang="ru-RU" dirty="0"/>
              <a:t>Задержка</a:t>
            </a:r>
            <a:endParaRPr lang="en-US" dirty="0"/>
          </a:p>
          <a:p>
            <a:r>
              <a:rPr lang="ru-RU" dirty="0"/>
              <a:t>Реагирование</a:t>
            </a:r>
            <a:endParaRPr lang="en-US" dirty="0"/>
          </a:p>
          <a:p>
            <a:endParaRPr lang="en-US" dirty="0"/>
          </a:p>
          <a:p>
            <a:endParaRPr lang="en-US" dirty="0"/>
          </a:p>
          <a:p>
            <a:endParaRPr lang="en-US" dirty="0"/>
          </a:p>
        </p:txBody>
      </p:sp>
      <p:pic>
        <p:nvPicPr>
          <p:cNvPr id="8" name="Picture 7" descr="iStock-1146449449 - free image - iStock account">
            <a:extLst>
              <a:ext uri="{FF2B5EF4-FFF2-40B4-BE49-F238E27FC236}">
                <a16:creationId xmlns:a16="http://schemas.microsoft.com/office/drawing/2014/main" id="{7D74DAFB-545B-496E-83A3-AE179D44669B}"/>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9182" y="1600201"/>
            <a:ext cx="3944114" cy="2629409"/>
          </a:xfrm>
          <a:prstGeom prst="rect">
            <a:avLst/>
          </a:prstGeom>
          <a:ln>
            <a:solidFill>
              <a:schemeClr val="accent1"/>
            </a:solidFill>
          </a:ln>
        </p:spPr>
      </p:pic>
      <p:pic>
        <p:nvPicPr>
          <p:cNvPr id="10" name="Picture 9" descr="iStock-639609376 - free image - iStock account">
            <a:extLst>
              <a:ext uri="{FF2B5EF4-FFF2-40B4-BE49-F238E27FC236}">
                <a16:creationId xmlns:a16="http://schemas.microsoft.com/office/drawing/2014/main" id="{A4C57FC1-5528-4785-AD51-4614CBFB8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08312" y="3742815"/>
            <a:ext cx="3939555" cy="2629409"/>
          </a:xfrm>
          <a:prstGeom prst="rect">
            <a:avLst/>
          </a:prstGeom>
          <a:ln>
            <a:solidFill>
              <a:schemeClr val="accent1"/>
            </a:solidFill>
          </a:ln>
        </p:spPr>
      </p:pic>
      <p:sp>
        <p:nvSpPr>
          <p:cNvPr id="2" name="Slide Number Placeholder 1">
            <a:extLst>
              <a:ext uri="{FF2B5EF4-FFF2-40B4-BE49-F238E27FC236}">
                <a16:creationId xmlns:a16="http://schemas.microsoft.com/office/drawing/2014/main" id="{2D0631C0-B58B-4ABB-A2BD-8E9BD99CFBDE}"/>
              </a:ext>
            </a:extLst>
          </p:cNvPr>
          <p:cNvSpPr>
            <a:spLocks noGrp="1"/>
          </p:cNvSpPr>
          <p:nvPr>
            <p:ph type="sldNum" sz="quarter" idx="12"/>
          </p:nvPr>
        </p:nvSpPr>
        <p:spPr/>
        <p:txBody>
          <a:bodyPr/>
          <a:lstStyle/>
          <a:p>
            <a:pPr>
              <a:defRPr/>
            </a:pPr>
            <a:fld id="{EE5C1822-1DC3-0E47-BEF4-1B3D499E523C}" type="slidenum">
              <a:rPr lang="en-US" smtClean="0"/>
              <a:pPr>
                <a:defRPr/>
              </a:pPr>
              <a:t>13</a:t>
            </a:fld>
            <a:endParaRPr lang="en-US"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Обнаружение</a:t>
            </a:r>
            <a:endParaRPr lang="en-US" dirty="0"/>
          </a:p>
        </p:txBody>
      </p:sp>
      <p:sp>
        <p:nvSpPr>
          <p:cNvPr id="3" name="Content Placeholder 2"/>
          <p:cNvSpPr>
            <a:spLocks noGrp="1"/>
          </p:cNvSpPr>
          <p:nvPr>
            <p:ph idx="1"/>
          </p:nvPr>
        </p:nvSpPr>
        <p:spPr>
          <a:xfrm>
            <a:off x="609600" y="1316737"/>
            <a:ext cx="10972800" cy="4809428"/>
          </a:xfrm>
        </p:spPr>
        <p:txBody>
          <a:bodyPr/>
          <a:lstStyle/>
          <a:p>
            <a:r>
              <a:rPr lang="ru-RU" sz="2800" dirty="0"/>
              <a:t>Сигналы тревоги должны быть оценены на предмет эффективности </a:t>
            </a:r>
          </a:p>
          <a:p>
            <a:r>
              <a:rPr lang="ru-RU" sz="2800" dirty="0"/>
              <a:t>Для обнаружения инсайдера может потребоваться более длительная задержка</a:t>
            </a:r>
            <a:endParaRPr lang="en-US" sz="2800" dirty="0"/>
          </a:p>
          <a:p>
            <a:r>
              <a:rPr lang="ru-RU" sz="2800" dirty="0"/>
              <a:t>Примеры элементов обнаружения</a:t>
            </a:r>
            <a:endParaRPr lang="en-US" sz="2800" dirty="0"/>
          </a:p>
          <a:p>
            <a:pPr lvl="1"/>
            <a:r>
              <a:rPr lang="ru-RU" sz="2400" dirty="0"/>
              <a:t>Правило двух человек</a:t>
            </a:r>
          </a:p>
          <a:p>
            <a:pPr lvl="1"/>
            <a:r>
              <a:rPr lang="ru-RU" sz="2400" dirty="0"/>
              <a:t>Контроль доступа</a:t>
            </a:r>
            <a:endParaRPr lang="en-US" sz="2400" dirty="0"/>
          </a:p>
          <a:p>
            <a:pPr lvl="1"/>
            <a:r>
              <a:rPr lang="ru-RU" sz="2400" dirty="0"/>
              <a:t>Отслеживание сотрудников внутри учреждения</a:t>
            </a:r>
            <a:endParaRPr lang="en-US" sz="2400" dirty="0"/>
          </a:p>
          <a:p>
            <a:pPr lvl="1"/>
            <a:r>
              <a:rPr lang="ru-RU" sz="2400" dirty="0"/>
              <a:t>Обнаружение контрабанды</a:t>
            </a:r>
            <a:endParaRPr lang="en-US" sz="2400" dirty="0"/>
          </a:p>
          <a:p>
            <a:pPr lvl="1"/>
            <a:r>
              <a:rPr lang="ru-RU" sz="2400" dirty="0"/>
              <a:t>Мониторинг (сигналы тревоги, процессы, операции, описи)</a:t>
            </a:r>
            <a:endParaRPr lang="en-US" sz="2400" dirty="0"/>
          </a:p>
          <a:p>
            <a:pPr lvl="1"/>
            <a:r>
              <a:rPr lang="ru-RU" sz="2400" dirty="0"/>
              <a:t>Сертификаты, инспекции, аудиты</a:t>
            </a:r>
            <a:endParaRPr lang="en-US" sz="2400" dirty="0"/>
          </a:p>
          <a:p>
            <a:pPr lvl="1"/>
            <a:endParaRPr lang="en-US" sz="2400" dirty="0"/>
          </a:p>
          <a:p>
            <a:endParaRPr lang="en-US" sz="2800" dirty="0"/>
          </a:p>
        </p:txBody>
      </p:sp>
      <p:pic>
        <p:nvPicPr>
          <p:cNvPr id="7" name="Picture 6" descr="iStock-639358584 - free image - iStock account">
            <a:extLst>
              <a:ext uri="{FF2B5EF4-FFF2-40B4-BE49-F238E27FC236}">
                <a16:creationId xmlns:a16="http://schemas.microsoft.com/office/drawing/2014/main" id="{AD0BC3B5-DB92-455C-99F5-C700C649B7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1731" y="2712595"/>
            <a:ext cx="3023070" cy="2017712"/>
          </a:xfrm>
          <a:prstGeom prst="rect">
            <a:avLst/>
          </a:prstGeom>
          <a:ln>
            <a:solidFill>
              <a:schemeClr val="accent1"/>
            </a:solidFill>
          </a:ln>
        </p:spPr>
      </p:pic>
    </p:spTree>
    <p:custDataLst>
      <p:tags r:id="rId1"/>
    </p:custDataLst>
    <p:extLst>
      <p:ext uri="{BB962C8B-B14F-4D97-AF65-F5344CB8AC3E}">
        <p14:creationId xmlns:p14="http://schemas.microsoft.com/office/powerpoint/2010/main" val="915192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Задержка</a:t>
            </a:r>
            <a:endParaRPr lang="en-US" dirty="0"/>
          </a:p>
        </p:txBody>
      </p:sp>
      <p:sp>
        <p:nvSpPr>
          <p:cNvPr id="3" name="Content Placeholder 2"/>
          <p:cNvSpPr>
            <a:spLocks noGrp="1"/>
          </p:cNvSpPr>
          <p:nvPr>
            <p:ph idx="1"/>
          </p:nvPr>
        </p:nvSpPr>
        <p:spPr>
          <a:xfrm>
            <a:off x="609600" y="1600201"/>
            <a:ext cx="10972800" cy="4525963"/>
          </a:xfrm>
        </p:spPr>
        <p:txBody>
          <a:bodyPr/>
          <a:lstStyle/>
          <a:p>
            <a:r>
              <a:rPr lang="ru-RU" dirty="0"/>
              <a:t>Увеличивает время выполнения задачи злоумышленником </a:t>
            </a:r>
          </a:p>
          <a:p>
            <a:r>
              <a:rPr lang="ru-RU" dirty="0"/>
              <a:t>Задержка проникновения на территорию</a:t>
            </a:r>
            <a:endParaRPr lang="en-US" dirty="0"/>
          </a:p>
          <a:p>
            <a:pPr lvl="1"/>
            <a:r>
              <a:rPr lang="ru-RU" dirty="0"/>
              <a:t>Замки</a:t>
            </a:r>
          </a:p>
          <a:p>
            <a:pPr lvl="1"/>
            <a:r>
              <a:rPr lang="ru-RU" dirty="0"/>
              <a:t>Барьеры, для преодоления которых требуются особые навыки/специальные инструменты</a:t>
            </a:r>
            <a:endParaRPr lang="en-US" dirty="0"/>
          </a:p>
          <a:p>
            <a:pPr lvl="1"/>
            <a:r>
              <a:rPr lang="ru-RU" dirty="0"/>
              <a:t>Множество уровней</a:t>
            </a:r>
            <a:endParaRPr lang="en-US" dirty="0"/>
          </a:p>
          <a:p>
            <a:pPr lvl="1"/>
            <a:r>
              <a:rPr lang="ru-RU" dirty="0"/>
              <a:t>Персонал</a:t>
            </a:r>
            <a:endParaRPr lang="en-US" dirty="0"/>
          </a:p>
          <a:p>
            <a:pPr lvl="1"/>
            <a:r>
              <a:rPr lang="ru-RU" dirty="0"/>
              <a:t>Запасное оборудование</a:t>
            </a:r>
            <a:endParaRPr lang="en-US" dirty="0"/>
          </a:p>
          <a:p>
            <a:pPr lvl="1"/>
            <a:r>
              <a:rPr lang="ru-RU" dirty="0"/>
              <a:t>Авто-отключение / закрывание </a:t>
            </a:r>
            <a:endParaRPr lang="en-US" dirty="0"/>
          </a:p>
        </p:txBody>
      </p:sp>
      <p:pic>
        <p:nvPicPr>
          <p:cNvPr id="7" name="Picture 6" descr="IAEA Image - credit - Dean Calma - authorization in share folder">
            <a:extLst>
              <a:ext uri="{FF2B5EF4-FFF2-40B4-BE49-F238E27FC236}">
                <a16:creationId xmlns:a16="http://schemas.microsoft.com/office/drawing/2014/main" id="{0730406B-4701-4A9B-98A5-8B0847A0B5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4775" y="3943352"/>
            <a:ext cx="3857625" cy="2571750"/>
          </a:xfrm>
          <a:prstGeom prst="rect">
            <a:avLst/>
          </a:prstGeom>
          <a:ln>
            <a:solidFill>
              <a:schemeClr val="accent1"/>
            </a:solidFill>
          </a:ln>
        </p:spPr>
      </p:pic>
    </p:spTree>
    <p:custDataLst>
      <p:tags r:id="rId1"/>
    </p:custDataLst>
    <p:extLst>
      <p:ext uri="{BB962C8B-B14F-4D97-AF65-F5344CB8AC3E}">
        <p14:creationId xmlns:p14="http://schemas.microsoft.com/office/powerpoint/2010/main" val="4061011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Реагирование</a:t>
            </a:r>
            <a:endParaRPr lang="en-US" dirty="0"/>
          </a:p>
        </p:txBody>
      </p:sp>
      <p:sp>
        <p:nvSpPr>
          <p:cNvPr id="3" name="Content Placeholder 2"/>
          <p:cNvSpPr>
            <a:spLocks noGrp="1"/>
          </p:cNvSpPr>
          <p:nvPr>
            <p:ph idx="1"/>
          </p:nvPr>
        </p:nvSpPr>
        <p:spPr>
          <a:xfrm>
            <a:off x="609600" y="1600201"/>
            <a:ext cx="8414479" cy="4525963"/>
          </a:xfrm>
        </p:spPr>
        <p:txBody>
          <a:bodyPr/>
          <a:lstStyle/>
          <a:p>
            <a:r>
              <a:rPr lang="ru-RU" sz="2800" dirty="0"/>
              <a:t>Может осуществляться операционным персоналом или сотрудниками службы безопасности</a:t>
            </a:r>
          </a:p>
          <a:p>
            <a:pPr lvl="1"/>
            <a:r>
              <a:rPr lang="ru-RU" sz="2400" dirty="0"/>
              <a:t>Обычно операционный персонал реагирует на действие с целью его остановить, смягчить или свести к минимуму</a:t>
            </a:r>
          </a:p>
          <a:p>
            <a:pPr lvl="1"/>
            <a:r>
              <a:rPr lang="ru-RU" sz="2400" dirty="0"/>
              <a:t>Сотрудники службы безопасности обычно реагируют на действия инсайдеров </a:t>
            </a:r>
            <a:endParaRPr lang="en-US" sz="2400" dirty="0"/>
          </a:p>
          <a:p>
            <a:r>
              <a:rPr lang="ru-RU" sz="2800" dirty="0"/>
              <a:t>Все сотрудники должны быть обучены навыкам реагирования и, при необходимости, передачи сигналов тревоги</a:t>
            </a:r>
            <a:endParaRPr lang="en-US" sz="2800" dirty="0"/>
          </a:p>
        </p:txBody>
      </p:sp>
      <p:pic>
        <p:nvPicPr>
          <p:cNvPr id="7" name="Picture 6" descr="iStock-925123658 - free image - iStock account&#10;">
            <a:extLst>
              <a:ext uri="{FF2B5EF4-FFF2-40B4-BE49-F238E27FC236}">
                <a16:creationId xmlns:a16="http://schemas.microsoft.com/office/drawing/2014/main" id="{965CF3FE-E3B8-4A91-B854-76FA2D5C70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3792" y="4182366"/>
            <a:ext cx="3499104" cy="2332736"/>
          </a:xfrm>
          <a:prstGeom prst="rect">
            <a:avLst/>
          </a:prstGeom>
          <a:ln>
            <a:solidFill>
              <a:schemeClr val="accent1"/>
            </a:solidFill>
          </a:ln>
        </p:spPr>
      </p:pic>
    </p:spTree>
    <p:custDataLst>
      <p:tags r:id="rId1"/>
    </p:custDataLst>
    <p:extLst>
      <p:ext uri="{BB962C8B-B14F-4D97-AF65-F5344CB8AC3E}">
        <p14:creationId xmlns:p14="http://schemas.microsoft.com/office/powerpoint/2010/main" val="2132092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a:cxnSpLocks/>
          </p:cNvCxnSpPr>
          <p:nvPr/>
        </p:nvCxnSpPr>
        <p:spPr>
          <a:xfrm>
            <a:off x="6929438" y="3657029"/>
            <a:ext cx="0" cy="5976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9944099" y="3657029"/>
            <a:ext cx="0" cy="597694"/>
          </a:xfrm>
          <a:prstGeom prst="line">
            <a:avLst/>
          </a:prstGeom>
        </p:spPr>
        <p:style>
          <a:lnRef idx="2">
            <a:schemeClr val="accent1"/>
          </a:lnRef>
          <a:fillRef idx="0">
            <a:schemeClr val="accent1"/>
          </a:fillRef>
          <a:effectRef idx="1">
            <a:schemeClr val="accent1"/>
          </a:effectRef>
          <a:fontRef idx="minor">
            <a:schemeClr val="tx1"/>
          </a:fontRef>
        </p:style>
      </p:cxnSp>
      <p:sp>
        <p:nvSpPr>
          <p:cNvPr id="41986" name="Title 1"/>
          <p:cNvSpPr>
            <a:spLocks noGrp="1"/>
          </p:cNvSpPr>
          <p:nvPr>
            <p:ph type="title"/>
          </p:nvPr>
        </p:nvSpPr>
        <p:spPr>
          <a:xfrm>
            <a:off x="609600" y="8303"/>
            <a:ext cx="9838544" cy="1143000"/>
          </a:xfrm>
        </p:spPr>
        <p:txBody>
          <a:bodyPr/>
          <a:lstStyle/>
          <a:p>
            <a:r>
              <a:rPr lang="ru-RU" altLang="en-US" sz="3600" dirty="0"/>
              <a:t>Комплексный подход к недопущению инсайдерских действий</a:t>
            </a:r>
            <a:endParaRPr lang="en-US" altLang="en-US" sz="3600" dirty="0"/>
          </a:p>
        </p:txBody>
      </p:sp>
      <p:sp>
        <p:nvSpPr>
          <p:cNvPr id="41987" name="Content Placeholder 2"/>
          <p:cNvSpPr>
            <a:spLocks noGrp="1"/>
          </p:cNvSpPr>
          <p:nvPr>
            <p:ph idx="1"/>
          </p:nvPr>
        </p:nvSpPr>
        <p:spPr>
          <a:xfrm>
            <a:off x="609600" y="1353313"/>
            <a:ext cx="10972800" cy="4772852"/>
          </a:xfrm>
        </p:spPr>
        <p:txBody>
          <a:bodyPr/>
          <a:lstStyle/>
          <a:p>
            <a:r>
              <a:rPr lang="ru-RU" altLang="en-US" sz="2400" dirty="0"/>
              <a:t>Многоуровневая защита</a:t>
            </a:r>
            <a:endParaRPr lang="en-US" altLang="en-US" sz="2400" dirty="0"/>
          </a:p>
          <a:p>
            <a:pPr lvl="1"/>
            <a:r>
              <a:rPr lang="ru-RU" altLang="en-US" sz="2000" dirty="0"/>
              <a:t>Техническая</a:t>
            </a:r>
            <a:endParaRPr lang="en-US" altLang="en-US" sz="2000" dirty="0"/>
          </a:p>
          <a:p>
            <a:pPr lvl="2"/>
            <a:r>
              <a:rPr lang="ru-RU" altLang="en-US" sz="1800" dirty="0"/>
              <a:t>Несколько уровней защиты с использованием выявления и задержки</a:t>
            </a:r>
          </a:p>
          <a:p>
            <a:pPr lvl="2"/>
            <a:r>
              <a:rPr lang="ru-RU" altLang="en-US" sz="1800" dirty="0"/>
              <a:t>Контроль и учет ядерных материалов</a:t>
            </a:r>
            <a:endParaRPr lang="en-US" altLang="en-US" sz="1800" dirty="0"/>
          </a:p>
          <a:p>
            <a:pPr lvl="1"/>
            <a:r>
              <a:rPr lang="ru-RU" altLang="en-US" sz="2000" dirty="0"/>
              <a:t>Административные меры / </a:t>
            </a:r>
          </a:p>
          <a:p>
            <a:pPr marL="457200" lvl="1" indent="0">
              <a:buNone/>
            </a:pPr>
            <a:r>
              <a:rPr lang="ru-RU" altLang="en-US" sz="2000" dirty="0"/>
              <a:t>Персонал</a:t>
            </a:r>
            <a:endParaRPr lang="en-US" altLang="en-US" sz="2000" dirty="0"/>
          </a:p>
          <a:p>
            <a:pPr lvl="2"/>
            <a:r>
              <a:rPr lang="ru-RU" altLang="en-US" sz="1800" dirty="0"/>
              <a:t>Процедуры </a:t>
            </a:r>
            <a:endParaRPr lang="en-US" altLang="en-US" sz="1800" dirty="0"/>
          </a:p>
          <a:p>
            <a:pPr lvl="2"/>
            <a:r>
              <a:rPr lang="ru-RU" altLang="en-US" sz="1800" dirty="0"/>
              <a:t>Инструкции</a:t>
            </a:r>
            <a:endParaRPr lang="en-US" altLang="en-US" sz="1800" dirty="0"/>
          </a:p>
          <a:p>
            <a:pPr lvl="2"/>
            <a:r>
              <a:rPr lang="ru-RU" altLang="en-US" sz="1800" dirty="0"/>
              <a:t>Санкции</a:t>
            </a:r>
            <a:endParaRPr lang="en-US" altLang="en-US" sz="1800" dirty="0"/>
          </a:p>
          <a:p>
            <a:pPr lvl="2"/>
            <a:r>
              <a:rPr lang="ru-RU" altLang="en-US" sz="1800" dirty="0"/>
              <a:t>Правила контроля доступа</a:t>
            </a:r>
          </a:p>
          <a:p>
            <a:pPr lvl="2"/>
            <a:r>
              <a:rPr lang="ru-RU" altLang="en-US" sz="1800" dirty="0"/>
              <a:t>Правила конфиденциальности</a:t>
            </a:r>
            <a:endParaRPr lang="en-US" altLang="en-US" sz="1800" dirty="0"/>
          </a:p>
        </p:txBody>
      </p:sp>
      <p:cxnSp>
        <p:nvCxnSpPr>
          <p:cNvPr id="5" name="Straight Connector 4"/>
          <p:cNvCxnSpPr>
            <a:cxnSpLocks/>
          </p:cNvCxnSpPr>
          <p:nvPr/>
        </p:nvCxnSpPr>
        <p:spPr>
          <a:xfrm>
            <a:off x="6929438" y="3657029"/>
            <a:ext cx="3014661"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6200775" y="4161855"/>
            <a:ext cx="1724024"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ru-RU" dirty="0">
                <a:solidFill>
                  <a:sysClr val="windowText" lastClr="000000"/>
                </a:solidFill>
                <a:latin typeface="Univers"/>
                <a:ea typeface="ＭＳ Ｐゴシック"/>
              </a:rPr>
              <a:t>Технические решения</a:t>
            </a:r>
            <a:endParaRPr lang="en-US" dirty="0">
              <a:solidFill>
                <a:sysClr val="windowText" lastClr="000000"/>
              </a:solidFill>
              <a:latin typeface="Univers"/>
              <a:ea typeface="ＭＳ Ｐゴシック"/>
            </a:endParaRPr>
          </a:p>
        </p:txBody>
      </p:sp>
      <p:sp>
        <p:nvSpPr>
          <p:cNvPr id="9" name="Rectangle 8"/>
          <p:cNvSpPr/>
          <p:nvPr/>
        </p:nvSpPr>
        <p:spPr>
          <a:xfrm>
            <a:off x="9120186" y="4147567"/>
            <a:ext cx="1724025" cy="13096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ru-RU" dirty="0">
                <a:solidFill>
                  <a:sysClr val="windowText" lastClr="000000"/>
                </a:solidFill>
                <a:latin typeface="Univers"/>
                <a:ea typeface="ＭＳ Ｐゴシック"/>
              </a:rPr>
              <a:t>Не технические решения</a:t>
            </a:r>
            <a:endParaRPr lang="en-US" dirty="0">
              <a:solidFill>
                <a:sysClr val="windowText" lastClr="000000"/>
              </a:solidFill>
              <a:latin typeface="Univers"/>
              <a:ea typeface="ＭＳ Ｐゴシック"/>
            </a:endParaRPr>
          </a:p>
        </p:txBody>
      </p:sp>
      <p:sp>
        <p:nvSpPr>
          <p:cNvPr id="2" name="Slide Number Placeholder 1">
            <a:extLst>
              <a:ext uri="{FF2B5EF4-FFF2-40B4-BE49-F238E27FC236}">
                <a16:creationId xmlns:a16="http://schemas.microsoft.com/office/drawing/2014/main" id="{DDA58CB9-6574-498E-829D-52FE7299100F}"/>
              </a:ext>
            </a:extLst>
          </p:cNvPr>
          <p:cNvSpPr>
            <a:spLocks noGrp="1"/>
          </p:cNvSpPr>
          <p:nvPr>
            <p:ph type="sldNum" sz="quarter" idx="12"/>
          </p:nvPr>
        </p:nvSpPr>
        <p:spPr/>
        <p:txBody>
          <a:bodyPr/>
          <a:lstStyle/>
          <a:p>
            <a:pPr>
              <a:defRPr/>
            </a:pPr>
            <a:fld id="{EE5C1822-1DC3-0E47-BEF4-1B3D499E523C}" type="slidenum">
              <a:rPr lang="en-US" smtClean="0"/>
              <a:pPr>
                <a:defRPr/>
              </a:pPr>
              <a:t>17</a:t>
            </a:fld>
            <a:endParaRPr lang="en-US"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687"/>
            <a:ext cx="9668256" cy="1143000"/>
          </a:xfrm>
        </p:spPr>
        <p:txBody>
          <a:bodyPr/>
          <a:lstStyle/>
          <a:p>
            <a:r>
              <a:rPr lang="ru-RU" sz="3600" dirty="0"/>
              <a:t>Технические решения в отношении инсайдерского риска</a:t>
            </a:r>
            <a:endParaRPr lang="en-US" sz="3600" dirty="0"/>
          </a:p>
        </p:txBody>
      </p:sp>
      <p:sp>
        <p:nvSpPr>
          <p:cNvPr id="3" name="Content Placeholder 2"/>
          <p:cNvSpPr>
            <a:spLocks noGrp="1"/>
          </p:cNvSpPr>
          <p:nvPr>
            <p:ph idx="1"/>
          </p:nvPr>
        </p:nvSpPr>
        <p:spPr/>
        <p:txBody>
          <a:bodyPr/>
          <a:lstStyle/>
          <a:p>
            <a:pPr lvl="1"/>
            <a:r>
              <a:rPr lang="ru-RU" dirty="0"/>
              <a:t>Датчики</a:t>
            </a:r>
            <a:r>
              <a:rPr lang="en-US" dirty="0"/>
              <a:t>/</a:t>
            </a:r>
            <a:r>
              <a:rPr lang="ru-RU" dirty="0"/>
              <a:t>сигнализация</a:t>
            </a:r>
            <a:endParaRPr lang="en-US" dirty="0"/>
          </a:p>
          <a:p>
            <a:pPr lvl="1"/>
            <a:r>
              <a:rPr lang="ru-RU" dirty="0"/>
              <a:t>Видеонаблюдение</a:t>
            </a:r>
            <a:endParaRPr lang="en-US" dirty="0"/>
          </a:p>
          <a:p>
            <a:pPr lvl="1"/>
            <a:r>
              <a:rPr lang="ru-RU" dirty="0"/>
              <a:t>Системы контроля доступа</a:t>
            </a:r>
          </a:p>
          <a:p>
            <a:pPr lvl="1"/>
            <a:r>
              <a:rPr lang="ru-RU" dirty="0"/>
              <a:t>Замки/печати и пломбы</a:t>
            </a:r>
            <a:endParaRPr lang="en-US" dirty="0"/>
          </a:p>
          <a:p>
            <a:pPr lvl="1"/>
            <a:r>
              <a:rPr lang="ru-RU" dirty="0"/>
              <a:t>Барьеры</a:t>
            </a:r>
            <a:endParaRPr lang="en-US" dirty="0"/>
          </a:p>
          <a:p>
            <a:pPr lvl="1"/>
            <a:r>
              <a:rPr lang="ru-RU" dirty="0"/>
              <a:t>Измерительные приборы</a:t>
            </a:r>
            <a:endParaRPr lang="en-US" dirty="0"/>
          </a:p>
          <a:p>
            <a:pPr lvl="1"/>
            <a:r>
              <a:rPr lang="ru-RU" dirty="0"/>
              <a:t>Системы инвентаризации, отчетности и учета</a:t>
            </a:r>
            <a:endParaRPr lang="en-US" dirty="0"/>
          </a:p>
          <a:p>
            <a:pPr lvl="1"/>
            <a:endParaRPr lang="en-US" dirty="0"/>
          </a:p>
        </p:txBody>
      </p:sp>
      <p:pic>
        <p:nvPicPr>
          <p:cNvPr id="7" name="Picture 6" descr="iStock-673967530 - free image - iStock account">
            <a:extLst>
              <a:ext uri="{FF2B5EF4-FFF2-40B4-BE49-F238E27FC236}">
                <a16:creationId xmlns:a16="http://schemas.microsoft.com/office/drawing/2014/main" id="{F523F977-C6F6-4F3E-9947-F06E194D53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7582" y="1600201"/>
            <a:ext cx="4264818" cy="2843212"/>
          </a:xfrm>
          <a:prstGeom prst="rect">
            <a:avLst/>
          </a:prstGeom>
          <a:ln>
            <a:solidFill>
              <a:schemeClr val="accent1">
                <a:shade val="95000"/>
                <a:satMod val="105000"/>
              </a:schemeClr>
            </a:solidFill>
          </a:ln>
        </p:spPr>
      </p:pic>
      <p:sp>
        <p:nvSpPr>
          <p:cNvPr id="4" name="Slide Number Placeholder 3">
            <a:extLst>
              <a:ext uri="{FF2B5EF4-FFF2-40B4-BE49-F238E27FC236}">
                <a16:creationId xmlns:a16="http://schemas.microsoft.com/office/drawing/2014/main" id="{EDA138F3-606A-4F5B-89D6-6C50A0D153F8}"/>
              </a:ext>
            </a:extLst>
          </p:cNvPr>
          <p:cNvSpPr>
            <a:spLocks noGrp="1"/>
          </p:cNvSpPr>
          <p:nvPr>
            <p:ph type="sldNum" sz="quarter" idx="12"/>
          </p:nvPr>
        </p:nvSpPr>
        <p:spPr/>
        <p:txBody>
          <a:bodyPr/>
          <a:lstStyle/>
          <a:p>
            <a:pPr>
              <a:defRPr/>
            </a:pPr>
            <a:fld id="{EE5C1822-1DC3-0E47-BEF4-1B3D499E523C}" type="slidenum">
              <a:rPr lang="en-US" smtClean="0"/>
              <a:pPr>
                <a:defRPr/>
              </a:pPr>
              <a:t>18</a:t>
            </a:fld>
            <a:endParaRPr lang="en-US" dirty="0"/>
          </a:p>
        </p:txBody>
      </p:sp>
    </p:spTree>
    <p:custDataLst>
      <p:tags r:id="rId1"/>
    </p:custDataLst>
    <p:extLst>
      <p:ext uri="{BB962C8B-B14F-4D97-AF65-F5344CB8AC3E}">
        <p14:creationId xmlns:p14="http://schemas.microsoft.com/office/powerpoint/2010/main" val="1547356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263"/>
            <a:ext cx="9436608" cy="1143000"/>
          </a:xfrm>
        </p:spPr>
        <p:txBody>
          <a:bodyPr/>
          <a:lstStyle/>
          <a:p>
            <a:r>
              <a:rPr lang="ru-RU" sz="3200" dirty="0"/>
              <a:t>Не технические решения в отношении инсайдерского риска</a:t>
            </a:r>
            <a:endParaRPr lang="en-US" sz="3200" dirty="0"/>
          </a:p>
        </p:txBody>
      </p:sp>
      <p:sp>
        <p:nvSpPr>
          <p:cNvPr id="3" name="Content Placeholder 2"/>
          <p:cNvSpPr>
            <a:spLocks noGrp="1"/>
          </p:cNvSpPr>
          <p:nvPr>
            <p:ph sz="half" idx="1"/>
          </p:nvPr>
        </p:nvSpPr>
        <p:spPr>
          <a:xfrm>
            <a:off x="266699" y="1600201"/>
            <a:ext cx="5930901" cy="4525963"/>
          </a:xfrm>
        </p:spPr>
        <p:txBody>
          <a:bodyPr/>
          <a:lstStyle/>
          <a:p>
            <a:pPr lvl="1"/>
            <a:r>
              <a:rPr lang="ru-RU" sz="2800" dirty="0"/>
              <a:t>Скрининг</a:t>
            </a:r>
            <a:r>
              <a:rPr lang="en-US" sz="2800" dirty="0"/>
              <a:t> </a:t>
            </a:r>
          </a:p>
          <a:p>
            <a:pPr lvl="1"/>
            <a:r>
              <a:rPr lang="ru-RU" sz="2800" dirty="0"/>
              <a:t>Общая информированность</a:t>
            </a:r>
            <a:endParaRPr lang="en-US" sz="2800" dirty="0"/>
          </a:p>
          <a:p>
            <a:pPr lvl="1"/>
            <a:r>
              <a:rPr lang="ru-RU" sz="2800" dirty="0"/>
              <a:t>Наблюдения и отчетность</a:t>
            </a:r>
          </a:p>
          <a:p>
            <a:pPr lvl="1"/>
            <a:r>
              <a:rPr lang="ru-RU" sz="2800" dirty="0"/>
              <a:t>Программы проверки благонадежности</a:t>
            </a:r>
            <a:endParaRPr lang="en-US" sz="2800" dirty="0"/>
          </a:p>
          <a:p>
            <a:pPr lvl="1"/>
            <a:r>
              <a:rPr lang="ru-RU" sz="2800" dirty="0"/>
              <a:t>Отработанные процедуры</a:t>
            </a:r>
            <a:endParaRPr lang="en-US" sz="2800" dirty="0"/>
          </a:p>
          <a:p>
            <a:pPr lvl="1"/>
            <a:r>
              <a:rPr lang="ru-RU" sz="2800" dirty="0"/>
              <a:t>Надлежащее обучение</a:t>
            </a:r>
            <a:endParaRPr lang="en-US" sz="2800" dirty="0"/>
          </a:p>
          <a:p>
            <a:pPr lvl="1"/>
            <a:r>
              <a:rPr lang="ru-RU" sz="2800" dirty="0"/>
              <a:t>Высокая культура безопасности</a:t>
            </a:r>
            <a:endParaRPr lang="en-US" sz="2000" dirty="0"/>
          </a:p>
        </p:txBody>
      </p:sp>
      <p:pic>
        <p:nvPicPr>
          <p:cNvPr id="10" name="Content Placeholder 9" descr="iStock-1177077783 - free image - iStock account">
            <a:extLst>
              <a:ext uri="{FF2B5EF4-FFF2-40B4-BE49-F238E27FC236}">
                <a16:creationId xmlns:a16="http://schemas.microsoft.com/office/drawing/2014/main" id="{C75D1A00-7D2D-4600-BC14-FCD478C04D91}"/>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197600" y="2067401"/>
            <a:ext cx="5384800" cy="3591560"/>
          </a:xfrm>
          <a:ln>
            <a:solidFill>
              <a:schemeClr val="accent1">
                <a:shade val="95000"/>
                <a:satMod val="105000"/>
              </a:schemeClr>
            </a:solidFill>
          </a:ln>
        </p:spPr>
      </p:pic>
      <p:sp>
        <p:nvSpPr>
          <p:cNvPr id="4" name="Slide Number Placeholder 3">
            <a:extLst>
              <a:ext uri="{FF2B5EF4-FFF2-40B4-BE49-F238E27FC236}">
                <a16:creationId xmlns:a16="http://schemas.microsoft.com/office/drawing/2014/main" id="{D040E3A9-11D1-4861-948D-191699A0CBF5}"/>
              </a:ext>
            </a:extLst>
          </p:cNvPr>
          <p:cNvSpPr>
            <a:spLocks noGrp="1"/>
          </p:cNvSpPr>
          <p:nvPr>
            <p:ph type="sldNum" sz="quarter" idx="12"/>
          </p:nvPr>
        </p:nvSpPr>
        <p:spPr/>
        <p:txBody>
          <a:bodyPr/>
          <a:lstStyle/>
          <a:p>
            <a:pPr>
              <a:defRPr/>
            </a:pPr>
            <a:fld id="{1FF21661-1486-1744-A2B0-7A99BD9DB726}" type="slidenum">
              <a:rPr lang="en-US" smtClean="0"/>
              <a:pPr>
                <a:defRPr/>
              </a:pPr>
              <a:t>19</a:t>
            </a:fld>
            <a:endParaRPr lang="en-US" dirty="0"/>
          </a:p>
        </p:txBody>
      </p:sp>
    </p:spTree>
    <p:custDataLst>
      <p:tags r:id="rId1"/>
    </p:custDataLst>
    <p:extLst>
      <p:ext uri="{BB962C8B-B14F-4D97-AF65-F5344CB8AC3E}">
        <p14:creationId xmlns:p14="http://schemas.microsoft.com/office/powerpoint/2010/main" val="57732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FB2D6A7-50B9-4E89-BF0C-0192CAB6FBD2}"/>
              </a:ext>
            </a:extLst>
          </p:cNvPr>
          <p:cNvGraphicFramePr>
            <a:graphicFrameLocks noGrp="1"/>
          </p:cNvGraphicFramePr>
          <p:nvPr>
            <p:ph idx="1"/>
            <p:extLst>
              <p:ext uri="{D42A27DB-BD31-4B8C-83A1-F6EECF244321}">
                <p14:modId xmlns:p14="http://schemas.microsoft.com/office/powerpoint/2010/main" val="1498461514"/>
              </p:ext>
            </p:extLst>
          </p:nvPr>
        </p:nvGraphicFramePr>
        <p:xfrm>
          <a:off x="2849562" y="1211263"/>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itle 1">
            <a:extLst>
              <a:ext uri="{FF2B5EF4-FFF2-40B4-BE49-F238E27FC236}">
                <a16:creationId xmlns:a16="http://schemas.microsoft.com/office/drawing/2014/main" id="{AE55FE4C-8CBF-4090-87AF-27F2A64B596C}"/>
              </a:ext>
            </a:extLst>
          </p:cNvPr>
          <p:cNvSpPr txBox="1">
            <a:spLocks/>
          </p:cNvSpPr>
          <p:nvPr/>
        </p:nvSpPr>
        <p:spPr>
          <a:xfrm>
            <a:off x="609600" y="68263"/>
            <a:ext cx="10972800" cy="1143000"/>
          </a:xfrm>
          <a:prstGeom prst="rect">
            <a:avLst/>
          </a:prstGeom>
        </p:spPr>
        <p:txBody>
          <a:bodyPr/>
          <a:lstStyle>
            <a:lvl1pPr algn="l" defTabSz="457200" rtl="0" eaLnBrk="1" fontAlgn="base" hangingPunct="1">
              <a:spcBef>
                <a:spcPct val="0"/>
              </a:spcBef>
              <a:spcAft>
                <a:spcPct val="0"/>
              </a:spcAft>
              <a:defRPr sz="4400"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9pPr>
          </a:lstStyle>
          <a:p>
            <a:r>
              <a:rPr lang="ru-RU" altLang="en-US" dirty="0"/>
              <a:t>Цели модуля</a:t>
            </a:r>
            <a:endParaRPr lang="en-US" altLang="en-US" dirty="0"/>
          </a:p>
        </p:txBody>
      </p:sp>
      <p:sp>
        <p:nvSpPr>
          <p:cNvPr id="2" name="Slide Number Placeholder 1">
            <a:extLst>
              <a:ext uri="{FF2B5EF4-FFF2-40B4-BE49-F238E27FC236}">
                <a16:creationId xmlns:a16="http://schemas.microsoft.com/office/drawing/2014/main" id="{E5C3285C-94D8-4E94-BF2E-ADDBA1D6E159}"/>
              </a:ext>
            </a:extLst>
          </p:cNvPr>
          <p:cNvSpPr>
            <a:spLocks noGrp="1"/>
          </p:cNvSpPr>
          <p:nvPr>
            <p:ph type="sldNum" sz="quarter" idx="12"/>
          </p:nvPr>
        </p:nvSpPr>
        <p:spPr/>
        <p:txBody>
          <a:bodyPr/>
          <a:lstStyle/>
          <a:p>
            <a:pPr>
              <a:defRPr/>
            </a:pPr>
            <a:fld id="{EE5C1822-1DC3-0E47-BEF4-1B3D499E523C}" type="slidenum">
              <a:rPr lang="en-US" smtClean="0"/>
              <a:pPr>
                <a:defRPr/>
              </a:pPr>
              <a:t>2</a:t>
            </a:fld>
            <a:endParaRPr lang="en-US" dirty="0"/>
          </a:p>
        </p:txBody>
      </p:sp>
    </p:spTree>
    <p:extLst>
      <p:ext uri="{BB962C8B-B14F-4D97-AF65-F5344CB8AC3E}">
        <p14:creationId xmlns:p14="http://schemas.microsoft.com/office/powerpoint/2010/main" val="129331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5149105" y="499932"/>
            <a:ext cx="5010895" cy="63518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5"/>
          <p:cNvSpPr>
            <a:spLocks noChangeArrowheads="1"/>
          </p:cNvSpPr>
          <p:nvPr/>
        </p:nvSpPr>
        <p:spPr bwMode="auto">
          <a:xfrm>
            <a:off x="501650" y="1782276"/>
            <a:ext cx="40703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 typeface="Arial" charset="0"/>
              <a:buChar char="•"/>
            </a:pPr>
            <a:r>
              <a:rPr lang="ru-RU" altLang="ja-JP" sz="2800" dirty="0"/>
              <a:t>Убеждения и отношение</a:t>
            </a:r>
          </a:p>
          <a:p>
            <a:pPr eaLnBrk="1" hangingPunct="1">
              <a:buFont typeface="Arial" charset="0"/>
              <a:buChar char="•"/>
            </a:pPr>
            <a:r>
              <a:rPr lang="ru-RU" altLang="ja-JP" sz="2800" dirty="0"/>
              <a:t>Принципы</a:t>
            </a:r>
            <a:endParaRPr lang="en-US" altLang="ja-JP" sz="2800" dirty="0"/>
          </a:p>
          <a:p>
            <a:pPr eaLnBrk="1" hangingPunct="1">
              <a:buFont typeface="Arial" charset="0"/>
              <a:buChar char="•"/>
            </a:pPr>
            <a:r>
              <a:rPr lang="ru-RU" altLang="ja-JP" sz="2800" dirty="0"/>
              <a:t>Системы управления</a:t>
            </a:r>
            <a:endParaRPr lang="en-US" altLang="ja-JP" sz="2800" dirty="0"/>
          </a:p>
          <a:p>
            <a:pPr eaLnBrk="1" hangingPunct="1">
              <a:buFont typeface="Arial" charset="0"/>
              <a:buChar char="•"/>
            </a:pPr>
            <a:r>
              <a:rPr lang="ru-RU" altLang="ja-JP" sz="2800" dirty="0"/>
              <a:t>Поведение</a:t>
            </a:r>
            <a:endParaRPr lang="en-US" altLang="ja-JP" sz="2800" dirty="0"/>
          </a:p>
          <a:p>
            <a:pPr lvl="1" eaLnBrk="1" hangingPunct="1">
              <a:buFont typeface="Arial" charset="0"/>
              <a:buChar char="•"/>
            </a:pPr>
            <a:r>
              <a:rPr lang="ru-RU" altLang="ja-JP" sz="2000" dirty="0"/>
              <a:t>Лидерство</a:t>
            </a:r>
            <a:endParaRPr lang="en-US" altLang="ja-JP" sz="2000" dirty="0"/>
          </a:p>
          <a:p>
            <a:pPr lvl="1" eaLnBrk="1" hangingPunct="1">
              <a:buFont typeface="Arial" charset="0"/>
              <a:buChar char="•"/>
            </a:pPr>
            <a:r>
              <a:rPr lang="ru-RU" altLang="ja-JP" sz="2000" dirty="0"/>
              <a:t>Персонал </a:t>
            </a:r>
            <a:endParaRPr lang="en-US" altLang="ja-JP" sz="2000" dirty="0"/>
          </a:p>
        </p:txBody>
      </p:sp>
      <p:sp>
        <p:nvSpPr>
          <p:cNvPr id="34820" name="TextBox 6"/>
          <p:cNvSpPr txBox="1">
            <a:spLocks noChangeArrowheads="1"/>
          </p:cNvSpPr>
          <p:nvPr/>
        </p:nvSpPr>
        <p:spPr bwMode="auto">
          <a:xfrm>
            <a:off x="144907" y="122553"/>
            <a:ext cx="478383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ru-RU" altLang="en-US" sz="2800" b="1" dirty="0">
                <a:solidFill>
                  <a:schemeClr val="bg1"/>
                </a:solidFill>
              </a:rPr>
              <a:t>Культура ядерной безопасности</a:t>
            </a:r>
            <a:endParaRPr lang="en-US" altLang="en-US" sz="2800" b="1" dirty="0">
              <a:solidFill>
                <a:schemeClr val="bg1"/>
              </a:solidFill>
            </a:endParaRPr>
          </a:p>
          <a:p>
            <a:pPr eaLnBrk="1" hangingPunct="1"/>
            <a:endParaRPr lang="en-US" altLang="en-US" sz="2800" b="1" dirty="0">
              <a:solidFill>
                <a:schemeClr val="bg1"/>
              </a:solidFill>
            </a:endParaRPr>
          </a:p>
        </p:txBody>
      </p:sp>
      <p:sp>
        <p:nvSpPr>
          <p:cNvPr id="3" name="Slide Number Placeholder 2">
            <a:extLst>
              <a:ext uri="{FF2B5EF4-FFF2-40B4-BE49-F238E27FC236}">
                <a16:creationId xmlns:a16="http://schemas.microsoft.com/office/drawing/2014/main" id="{280D6356-CDE4-45BF-A775-59E063C5BAFB}"/>
              </a:ext>
            </a:extLst>
          </p:cNvPr>
          <p:cNvSpPr>
            <a:spLocks noGrp="1"/>
          </p:cNvSpPr>
          <p:nvPr>
            <p:ph type="sldNum" sz="quarter" idx="12"/>
          </p:nvPr>
        </p:nvSpPr>
        <p:spPr/>
        <p:txBody>
          <a:bodyPr/>
          <a:lstStyle/>
          <a:p>
            <a:pPr>
              <a:defRPr/>
            </a:pPr>
            <a:fld id="{EE5C1822-1DC3-0E47-BEF4-1B3D499E523C}" type="slidenum">
              <a:rPr lang="en-US" smtClean="0"/>
              <a:pPr>
                <a:defRPr/>
              </a:pPr>
              <a:t>20</a:t>
            </a:fld>
            <a:endParaRPr lang="en-US" dirty="0"/>
          </a:p>
        </p:txBody>
      </p:sp>
    </p:spTree>
    <p:extLst>
      <p:ext uri="{BB962C8B-B14F-4D97-AF65-F5344CB8AC3E}">
        <p14:creationId xmlns:p14="http://schemas.microsoft.com/office/powerpoint/2010/main" val="2895458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5473-4B9F-4D90-9EFE-98EAE3955A8B}"/>
              </a:ext>
            </a:extLst>
          </p:cNvPr>
          <p:cNvSpPr>
            <a:spLocks noGrp="1"/>
          </p:cNvSpPr>
          <p:nvPr>
            <p:ph type="title"/>
          </p:nvPr>
        </p:nvSpPr>
        <p:spPr/>
        <p:txBody>
          <a:bodyPr>
            <a:normAutofit/>
          </a:bodyPr>
          <a:lstStyle/>
          <a:p>
            <a:r>
              <a:rPr lang="ru-RU" sz="4800" dirty="0"/>
              <a:t>Транспортные вопросы</a:t>
            </a:r>
            <a:endParaRPr lang="en-US" sz="4800" dirty="0"/>
          </a:p>
        </p:txBody>
      </p:sp>
      <p:sp>
        <p:nvSpPr>
          <p:cNvPr id="3" name="Content Placeholder 2">
            <a:extLst>
              <a:ext uri="{FF2B5EF4-FFF2-40B4-BE49-F238E27FC236}">
                <a16:creationId xmlns:a16="http://schemas.microsoft.com/office/drawing/2014/main" id="{6313A2C2-7F72-4DEC-8B8F-26B6124852B1}"/>
              </a:ext>
            </a:extLst>
          </p:cNvPr>
          <p:cNvSpPr>
            <a:spLocks noGrp="1"/>
          </p:cNvSpPr>
          <p:nvPr>
            <p:ph idx="1"/>
          </p:nvPr>
        </p:nvSpPr>
        <p:spPr>
          <a:xfrm>
            <a:off x="2358389" y="1550996"/>
            <a:ext cx="7864770" cy="4065273"/>
          </a:xfrm>
        </p:spPr>
        <p:txBody>
          <a:bodyPr>
            <a:normAutofit/>
          </a:bodyPr>
          <a:lstStyle/>
          <a:p>
            <a:pPr marL="0" indent="0">
              <a:buNone/>
            </a:pPr>
            <a:r>
              <a:rPr lang="ru-RU" sz="3200" dirty="0"/>
              <a:t>Рассмотрите возможность инсайдерской угрозы на протяжении всей транспортировки</a:t>
            </a:r>
            <a:endParaRPr lang="en-US" sz="3200" dirty="0"/>
          </a:p>
          <a:p>
            <a:pPr lvl="1"/>
            <a:r>
              <a:rPr lang="ru-RU" sz="2800" dirty="0"/>
              <a:t>От места отправления</a:t>
            </a:r>
            <a:endParaRPr lang="en-US" sz="2800" dirty="0"/>
          </a:p>
          <a:p>
            <a:pPr lvl="1"/>
            <a:r>
              <a:rPr lang="ru-RU" sz="2800" dirty="0"/>
              <a:t>В пути</a:t>
            </a:r>
            <a:endParaRPr lang="en-US" sz="2800" dirty="0"/>
          </a:p>
          <a:p>
            <a:pPr lvl="1"/>
            <a:r>
              <a:rPr lang="ru-RU" sz="2800" dirty="0"/>
              <a:t>До пункта назначения</a:t>
            </a:r>
            <a:endParaRPr lang="en-US" sz="2800" dirty="0"/>
          </a:p>
        </p:txBody>
      </p:sp>
      <p:pic>
        <p:nvPicPr>
          <p:cNvPr id="7" name="Picture 6">
            <a:extLst>
              <a:ext uri="{FF2B5EF4-FFF2-40B4-BE49-F238E27FC236}">
                <a16:creationId xmlns:a16="http://schemas.microsoft.com/office/drawing/2014/main" id="{EF6D622D-13A7-40FB-8970-BB9B374ACB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1180" y="4651883"/>
            <a:ext cx="8549640" cy="1852422"/>
          </a:xfrm>
          <a:prstGeom prst="rect">
            <a:avLst/>
          </a:prstGeom>
        </p:spPr>
      </p:pic>
      <p:pic>
        <p:nvPicPr>
          <p:cNvPr id="4" name="object 25">
            <a:extLst>
              <a:ext uri="{FF2B5EF4-FFF2-40B4-BE49-F238E27FC236}">
                <a16:creationId xmlns:a16="http://schemas.microsoft.com/office/drawing/2014/main" id="{15BE066C-E80A-4B90-95A1-9B909C71E1F3}"/>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32974" y="3550837"/>
            <a:ext cx="2235291" cy="2205990"/>
          </a:xfrm>
          <a:prstGeom prst="rect">
            <a:avLst/>
          </a:prstGeom>
          <a:effectLst/>
        </p:spPr>
      </p:pic>
      <p:pic>
        <p:nvPicPr>
          <p:cNvPr id="9" name="Picture 8" descr="https://www.flickr.com/photos/iaea_imagebank/8468473852&#10;&#10;">
            <a:extLst>
              <a:ext uri="{FF2B5EF4-FFF2-40B4-BE49-F238E27FC236}">
                <a16:creationId xmlns:a16="http://schemas.microsoft.com/office/drawing/2014/main" id="{EEAAC5D0-743E-4AB4-A766-F5C169D58B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90" y="5340944"/>
            <a:ext cx="2188890" cy="1456013"/>
          </a:xfrm>
          <a:prstGeom prst="rect">
            <a:avLst/>
          </a:prstGeom>
        </p:spPr>
      </p:pic>
      <p:pic>
        <p:nvPicPr>
          <p:cNvPr id="10" name="object 21" descr="A large indoor swimming pool&#10;&#10;Description automatically generated with low confidence">
            <a:extLst>
              <a:ext uri="{FF2B5EF4-FFF2-40B4-BE49-F238E27FC236}">
                <a16:creationId xmlns:a16="http://schemas.microsoft.com/office/drawing/2014/main" id="{63B6CC29-5183-401A-98E6-3D83F05A3A5B}"/>
              </a:ext>
            </a:extLst>
          </p:cNvPr>
          <p:cNvPicPr/>
          <p:nvPr/>
        </p:nvPicPr>
        <p:blipFill rotWithShape="1">
          <a:blip r:embed="rId6" cstate="screen">
            <a:extLst>
              <a:ext uri="{28A0092B-C50C-407E-A947-70E740481C1C}">
                <a14:useLocalDpi xmlns:a14="http://schemas.microsoft.com/office/drawing/2010/main"/>
              </a:ext>
            </a:extLst>
          </a:blip>
          <a:srcRect/>
          <a:stretch/>
        </p:blipFill>
        <p:spPr>
          <a:xfrm>
            <a:off x="10137094" y="4925219"/>
            <a:ext cx="2054906" cy="1931670"/>
          </a:xfrm>
          <a:custGeom>
            <a:avLst/>
            <a:gdLst/>
            <a:ahLst/>
            <a:cxnLst/>
            <a:rect l="l" t="t" r="r" b="b"/>
            <a:pathLst>
              <a:path w="4636517" h="6858000">
                <a:moveTo>
                  <a:pt x="0" y="0"/>
                </a:moveTo>
                <a:lnTo>
                  <a:pt x="4636517" y="0"/>
                </a:lnTo>
                <a:lnTo>
                  <a:pt x="4636517" y="6858000"/>
                </a:lnTo>
                <a:lnTo>
                  <a:pt x="0" y="6858000"/>
                </a:lnTo>
                <a:close/>
              </a:path>
            </a:pathLst>
          </a:custGeom>
        </p:spPr>
      </p:pic>
      <p:pic>
        <p:nvPicPr>
          <p:cNvPr id="8" name="Picture 6" descr="Image result for Cobalt-60 Tele-therapy Unit">
            <a:extLst>
              <a:ext uri="{FF2B5EF4-FFF2-40B4-BE49-F238E27FC236}">
                <a16:creationId xmlns:a16="http://schemas.microsoft.com/office/drawing/2014/main" id="{E7779FDA-7B06-4C42-AF5A-D1120494FFC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692051" y="3171720"/>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0C3FB94-D1A3-49AB-9849-AC2586E8C3CD}"/>
              </a:ext>
            </a:extLst>
          </p:cNvPr>
          <p:cNvSpPr>
            <a:spLocks noGrp="1"/>
          </p:cNvSpPr>
          <p:nvPr>
            <p:ph type="sldNum" sz="quarter" idx="12"/>
          </p:nvPr>
        </p:nvSpPr>
        <p:spPr/>
        <p:txBody>
          <a:bodyPr/>
          <a:lstStyle/>
          <a:p>
            <a:pPr>
              <a:defRPr/>
            </a:pPr>
            <a:fld id="{EE5C1822-1DC3-0E47-BEF4-1B3D499E523C}" type="slidenum">
              <a:rPr lang="en-US" smtClean="0"/>
              <a:pPr>
                <a:defRPr/>
              </a:pPr>
              <a:t>21</a:t>
            </a:fld>
            <a:endParaRPr lang="en-US" dirty="0"/>
          </a:p>
        </p:txBody>
      </p:sp>
    </p:spTree>
    <p:extLst>
      <p:ext uri="{BB962C8B-B14F-4D97-AF65-F5344CB8AC3E}">
        <p14:creationId xmlns:p14="http://schemas.microsoft.com/office/powerpoint/2010/main" val="1268224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type="title"/>
          </p:nvPr>
        </p:nvSpPr>
        <p:spPr/>
        <p:txBody>
          <a:bodyPr/>
          <a:lstStyle/>
          <a:p>
            <a:r>
              <a:rPr lang="ru-RU" altLang="en-US" dirty="0"/>
              <a:t>Выводы</a:t>
            </a:r>
            <a:endParaRPr lang="en-US" altLang="en-US" dirty="0"/>
          </a:p>
        </p:txBody>
      </p:sp>
      <p:sp>
        <p:nvSpPr>
          <p:cNvPr id="25604" name="Rectangle 5"/>
          <p:cNvSpPr>
            <a:spLocks noGrp="1" noChangeArrowheads="1"/>
          </p:cNvSpPr>
          <p:nvPr>
            <p:ph idx="1"/>
          </p:nvPr>
        </p:nvSpPr>
        <p:spPr/>
        <p:txBody>
          <a:bodyPr/>
          <a:lstStyle/>
          <a:p>
            <a:r>
              <a:rPr lang="ru-RU" altLang="en-US" dirty="0"/>
              <a:t>Инсайдерская угроза представляет уникальные проблемы как для охраны, так и для физической безопасности</a:t>
            </a:r>
            <a:r>
              <a:rPr lang="en-US" altLang="en-US" dirty="0"/>
              <a:t>.</a:t>
            </a:r>
          </a:p>
          <a:p>
            <a:r>
              <a:rPr lang="ru-RU" altLang="en-US" dirty="0"/>
              <a:t>Проактивные программы и высокая культура безопасности могут помочь в выявлении и задержании потенциальных инсайдеров.</a:t>
            </a:r>
          </a:p>
          <a:p>
            <a:r>
              <a:rPr lang="ru-RU" altLang="en-US" dirty="0"/>
              <a:t>Каждый сотрудник, участвующий в транспортных операциях, играет свою роль в обеспечении сохранных и безопасных перевозок</a:t>
            </a:r>
            <a:r>
              <a:rPr lang="en-US" altLang="en-US" dirty="0"/>
              <a:t>.</a:t>
            </a:r>
          </a:p>
        </p:txBody>
      </p:sp>
      <p:sp>
        <p:nvSpPr>
          <p:cNvPr id="2" name="Slide Number Placeholder 1">
            <a:extLst>
              <a:ext uri="{FF2B5EF4-FFF2-40B4-BE49-F238E27FC236}">
                <a16:creationId xmlns:a16="http://schemas.microsoft.com/office/drawing/2014/main" id="{15EF766C-A67E-46B9-A781-8D4AA760085E}"/>
              </a:ext>
            </a:extLst>
          </p:cNvPr>
          <p:cNvSpPr>
            <a:spLocks noGrp="1"/>
          </p:cNvSpPr>
          <p:nvPr>
            <p:ph type="sldNum" sz="quarter" idx="12"/>
          </p:nvPr>
        </p:nvSpPr>
        <p:spPr/>
        <p:txBody>
          <a:bodyPr/>
          <a:lstStyle/>
          <a:p>
            <a:pPr>
              <a:defRPr/>
            </a:pPr>
            <a:fld id="{EE5C1822-1DC3-0E47-BEF4-1B3D499E523C}" type="slidenum">
              <a:rPr lang="en-US" smtClean="0"/>
              <a:pPr>
                <a:defRPr/>
              </a:pPr>
              <a:t>22</a:t>
            </a:fld>
            <a:endParaRPr lang="en-US" dirty="0"/>
          </a:p>
        </p:txBody>
      </p:sp>
    </p:spTree>
    <p:custDataLst>
      <p:tags r:id="rId1"/>
    </p:custDataLst>
    <p:extLst>
      <p:ext uri="{BB962C8B-B14F-4D97-AF65-F5344CB8AC3E}">
        <p14:creationId xmlns:p14="http://schemas.microsoft.com/office/powerpoint/2010/main" val="1012599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ru-RU" altLang="en-US" noProof="0" dirty="0"/>
              <a:t>Вопросы</a:t>
            </a:r>
            <a:r>
              <a:rPr lang="es-ES_tradnl" altLang="en-US" noProof="0" dirty="0"/>
              <a:t>/</a:t>
            </a:r>
            <a:r>
              <a:rPr lang="ru-RU" altLang="en-US" noProof="0" dirty="0"/>
              <a:t>Комментарии</a:t>
            </a:r>
            <a:endParaRPr lang="es-ES_tradnl" altLang="en-US" noProof="0" dirty="0"/>
          </a:p>
        </p:txBody>
      </p:sp>
      <p:pic>
        <p:nvPicPr>
          <p:cNvPr id="3" name="Picture 2" descr="iStock-1195267840 - free image - iStock account">
            <a:extLst>
              <a:ext uri="{FF2B5EF4-FFF2-40B4-BE49-F238E27FC236}">
                <a16:creationId xmlns:a16="http://schemas.microsoft.com/office/drawing/2014/main" id="{59330987-454B-4EDB-93E5-C499028955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7272" y="1834515"/>
            <a:ext cx="7077456" cy="3931920"/>
          </a:xfrm>
          <a:prstGeom prst="rect">
            <a:avLst/>
          </a:prstGeom>
          <a:ln>
            <a:solidFill>
              <a:schemeClr val="accent1">
                <a:shade val="95000"/>
                <a:satMod val="105000"/>
              </a:schemeClr>
            </a:solidFill>
          </a:ln>
        </p:spPr>
      </p:pic>
      <p:sp>
        <p:nvSpPr>
          <p:cNvPr id="2" name="Slide Number Placeholder 1">
            <a:extLst>
              <a:ext uri="{FF2B5EF4-FFF2-40B4-BE49-F238E27FC236}">
                <a16:creationId xmlns:a16="http://schemas.microsoft.com/office/drawing/2014/main" id="{57159C2B-F398-414B-A264-2073411D9762}"/>
              </a:ext>
            </a:extLst>
          </p:cNvPr>
          <p:cNvSpPr>
            <a:spLocks noGrp="1"/>
          </p:cNvSpPr>
          <p:nvPr>
            <p:ph type="sldNum" sz="quarter" idx="12"/>
          </p:nvPr>
        </p:nvSpPr>
        <p:spPr/>
        <p:txBody>
          <a:bodyPr/>
          <a:lstStyle/>
          <a:p>
            <a:pPr>
              <a:defRPr/>
            </a:pPr>
            <a:fld id="{52569772-079F-7B4C-9A73-CA417C06889A}" type="slidenum">
              <a:rPr lang="en-US" smtClean="0"/>
              <a:pPr>
                <a:defRPr/>
              </a:pPr>
              <a:t>23</a:t>
            </a:fld>
            <a:endParaRPr lang="en-US" dirty="0"/>
          </a:p>
        </p:txBody>
      </p:sp>
    </p:spTree>
    <p:custDataLst>
      <p:tags r:id="rId1"/>
    </p:custDataLst>
    <p:extLst>
      <p:ext uri="{BB962C8B-B14F-4D97-AF65-F5344CB8AC3E}">
        <p14:creationId xmlns:p14="http://schemas.microsoft.com/office/powerpoint/2010/main" val="135908710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ru-RU" altLang="en-US" dirty="0"/>
              <a:t>Определение инсайдера</a:t>
            </a:r>
            <a:endParaRPr lang="en-GB" altLang="en-US" dirty="0"/>
          </a:p>
        </p:txBody>
      </p:sp>
      <p:sp>
        <p:nvSpPr>
          <p:cNvPr id="3" name="Content Placeholder 2"/>
          <p:cNvSpPr>
            <a:spLocks noGrp="1"/>
          </p:cNvSpPr>
          <p:nvPr>
            <p:ph idx="1"/>
          </p:nvPr>
        </p:nvSpPr>
        <p:spPr/>
        <p:txBody>
          <a:bodyPr>
            <a:normAutofit fontScale="92500" lnSpcReduction="20000"/>
          </a:bodyPr>
          <a:lstStyle/>
          <a:p>
            <a:pPr>
              <a:spcBef>
                <a:spcPts val="600"/>
              </a:spcBef>
              <a:defRPr/>
            </a:pPr>
            <a:r>
              <a:rPr lang="ru-RU" dirty="0"/>
              <a:t>Инсайдер имеет право </a:t>
            </a:r>
            <a:r>
              <a:rPr lang="ru-RU" b="1" i="1" u="sng" dirty="0"/>
              <a:t>санкционированного доступа </a:t>
            </a:r>
            <a:r>
              <a:rPr lang="ru-RU" dirty="0"/>
              <a:t> (с сопровождением или без) к </a:t>
            </a:r>
            <a:r>
              <a:rPr lang="ru-RU" b="1" i="1" u="sng" dirty="0"/>
              <a:t>контролируемым зонам и/или партиям груза.</a:t>
            </a:r>
            <a:endParaRPr lang="ru-RU" dirty="0"/>
          </a:p>
          <a:p>
            <a:pPr>
              <a:spcBef>
                <a:spcPts val="600"/>
              </a:spcBef>
              <a:defRPr/>
            </a:pPr>
            <a:r>
              <a:rPr lang="ru-RU" dirty="0"/>
              <a:t>Инсайдерами могут быть</a:t>
            </a:r>
            <a:r>
              <a:rPr lang="en-US" dirty="0"/>
              <a:t>:</a:t>
            </a:r>
          </a:p>
          <a:p>
            <a:pPr lvl="1">
              <a:defRPr/>
            </a:pPr>
            <a:r>
              <a:rPr lang="ru-RU" dirty="0"/>
              <a:t>Сотрудники</a:t>
            </a:r>
            <a:endParaRPr lang="en-US" dirty="0"/>
          </a:p>
          <a:p>
            <a:pPr lvl="1">
              <a:defRPr/>
            </a:pPr>
            <a:r>
              <a:rPr lang="ru-RU" dirty="0"/>
              <a:t>Бывшие сотрудники</a:t>
            </a:r>
            <a:endParaRPr lang="en-US" dirty="0"/>
          </a:p>
          <a:p>
            <a:pPr lvl="1">
              <a:defRPr/>
            </a:pPr>
            <a:r>
              <a:rPr lang="ru-RU" dirty="0"/>
              <a:t>Подрядчики/консультанты</a:t>
            </a:r>
            <a:endParaRPr lang="en-US" dirty="0"/>
          </a:p>
          <a:p>
            <a:pPr lvl="1">
              <a:defRPr/>
            </a:pPr>
            <a:r>
              <a:rPr lang="ru-RU" dirty="0"/>
              <a:t>Поставщики</a:t>
            </a:r>
            <a:endParaRPr lang="en-US" dirty="0"/>
          </a:p>
          <a:p>
            <a:pPr lvl="1">
              <a:defRPr/>
            </a:pPr>
            <a:r>
              <a:rPr lang="ru-RU" dirty="0"/>
              <a:t>Посетители </a:t>
            </a:r>
            <a:endParaRPr lang="en-US" dirty="0"/>
          </a:p>
          <a:p>
            <a:pPr lvl="1">
              <a:defRPr/>
            </a:pPr>
            <a:r>
              <a:rPr lang="ru-RU" dirty="0"/>
              <a:t>Промышленные партнеры</a:t>
            </a:r>
            <a:endParaRPr lang="en-US" dirty="0"/>
          </a:p>
          <a:p>
            <a:pPr lvl="1">
              <a:defRPr/>
            </a:pPr>
            <a:r>
              <a:rPr lang="ru-RU" dirty="0"/>
              <a:t>Регуляторы / инспекторы</a:t>
            </a:r>
            <a:endParaRPr lang="en-US" i="1" dirty="0">
              <a:solidFill>
                <a:srgbClr val="002060"/>
              </a:solidFill>
            </a:endParaRPr>
          </a:p>
          <a:p>
            <a:pPr>
              <a:spcBef>
                <a:spcPts val="600"/>
              </a:spcBef>
              <a:defRPr/>
            </a:pPr>
            <a:endParaRPr lang="en-GB" dirty="0"/>
          </a:p>
        </p:txBody>
      </p:sp>
      <p:pic>
        <p:nvPicPr>
          <p:cNvPr id="4" name="Picture 3" descr="iStock-1172641653 - free image - iStock account">
            <a:extLst>
              <a:ext uri="{FF2B5EF4-FFF2-40B4-BE49-F238E27FC236}">
                <a16:creationId xmlns:a16="http://schemas.microsoft.com/office/drawing/2014/main" id="{6D315D7A-77FF-4F6D-8EA8-823DC88CF8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0826" y="3128962"/>
            <a:ext cx="4216253" cy="2812161"/>
          </a:xfrm>
          <a:prstGeom prst="rect">
            <a:avLst/>
          </a:prstGeom>
          <a:ln>
            <a:solidFill>
              <a:schemeClr val="accent1"/>
            </a:solidFill>
          </a:ln>
        </p:spPr>
      </p:pic>
      <p:sp>
        <p:nvSpPr>
          <p:cNvPr id="2" name="Slide Number Placeholder 1">
            <a:extLst>
              <a:ext uri="{FF2B5EF4-FFF2-40B4-BE49-F238E27FC236}">
                <a16:creationId xmlns:a16="http://schemas.microsoft.com/office/drawing/2014/main" id="{320C97B9-BFBB-4514-9B5C-359228565836}"/>
              </a:ext>
            </a:extLst>
          </p:cNvPr>
          <p:cNvSpPr>
            <a:spLocks noGrp="1"/>
          </p:cNvSpPr>
          <p:nvPr>
            <p:ph type="sldNum" sz="quarter" idx="12"/>
          </p:nvPr>
        </p:nvSpPr>
        <p:spPr/>
        <p:txBody>
          <a:bodyPr/>
          <a:lstStyle/>
          <a:p>
            <a:pPr>
              <a:defRPr/>
            </a:pPr>
            <a:fld id="{EE5C1822-1DC3-0E47-BEF4-1B3D499E523C}" type="slidenum">
              <a:rPr lang="en-US" smtClean="0"/>
              <a:pPr>
                <a:defRPr/>
              </a:pPr>
              <a:t>3</a:t>
            </a:fld>
            <a:endParaRPr 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nowledge - Free of Charge Creative Commons Notepad 1 image">
            <a:extLst>
              <a:ext uri="{FF2B5EF4-FFF2-40B4-BE49-F238E27FC236}">
                <a16:creationId xmlns:a16="http://schemas.microsoft.com/office/drawing/2014/main" id="{C17113E2-65B9-4FBD-935B-34919A8FC37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Authority - Free of Charge Creative Commons Highway Sign image">
            <a:extLst>
              <a:ext uri="{FF2B5EF4-FFF2-40B4-BE49-F238E27FC236}">
                <a16:creationId xmlns:a16="http://schemas.microsoft.com/office/drawing/2014/main" id="{0F9D28B8-D3F9-46DC-A358-9AF6E33688E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Access - Free of Charge Creative Commons Suspension file image">
            <a:extLst>
              <a:ext uri="{FF2B5EF4-FFF2-40B4-BE49-F238E27FC236}">
                <a16:creationId xmlns:a16="http://schemas.microsoft.com/office/drawing/2014/main" id="{04A6713A-B405-41CE-954A-20FCE91BFEB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04A638-EB99-42E4-9F63-AC8064731112}"/>
              </a:ext>
            </a:extLst>
          </p:cNvPr>
          <p:cNvSpPr>
            <a:spLocks noGrp="1"/>
          </p:cNvSpPr>
          <p:nvPr>
            <p:ph type="title"/>
          </p:nvPr>
        </p:nvSpPr>
        <p:spPr>
          <a:xfrm>
            <a:off x="59149" y="214136"/>
            <a:ext cx="5887363" cy="1325563"/>
          </a:xfrm>
        </p:spPr>
        <p:txBody>
          <a:bodyPr>
            <a:normAutofit/>
          </a:bodyPr>
          <a:lstStyle/>
          <a:p>
            <a:r>
              <a:rPr lang="ru-RU" sz="3600" b="1" dirty="0"/>
              <a:t>Возможности инсайдера</a:t>
            </a:r>
            <a:endParaRPr lang="en-US" sz="3600" b="1" dirty="0"/>
          </a:p>
        </p:txBody>
      </p:sp>
      <p:sp>
        <p:nvSpPr>
          <p:cNvPr id="3" name="Content Placeholder 2">
            <a:extLst>
              <a:ext uri="{FF2B5EF4-FFF2-40B4-BE49-F238E27FC236}">
                <a16:creationId xmlns:a16="http://schemas.microsoft.com/office/drawing/2014/main" id="{38F14913-9E8D-4285-8C88-EC8CB0C3E82F}"/>
              </a:ext>
            </a:extLst>
          </p:cNvPr>
          <p:cNvSpPr>
            <a:spLocks noGrp="1"/>
          </p:cNvSpPr>
          <p:nvPr>
            <p:ph idx="1"/>
          </p:nvPr>
        </p:nvSpPr>
        <p:spPr>
          <a:xfrm>
            <a:off x="448056" y="2514600"/>
            <a:ext cx="4922338" cy="3666744"/>
          </a:xfrm>
        </p:spPr>
        <p:txBody>
          <a:bodyPr>
            <a:normAutofit/>
          </a:bodyPr>
          <a:lstStyle/>
          <a:p>
            <a:r>
              <a:rPr lang="ru-RU" sz="3200" dirty="0"/>
              <a:t>Знания</a:t>
            </a:r>
            <a:endParaRPr lang="en-US" sz="3200" dirty="0"/>
          </a:p>
          <a:p>
            <a:r>
              <a:rPr lang="ru-RU" dirty="0"/>
              <a:t>Доступ</a:t>
            </a:r>
            <a:r>
              <a:rPr lang="en-US" sz="3200" dirty="0"/>
              <a:t> </a:t>
            </a:r>
          </a:p>
          <a:p>
            <a:r>
              <a:rPr lang="ru-RU" sz="3200" dirty="0"/>
              <a:t>Полномочия</a:t>
            </a:r>
            <a:endParaRPr lang="en-US" sz="3200" dirty="0"/>
          </a:p>
        </p:txBody>
      </p:sp>
      <p:sp>
        <p:nvSpPr>
          <p:cNvPr id="4" name="Slide Number Placeholder 3">
            <a:extLst>
              <a:ext uri="{FF2B5EF4-FFF2-40B4-BE49-F238E27FC236}">
                <a16:creationId xmlns:a16="http://schemas.microsoft.com/office/drawing/2014/main" id="{C6563A8C-536D-4B17-B689-76894F8A8759}"/>
              </a:ext>
            </a:extLst>
          </p:cNvPr>
          <p:cNvSpPr>
            <a:spLocks noGrp="1"/>
          </p:cNvSpPr>
          <p:nvPr>
            <p:ph type="sldNum" sz="quarter" idx="12"/>
          </p:nvPr>
        </p:nvSpPr>
        <p:spPr/>
        <p:txBody>
          <a:bodyPr/>
          <a:lstStyle/>
          <a:p>
            <a:pPr>
              <a:defRPr/>
            </a:pPr>
            <a:fld id="{EE5C1822-1DC3-0E47-BEF4-1B3D499E523C}" type="slidenum">
              <a:rPr lang="en-US" smtClean="0"/>
              <a:pPr>
                <a:defRPr/>
              </a:pPr>
              <a:t>4</a:t>
            </a:fld>
            <a:endParaRPr lang="en-US" dirty="0"/>
          </a:p>
        </p:txBody>
      </p:sp>
    </p:spTree>
    <p:extLst>
      <p:ext uri="{BB962C8B-B14F-4D97-AF65-F5344CB8AC3E}">
        <p14:creationId xmlns:p14="http://schemas.microsoft.com/office/powerpoint/2010/main" val="75204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ru-RU" altLang="en-US" dirty="0"/>
              <a:t>Внутренняя угроза</a:t>
            </a:r>
            <a:endParaRPr lang="en-US" altLang="en-US" dirty="0"/>
          </a:p>
        </p:txBody>
      </p:sp>
      <p:sp>
        <p:nvSpPr>
          <p:cNvPr id="27651" name="Content Placeholder 2"/>
          <p:cNvSpPr>
            <a:spLocks noGrp="1"/>
          </p:cNvSpPr>
          <p:nvPr>
            <p:ph idx="1"/>
          </p:nvPr>
        </p:nvSpPr>
        <p:spPr>
          <a:xfrm>
            <a:off x="119921" y="1600201"/>
            <a:ext cx="8934138" cy="4525963"/>
          </a:xfrm>
        </p:spPr>
        <p:txBody>
          <a:bodyPr/>
          <a:lstStyle/>
          <a:p>
            <a:r>
              <a:rPr lang="ru-RU" altLang="en-US" sz="2800" dirty="0"/>
              <a:t>Благодаря имеющимся у инсайдера доступу, полномочиям или знаниям, он может:</a:t>
            </a:r>
            <a:endParaRPr lang="en-GB" altLang="en-US" sz="2800" dirty="0"/>
          </a:p>
          <a:p>
            <a:pPr lvl="1"/>
            <a:r>
              <a:rPr lang="ru-RU" altLang="en-US" sz="2400" dirty="0"/>
              <a:t>Обойти некоторые технические и административные меры безопасности, чтобы совершить кражу или устроить саботаж</a:t>
            </a:r>
          </a:p>
          <a:p>
            <a:pPr lvl="1"/>
            <a:r>
              <a:rPr lang="ru-RU" altLang="en-US" sz="2400" dirty="0"/>
              <a:t>Достичь цели при помощи ряда отдельных действий, которые предпринимались в течение продолжительного времени, чтобы минимизировать возможность быть обнаруженным и максимизировать вероятность успешного завершения злоумышленного акта</a:t>
            </a:r>
            <a:endParaRPr lang="en-GB" altLang="en-US" sz="2400" dirty="0"/>
          </a:p>
          <a:p>
            <a:pPr lvl="1"/>
            <a:r>
              <a:rPr lang="ru-RU" altLang="en-US" sz="2400" dirty="0"/>
              <a:t>Воспользоваться возможностью выбрать самую уязвимую цель и самое лучшее время для осуществления злоумышленного акта</a:t>
            </a:r>
            <a:endParaRPr lang="en-US" altLang="en-US" sz="2400" dirty="0"/>
          </a:p>
        </p:txBody>
      </p:sp>
      <p:pic>
        <p:nvPicPr>
          <p:cNvPr id="5" name="Picture 4" descr="iStock-510231606 - free image - iStock account">
            <a:extLst>
              <a:ext uri="{FF2B5EF4-FFF2-40B4-BE49-F238E27FC236}">
                <a16:creationId xmlns:a16="http://schemas.microsoft.com/office/drawing/2014/main" id="{CA28376D-77D6-47BC-B36E-4777FCDA66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39711" y="3428999"/>
            <a:ext cx="2932367" cy="1954911"/>
          </a:xfrm>
          <a:prstGeom prst="rect">
            <a:avLst/>
          </a:prstGeom>
          <a:ln>
            <a:solidFill>
              <a:schemeClr val="accent1"/>
            </a:solidFill>
          </a:ln>
        </p:spPr>
      </p:pic>
      <p:sp>
        <p:nvSpPr>
          <p:cNvPr id="2" name="Slide Number Placeholder 1">
            <a:extLst>
              <a:ext uri="{FF2B5EF4-FFF2-40B4-BE49-F238E27FC236}">
                <a16:creationId xmlns:a16="http://schemas.microsoft.com/office/drawing/2014/main" id="{103A3DE6-0F69-4CDB-8A26-AE326DFE59A8}"/>
              </a:ext>
            </a:extLst>
          </p:cNvPr>
          <p:cNvSpPr>
            <a:spLocks noGrp="1"/>
          </p:cNvSpPr>
          <p:nvPr>
            <p:ph type="sldNum" sz="quarter" idx="12"/>
          </p:nvPr>
        </p:nvSpPr>
        <p:spPr/>
        <p:txBody>
          <a:bodyPr/>
          <a:lstStyle/>
          <a:p>
            <a:pPr>
              <a:defRPr/>
            </a:pPr>
            <a:fld id="{EE5C1822-1DC3-0E47-BEF4-1B3D499E523C}" type="slidenum">
              <a:rPr lang="en-US" smtClean="0"/>
              <a:pPr>
                <a:defRPr/>
              </a:pPr>
              <a:t>5</a:t>
            </a:fld>
            <a:endParaRPr 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262"/>
            <a:ext cx="10972800" cy="1715567"/>
          </a:xfrm>
        </p:spPr>
        <p:txBody>
          <a:bodyPr/>
          <a:lstStyle/>
          <a:p>
            <a:r>
              <a:rPr lang="ru-RU" sz="3200" dirty="0"/>
              <a:t>Какие существуют инсайдерские угрозы для объектов/транспортной деятельности</a:t>
            </a:r>
            <a:r>
              <a:rPr lang="en-US" sz="3200" dirty="0"/>
              <a:t>?</a:t>
            </a:r>
          </a:p>
        </p:txBody>
      </p:sp>
      <p:sp>
        <p:nvSpPr>
          <p:cNvPr id="3" name="Content Placeholder 2"/>
          <p:cNvSpPr>
            <a:spLocks noGrp="1"/>
          </p:cNvSpPr>
          <p:nvPr>
            <p:ph idx="1"/>
          </p:nvPr>
        </p:nvSpPr>
        <p:spPr/>
        <p:txBody>
          <a:bodyPr/>
          <a:lstStyle/>
          <a:p>
            <a:r>
              <a:rPr lang="ru-RU" dirty="0"/>
              <a:t>Недостатки обучения</a:t>
            </a:r>
          </a:p>
          <a:p>
            <a:r>
              <a:rPr lang="ru-RU" dirty="0"/>
              <a:t>Болезнь</a:t>
            </a:r>
            <a:endParaRPr lang="en-US" dirty="0"/>
          </a:p>
          <a:p>
            <a:r>
              <a:rPr lang="ru-RU" dirty="0"/>
              <a:t>Усталость</a:t>
            </a:r>
            <a:endParaRPr lang="en-US" dirty="0"/>
          </a:p>
          <a:p>
            <a:r>
              <a:rPr lang="ru-RU" dirty="0"/>
              <a:t>Отсутствие внимания/концентрации</a:t>
            </a:r>
            <a:endParaRPr lang="en-US" dirty="0"/>
          </a:p>
          <a:p>
            <a:r>
              <a:rPr lang="ru-RU" dirty="0"/>
              <a:t>Мелкое воровство</a:t>
            </a:r>
            <a:endParaRPr lang="en-US" dirty="0"/>
          </a:p>
          <a:p>
            <a:r>
              <a:rPr lang="ru-RU" dirty="0"/>
              <a:t>Умышленно злонамеренная:</a:t>
            </a:r>
            <a:endParaRPr lang="en-US" dirty="0"/>
          </a:p>
          <a:p>
            <a:pPr lvl="1"/>
            <a:r>
              <a:rPr lang="ru-RU" dirty="0"/>
              <a:t>Кража</a:t>
            </a:r>
            <a:endParaRPr lang="en-US" dirty="0"/>
          </a:p>
          <a:p>
            <a:pPr lvl="1"/>
            <a:r>
              <a:rPr lang="ru-RU" dirty="0"/>
              <a:t>Саботаж</a:t>
            </a:r>
            <a:endParaRPr lang="en-US" dirty="0"/>
          </a:p>
        </p:txBody>
      </p:sp>
      <p:sp>
        <p:nvSpPr>
          <p:cNvPr id="6" name="TextBox 5">
            <a:extLst>
              <a:ext uri="{FF2B5EF4-FFF2-40B4-BE49-F238E27FC236}">
                <a16:creationId xmlns:a16="http://schemas.microsoft.com/office/drawing/2014/main" id="{2BC55D7B-2D04-48CC-8960-4A5CAB1B35C1}"/>
              </a:ext>
            </a:extLst>
          </p:cNvPr>
          <p:cNvSpPr txBox="1"/>
          <p:nvPr/>
        </p:nvSpPr>
        <p:spPr>
          <a:xfrm>
            <a:off x="8572236" y="2663908"/>
            <a:ext cx="3010163" cy="1061829"/>
          </a:xfrm>
          <a:prstGeom prst="rect">
            <a:avLst/>
          </a:prstGeom>
          <a:noFill/>
        </p:spPr>
        <p:txBody>
          <a:bodyPr wrap="square" rtlCol="0">
            <a:spAutoFit/>
          </a:bodyPr>
          <a:lstStyle/>
          <a:p>
            <a:pPr defTabSz="914400"/>
            <a:r>
              <a:rPr lang="ru-RU" sz="2100" b="1" dirty="0">
                <a:solidFill>
                  <a:prstClr val="black"/>
                </a:solidFill>
                <a:latin typeface="Arial" charset="0"/>
                <a:ea typeface="ＭＳ Ｐゴシック" pitchFamily="34" charset="-128"/>
                <a:cs typeface="Arial" charset="0"/>
              </a:rPr>
              <a:t>Непреднамеренные </a:t>
            </a:r>
            <a:r>
              <a:rPr lang="en-US" sz="2100" b="1" dirty="0">
                <a:solidFill>
                  <a:prstClr val="black"/>
                </a:solidFill>
                <a:latin typeface="Arial" charset="0"/>
                <a:ea typeface="ＭＳ Ｐゴシック" pitchFamily="34" charset="-128"/>
                <a:cs typeface="Arial" charset="0"/>
              </a:rPr>
              <a:t>/ </a:t>
            </a:r>
            <a:r>
              <a:rPr lang="ru-RU" sz="2100" b="1" dirty="0">
                <a:solidFill>
                  <a:prstClr val="black"/>
                </a:solidFill>
                <a:latin typeface="Arial" charset="0"/>
                <a:ea typeface="ＭＳ Ｐゴシック" pitchFamily="34" charset="-128"/>
                <a:cs typeface="Arial" charset="0"/>
              </a:rPr>
              <a:t>нечаянные </a:t>
            </a:r>
            <a:r>
              <a:rPr lang="en-US" sz="2100" b="1" dirty="0">
                <a:solidFill>
                  <a:prstClr val="black"/>
                </a:solidFill>
                <a:latin typeface="Arial" charset="0"/>
                <a:ea typeface="ＭＳ Ｐゴシック" pitchFamily="34" charset="-128"/>
                <a:cs typeface="Arial" charset="0"/>
              </a:rPr>
              <a:t> </a:t>
            </a:r>
          </a:p>
          <a:p>
            <a:pPr defTabSz="914400"/>
            <a:endParaRPr lang="en-US" sz="2100" b="1" dirty="0">
              <a:solidFill>
                <a:prstClr val="black"/>
              </a:solidFill>
              <a:latin typeface="Arial" charset="0"/>
              <a:ea typeface="ＭＳ Ｐゴシック" pitchFamily="34" charset="-128"/>
              <a:cs typeface="Arial" charset="0"/>
            </a:endParaRPr>
          </a:p>
        </p:txBody>
      </p:sp>
      <p:sp>
        <p:nvSpPr>
          <p:cNvPr id="7" name="TextBox 6">
            <a:extLst>
              <a:ext uri="{FF2B5EF4-FFF2-40B4-BE49-F238E27FC236}">
                <a16:creationId xmlns:a16="http://schemas.microsoft.com/office/drawing/2014/main" id="{AFA89841-6C68-46BA-8DF0-B0E8ADD39991}"/>
              </a:ext>
            </a:extLst>
          </p:cNvPr>
          <p:cNvSpPr txBox="1"/>
          <p:nvPr/>
        </p:nvSpPr>
        <p:spPr>
          <a:xfrm>
            <a:off x="8667751" y="4488813"/>
            <a:ext cx="2754754" cy="738664"/>
          </a:xfrm>
          <a:prstGeom prst="rect">
            <a:avLst/>
          </a:prstGeom>
          <a:noFill/>
        </p:spPr>
        <p:txBody>
          <a:bodyPr wrap="square" rtlCol="0">
            <a:spAutoFit/>
          </a:bodyPr>
          <a:lstStyle/>
          <a:p>
            <a:pPr defTabSz="914400"/>
            <a:r>
              <a:rPr lang="ru-RU" sz="2100" b="1" dirty="0">
                <a:solidFill>
                  <a:prstClr val="black"/>
                </a:solidFill>
                <a:latin typeface="Arial" charset="0"/>
                <a:ea typeface="ＭＳ Ｐゴシック" pitchFamily="34" charset="-128"/>
                <a:cs typeface="Arial" charset="0"/>
              </a:rPr>
              <a:t>Умышленные </a:t>
            </a:r>
            <a:r>
              <a:rPr lang="en-US" sz="2100" b="1" dirty="0">
                <a:solidFill>
                  <a:prstClr val="black"/>
                </a:solidFill>
                <a:latin typeface="Arial" charset="0"/>
                <a:ea typeface="ＭＳ Ｐゴシック" pitchFamily="34" charset="-128"/>
                <a:cs typeface="Arial" charset="0"/>
              </a:rPr>
              <a:t>/ </a:t>
            </a:r>
            <a:r>
              <a:rPr lang="ru-RU" sz="2100" b="1" dirty="0">
                <a:solidFill>
                  <a:prstClr val="black"/>
                </a:solidFill>
                <a:latin typeface="Arial" charset="0"/>
                <a:ea typeface="ＭＳ Ｐゴシック" pitchFamily="34" charset="-128"/>
                <a:cs typeface="Arial" charset="0"/>
              </a:rPr>
              <a:t>преднамеренные</a:t>
            </a:r>
            <a:endParaRPr lang="en-US" sz="2100" b="1" dirty="0">
              <a:solidFill>
                <a:prstClr val="black"/>
              </a:solidFill>
              <a:latin typeface="Arial" charset="0"/>
              <a:ea typeface="ＭＳ Ｐゴシック" pitchFamily="34" charset="-128"/>
              <a:cs typeface="Arial" charset="0"/>
            </a:endParaRPr>
          </a:p>
        </p:txBody>
      </p:sp>
      <p:sp>
        <p:nvSpPr>
          <p:cNvPr id="8" name="AutoShape 6">
            <a:extLst>
              <a:ext uri="{FF2B5EF4-FFF2-40B4-BE49-F238E27FC236}">
                <a16:creationId xmlns:a16="http://schemas.microsoft.com/office/drawing/2014/main" id="{94AF7B7C-CF57-414F-934B-94A8D87D237D}"/>
              </a:ext>
            </a:extLst>
          </p:cNvPr>
          <p:cNvSpPr>
            <a:spLocks/>
          </p:cNvSpPr>
          <p:nvPr/>
        </p:nvSpPr>
        <p:spPr bwMode="auto">
          <a:xfrm>
            <a:off x="7319549" y="1971812"/>
            <a:ext cx="1001171" cy="2446020"/>
          </a:xfrm>
          <a:prstGeom prst="rightBrace">
            <a:avLst>
              <a:gd name="adj1" fmla="val 25037"/>
              <a:gd name="adj2" fmla="val 50000"/>
            </a:avLst>
          </a:prstGeom>
          <a:noFill/>
          <a:ln w="38100">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a:lstStyle>
          <a:p>
            <a:pPr algn="ctr" defTabSz="914400"/>
            <a:endParaRPr lang="en-GB" b="1" dirty="0">
              <a:solidFill>
                <a:srgbClr val="006C3A"/>
              </a:solidFill>
              <a:latin typeface="Arial" charset="0"/>
            </a:endParaRPr>
          </a:p>
        </p:txBody>
      </p:sp>
      <p:sp>
        <p:nvSpPr>
          <p:cNvPr id="9" name="AutoShape 6">
            <a:extLst>
              <a:ext uri="{FF2B5EF4-FFF2-40B4-BE49-F238E27FC236}">
                <a16:creationId xmlns:a16="http://schemas.microsoft.com/office/drawing/2014/main" id="{C732CD8E-FA6F-4CAB-B564-AF80D6E566B8}"/>
              </a:ext>
            </a:extLst>
          </p:cNvPr>
          <p:cNvSpPr>
            <a:spLocks/>
          </p:cNvSpPr>
          <p:nvPr/>
        </p:nvSpPr>
        <p:spPr bwMode="auto">
          <a:xfrm>
            <a:off x="7319548" y="4056236"/>
            <a:ext cx="1001171" cy="1603818"/>
          </a:xfrm>
          <a:prstGeom prst="rightBrace">
            <a:avLst>
              <a:gd name="adj1" fmla="val 26282"/>
              <a:gd name="adj2" fmla="val 50000"/>
            </a:avLst>
          </a:prstGeom>
          <a:noFill/>
          <a:ln w="38100">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a:lstStyle>
          <a:p>
            <a:pPr algn="ctr" defTabSz="914400"/>
            <a:endParaRPr lang="en-GB" b="1" dirty="0">
              <a:solidFill>
                <a:srgbClr val="006C3A"/>
              </a:solidFill>
              <a:latin typeface="Arial" charset="0"/>
            </a:endParaRPr>
          </a:p>
        </p:txBody>
      </p:sp>
      <p:sp>
        <p:nvSpPr>
          <p:cNvPr id="4" name="Slide Number Placeholder 3">
            <a:extLst>
              <a:ext uri="{FF2B5EF4-FFF2-40B4-BE49-F238E27FC236}">
                <a16:creationId xmlns:a16="http://schemas.microsoft.com/office/drawing/2014/main" id="{E7C3198D-BFFD-4054-AFE1-A28618228AE5}"/>
              </a:ext>
            </a:extLst>
          </p:cNvPr>
          <p:cNvSpPr>
            <a:spLocks noGrp="1"/>
          </p:cNvSpPr>
          <p:nvPr>
            <p:ph type="sldNum" sz="quarter" idx="12"/>
          </p:nvPr>
        </p:nvSpPr>
        <p:spPr/>
        <p:txBody>
          <a:bodyPr/>
          <a:lstStyle/>
          <a:p>
            <a:pPr>
              <a:defRPr/>
            </a:pPr>
            <a:fld id="{EE5C1822-1DC3-0E47-BEF4-1B3D499E523C}" type="slidenum">
              <a:rPr lang="en-US" smtClean="0"/>
              <a:pPr>
                <a:defRPr/>
              </a:pPr>
              <a:t>6</a:t>
            </a:fld>
            <a:endParaRPr lang="en-US" dirty="0"/>
          </a:p>
        </p:txBody>
      </p:sp>
    </p:spTree>
    <p:custDataLst>
      <p:tags r:id="rId1"/>
    </p:custDataLst>
    <p:extLst>
      <p:ext uri="{BB962C8B-B14F-4D97-AF65-F5344CB8AC3E}">
        <p14:creationId xmlns:p14="http://schemas.microsoft.com/office/powerpoint/2010/main" val="370999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ru-RU" altLang="en-US" dirty="0"/>
              <a:t>Справочные документы МАГАТЭ</a:t>
            </a:r>
            <a:endParaRPr lang="en-US" altLang="en-US" dirty="0"/>
          </a:p>
        </p:txBody>
      </p:sp>
      <p:sp>
        <p:nvSpPr>
          <p:cNvPr id="28675" name="Content Placeholder 2"/>
          <p:cNvSpPr>
            <a:spLocks noGrp="1"/>
          </p:cNvSpPr>
          <p:nvPr>
            <p:ph idx="1"/>
          </p:nvPr>
        </p:nvSpPr>
        <p:spPr/>
        <p:txBody>
          <a:bodyPr/>
          <a:lstStyle/>
          <a:p>
            <a:r>
              <a:rPr lang="en-US" altLang="en-US" dirty="0"/>
              <a:t>NSS-13 – </a:t>
            </a:r>
            <a:r>
              <a:rPr lang="ru-RU" altLang="en-US" dirty="0"/>
              <a:t>Руководство МАГАТЭ по физической и ядерной угрозе №13: Рекомендации по физической защите ядерных материалов и ядерных установок </a:t>
            </a:r>
            <a:r>
              <a:rPr lang="en-GB" altLang="en-US" dirty="0"/>
              <a:t>(INFCIRC/225/Rev. 5)</a:t>
            </a:r>
          </a:p>
          <a:p>
            <a:r>
              <a:rPr lang="en-GB" altLang="en-US" dirty="0"/>
              <a:t>NSS-8 – </a:t>
            </a:r>
            <a:r>
              <a:rPr lang="ru-RU" altLang="en-US" dirty="0"/>
              <a:t>Серия документов МАГАТЭ</a:t>
            </a:r>
            <a:r>
              <a:rPr lang="en-US" altLang="en-US" dirty="0"/>
              <a:t> </a:t>
            </a:r>
            <a:r>
              <a:rPr lang="ru-RU" altLang="en-US" dirty="0"/>
              <a:t>по ядерной безопасности №</a:t>
            </a:r>
            <a:r>
              <a:rPr lang="en-US" altLang="en-US" dirty="0"/>
              <a:t> 8-G (</a:t>
            </a:r>
            <a:r>
              <a:rPr lang="ru-RU" altLang="en-US" dirty="0"/>
              <a:t>ред</a:t>
            </a:r>
            <a:r>
              <a:rPr lang="en-US" altLang="en-US" dirty="0"/>
              <a:t>. 1): </a:t>
            </a:r>
            <a:r>
              <a:rPr lang="ru-RU" altLang="en-US" dirty="0"/>
              <a:t>Превентивные и защитные меры от инсайдерских угроз</a:t>
            </a:r>
            <a:endParaRPr lang="en-GB" altLang="en-US" dirty="0"/>
          </a:p>
          <a:p>
            <a:endParaRPr lang="en-US" altLang="en-US" dirty="0"/>
          </a:p>
          <a:p>
            <a:pPr lvl="1"/>
            <a:endParaRPr lang="en-US" altLang="en-US" dirty="0"/>
          </a:p>
          <a:p>
            <a:pPr lvl="1"/>
            <a:endParaRPr lang="en-US" altLang="en-US" dirty="0"/>
          </a:p>
        </p:txBody>
      </p:sp>
      <p:pic>
        <p:nvPicPr>
          <p:cNvPr id="5" name="Picture 4" descr="IAEA Cover Page - free image - IAEA Flcker">
            <a:extLst>
              <a:ext uri="{FF2B5EF4-FFF2-40B4-BE49-F238E27FC236}">
                <a16:creationId xmlns:a16="http://schemas.microsoft.com/office/drawing/2014/main" id="{92D1F082-5CE2-4DE7-BDBB-2E836FB512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48671" y="4279908"/>
            <a:ext cx="1331120" cy="1996680"/>
          </a:xfrm>
          <a:prstGeom prst="rect">
            <a:avLst/>
          </a:prstGeom>
          <a:ln>
            <a:solidFill>
              <a:schemeClr val="accent1"/>
            </a:solidFill>
          </a:ln>
        </p:spPr>
      </p:pic>
      <p:pic>
        <p:nvPicPr>
          <p:cNvPr id="7" name="Picture 6" descr="IAEA Cover Page - free image - IAEA Flcker">
            <a:extLst>
              <a:ext uri="{FF2B5EF4-FFF2-40B4-BE49-F238E27FC236}">
                <a16:creationId xmlns:a16="http://schemas.microsoft.com/office/drawing/2014/main" id="{56BD2DE4-DE16-46A4-AF14-EBDCC710EF75}"/>
              </a:ext>
            </a:extLst>
          </p:cNvPr>
          <p:cNvPicPr>
            <a:picLocks noChangeAspect="1"/>
          </p:cNvPicPr>
          <p:nvPr/>
        </p:nvPicPr>
        <p:blipFill>
          <a:blip r:embed="rId5"/>
          <a:stretch>
            <a:fillRect/>
          </a:stretch>
        </p:blipFill>
        <p:spPr>
          <a:xfrm>
            <a:off x="10015536" y="4530749"/>
            <a:ext cx="1331119" cy="1984353"/>
          </a:xfrm>
          <a:prstGeom prst="rect">
            <a:avLst/>
          </a:prstGeom>
          <a:ln>
            <a:solidFill>
              <a:schemeClr val="accent1"/>
            </a:solidFill>
          </a:ln>
        </p:spPr>
      </p:pic>
      <p:sp>
        <p:nvSpPr>
          <p:cNvPr id="2" name="Slide Number Placeholder 1">
            <a:extLst>
              <a:ext uri="{FF2B5EF4-FFF2-40B4-BE49-F238E27FC236}">
                <a16:creationId xmlns:a16="http://schemas.microsoft.com/office/drawing/2014/main" id="{903E527E-29AB-4CC3-941D-FD59C43B6334}"/>
              </a:ext>
            </a:extLst>
          </p:cNvPr>
          <p:cNvSpPr>
            <a:spLocks noGrp="1"/>
          </p:cNvSpPr>
          <p:nvPr>
            <p:ph type="sldNum" sz="quarter" idx="12"/>
          </p:nvPr>
        </p:nvSpPr>
        <p:spPr/>
        <p:txBody>
          <a:bodyPr/>
          <a:lstStyle/>
          <a:p>
            <a:pPr>
              <a:defRPr/>
            </a:pPr>
            <a:fld id="{EE5C1822-1DC3-0E47-BEF4-1B3D499E523C}" type="slidenum">
              <a:rPr lang="en-US" smtClean="0"/>
              <a:pPr>
                <a:defRPr/>
              </a:pPr>
              <a:t>7</a:t>
            </a:fld>
            <a:endParaRPr 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ru-RU" altLang="en-US" dirty="0"/>
              <a:t>Общие инсайдерские мотивы</a:t>
            </a:r>
            <a:endParaRPr lang="en-US" altLang="en-US" dirty="0"/>
          </a:p>
        </p:txBody>
      </p:sp>
      <p:sp>
        <p:nvSpPr>
          <p:cNvPr id="31747" name="Content Placeholder 2"/>
          <p:cNvSpPr>
            <a:spLocks noGrp="1"/>
          </p:cNvSpPr>
          <p:nvPr>
            <p:ph idx="1"/>
          </p:nvPr>
        </p:nvSpPr>
        <p:spPr>
          <a:xfrm>
            <a:off x="171451" y="1600201"/>
            <a:ext cx="10972800" cy="4525963"/>
          </a:xfrm>
        </p:spPr>
        <p:txBody>
          <a:bodyPr/>
          <a:lstStyle/>
          <a:p>
            <a:pPr lvl="1"/>
            <a:r>
              <a:rPr lang="ru-RU" altLang="en-US" dirty="0"/>
              <a:t>Идеологические – фанатичные убеждения</a:t>
            </a:r>
          </a:p>
          <a:p>
            <a:pPr lvl="1"/>
            <a:r>
              <a:rPr lang="ru-RU" altLang="en-US" dirty="0"/>
              <a:t>Финансовые – желание/нужда в деньгах</a:t>
            </a:r>
            <a:endParaRPr lang="en-US" altLang="en-US" dirty="0"/>
          </a:p>
          <a:p>
            <a:pPr lvl="1"/>
            <a:r>
              <a:rPr lang="ru-RU" altLang="en-US" dirty="0"/>
              <a:t>Месть – недовольный сотрудник или клиент</a:t>
            </a:r>
            <a:endParaRPr lang="en-US" altLang="en-US" dirty="0"/>
          </a:p>
          <a:p>
            <a:pPr lvl="1"/>
            <a:r>
              <a:rPr lang="ru-RU" altLang="en-US" dirty="0"/>
              <a:t>Эгоизм – «смотрите, на что я способен» </a:t>
            </a:r>
            <a:endParaRPr lang="en-US" altLang="en-US" dirty="0"/>
          </a:p>
          <a:p>
            <a:pPr lvl="1"/>
            <a:r>
              <a:rPr lang="ru-RU" altLang="en-US" dirty="0"/>
              <a:t>Психические отклонения – психически неуравновешенный, но дееспособный</a:t>
            </a:r>
            <a:endParaRPr lang="en-US" altLang="en-US" dirty="0"/>
          </a:p>
          <a:p>
            <a:pPr lvl="1"/>
            <a:r>
              <a:rPr lang="ru-RU" altLang="en-US" dirty="0"/>
              <a:t>Принуждение – угроза для семьи или</a:t>
            </a:r>
          </a:p>
          <a:p>
            <a:pPr marL="457200" lvl="1" indent="0">
              <a:buNone/>
            </a:pPr>
            <a:r>
              <a:rPr lang="ru-RU" altLang="en-US" dirty="0"/>
              <a:t> нарушителя</a:t>
            </a:r>
            <a:endParaRPr lang="en-US" altLang="en-US" dirty="0"/>
          </a:p>
        </p:txBody>
      </p:sp>
      <p:pic>
        <p:nvPicPr>
          <p:cNvPr id="8" name="Picture 7" descr="iStock-1194783222 - free image - iStock account">
            <a:extLst>
              <a:ext uri="{FF2B5EF4-FFF2-40B4-BE49-F238E27FC236}">
                <a16:creationId xmlns:a16="http://schemas.microsoft.com/office/drawing/2014/main" id="{3D64AF72-E0B9-4E0F-966A-61DEBAC72E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4962" y="4230558"/>
            <a:ext cx="3779187" cy="2125793"/>
          </a:xfrm>
          <a:prstGeom prst="rect">
            <a:avLst/>
          </a:prstGeom>
          <a:ln>
            <a:solidFill>
              <a:schemeClr val="accent1"/>
            </a:solidFill>
          </a:ln>
        </p:spPr>
      </p:pic>
      <p:sp>
        <p:nvSpPr>
          <p:cNvPr id="2" name="Slide Number Placeholder 1">
            <a:extLst>
              <a:ext uri="{FF2B5EF4-FFF2-40B4-BE49-F238E27FC236}">
                <a16:creationId xmlns:a16="http://schemas.microsoft.com/office/drawing/2014/main" id="{3F9E0823-0124-439B-AA5D-C666F78051F7}"/>
              </a:ext>
            </a:extLst>
          </p:cNvPr>
          <p:cNvSpPr>
            <a:spLocks noGrp="1"/>
          </p:cNvSpPr>
          <p:nvPr>
            <p:ph type="sldNum" sz="quarter" idx="12"/>
          </p:nvPr>
        </p:nvSpPr>
        <p:spPr/>
        <p:txBody>
          <a:bodyPr/>
          <a:lstStyle/>
          <a:p>
            <a:pPr>
              <a:defRPr/>
            </a:pPr>
            <a:fld id="{EE5C1822-1DC3-0E47-BEF4-1B3D499E523C}" type="slidenum">
              <a:rPr lang="en-US" smtClean="0"/>
              <a:pPr>
                <a:defRPr/>
              </a:pPr>
              <a:t>8</a:t>
            </a:fld>
            <a:endParaRPr 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ru-RU" altLang="en-US" dirty="0"/>
              <a:t>Характеристика инсайдера</a:t>
            </a:r>
            <a:endParaRPr lang="en-US" altLang="en-US" dirty="0"/>
          </a:p>
        </p:txBody>
      </p:sp>
      <p:grpSp>
        <p:nvGrpSpPr>
          <p:cNvPr id="32771" name="Group 4"/>
          <p:cNvGrpSpPr>
            <a:grpSpLocks/>
          </p:cNvGrpSpPr>
          <p:nvPr/>
        </p:nvGrpSpPr>
        <p:grpSpPr bwMode="auto">
          <a:xfrm>
            <a:off x="2743200" y="1972000"/>
            <a:ext cx="6629400" cy="3685850"/>
            <a:chOff x="1552567" y="1684545"/>
            <a:chExt cx="5198276" cy="2157824"/>
          </a:xfrm>
        </p:grpSpPr>
        <p:sp>
          <p:nvSpPr>
            <p:cNvPr id="32773" name="Rectangle 4"/>
            <p:cNvSpPr>
              <a:spLocks noChangeArrowheads="1"/>
            </p:cNvSpPr>
            <p:nvPr/>
          </p:nvSpPr>
          <p:spPr bwMode="auto">
            <a:xfrm>
              <a:off x="1552567" y="2261431"/>
              <a:ext cx="1279525" cy="457200"/>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r>
                <a:rPr lang="ru-RU" altLang="en-US" sz="2400" dirty="0">
                  <a:solidFill>
                    <a:srgbClr val="000000"/>
                  </a:solidFill>
                  <a:cs typeface="+mn-cs"/>
                </a:rPr>
                <a:t>Инсайдер</a:t>
              </a:r>
              <a:endParaRPr lang="en-US" altLang="en-US" sz="2400" dirty="0">
                <a:solidFill>
                  <a:srgbClr val="000000"/>
                </a:solidFill>
                <a:cs typeface="+mn-cs"/>
              </a:endParaRPr>
            </a:p>
          </p:txBody>
        </p:sp>
        <p:sp>
          <p:nvSpPr>
            <p:cNvPr id="10245" name="Rectangle 5"/>
            <p:cNvSpPr>
              <a:spLocks noChangeArrowheads="1"/>
            </p:cNvSpPr>
            <p:nvPr/>
          </p:nvSpPr>
          <p:spPr bwMode="auto">
            <a:xfrm>
              <a:off x="3049407" y="1684545"/>
              <a:ext cx="1402295" cy="457200"/>
            </a:xfrm>
            <a:prstGeom prst="rect">
              <a:avLst/>
            </a:prstGeom>
            <a:solidFill>
              <a:schemeClr val="tx2">
                <a:lumMod val="20000"/>
                <a:lumOff val="80000"/>
              </a:scheme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defRPr/>
              </a:pPr>
              <a:r>
                <a:rPr lang="ru-RU" altLang="en-US" sz="2400" dirty="0">
                  <a:solidFill>
                    <a:srgbClr val="000000"/>
                  </a:solidFill>
                  <a:ea typeface="ＭＳ Ｐゴシック" pitchFamily="34" charset="-128"/>
                  <a:cs typeface="+mn-cs"/>
                </a:rPr>
                <a:t>Пассивный</a:t>
              </a:r>
              <a:endParaRPr lang="en-US" altLang="en-US" sz="2400" dirty="0">
                <a:solidFill>
                  <a:srgbClr val="000000"/>
                </a:solidFill>
                <a:ea typeface="ＭＳ Ｐゴシック" pitchFamily="34" charset="-128"/>
                <a:cs typeface="+mn-cs"/>
              </a:endParaRPr>
            </a:p>
          </p:txBody>
        </p:sp>
        <p:sp>
          <p:nvSpPr>
            <p:cNvPr id="32775" name="Rectangle 6"/>
            <p:cNvSpPr>
              <a:spLocks noChangeArrowheads="1"/>
            </p:cNvSpPr>
            <p:nvPr/>
          </p:nvSpPr>
          <p:spPr bwMode="auto">
            <a:xfrm>
              <a:off x="3185318" y="2832931"/>
              <a:ext cx="1279525" cy="457200"/>
            </a:xfrm>
            <a:prstGeom prst="rect">
              <a:avLst/>
            </a:prstGeom>
            <a:solidFill>
              <a:srgbClr val="FFC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r>
                <a:rPr lang="ru-RU" altLang="en-US" sz="2400" dirty="0">
                  <a:solidFill>
                    <a:srgbClr val="000000"/>
                  </a:solidFill>
                  <a:cs typeface="+mn-cs"/>
                </a:rPr>
                <a:t>Активный</a:t>
              </a:r>
              <a:endParaRPr lang="en-US" altLang="en-US" sz="2400" dirty="0">
                <a:solidFill>
                  <a:srgbClr val="000000"/>
                </a:solidFill>
                <a:cs typeface="+mn-cs"/>
              </a:endParaRPr>
            </a:p>
          </p:txBody>
        </p:sp>
        <p:grpSp>
          <p:nvGrpSpPr>
            <p:cNvPr id="32776" name="Group 3"/>
            <p:cNvGrpSpPr>
              <a:grpSpLocks/>
            </p:cNvGrpSpPr>
            <p:nvPr/>
          </p:nvGrpSpPr>
          <p:grpSpPr bwMode="auto">
            <a:xfrm>
              <a:off x="4464841" y="2258796"/>
              <a:ext cx="2286002" cy="1583573"/>
              <a:chOff x="3809998" y="2492158"/>
              <a:chExt cx="2286002" cy="1583573"/>
            </a:xfrm>
          </p:grpSpPr>
          <p:sp>
            <p:nvSpPr>
              <p:cNvPr id="32777" name="Rectangle 7"/>
              <p:cNvSpPr>
                <a:spLocks noChangeArrowheads="1"/>
              </p:cNvSpPr>
              <p:nvPr/>
            </p:nvSpPr>
            <p:spPr bwMode="auto">
              <a:xfrm>
                <a:off x="4357688" y="2492158"/>
                <a:ext cx="1738312" cy="457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normAutofit fontScale="70000" lnSpcReduction="20000"/>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r>
                  <a:rPr lang="ru-RU" altLang="en-US" sz="2400" dirty="0">
                    <a:solidFill>
                      <a:srgbClr val="000000"/>
                    </a:solidFill>
                    <a:cs typeface="+mn-cs"/>
                  </a:rPr>
                  <a:t>Не использующий насилия</a:t>
                </a:r>
                <a:endParaRPr lang="en-US" altLang="en-US" sz="2400" dirty="0">
                  <a:solidFill>
                    <a:srgbClr val="000000"/>
                  </a:solidFill>
                  <a:cs typeface="+mn-cs"/>
                </a:endParaRPr>
              </a:p>
            </p:txBody>
          </p:sp>
          <p:sp>
            <p:nvSpPr>
              <p:cNvPr id="32778" name="Rectangle 8"/>
              <p:cNvSpPr>
                <a:spLocks noChangeArrowheads="1"/>
              </p:cNvSpPr>
              <p:nvPr/>
            </p:nvSpPr>
            <p:spPr bwMode="auto">
              <a:xfrm>
                <a:off x="4359275" y="3618531"/>
                <a:ext cx="1736725" cy="457200"/>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r>
                  <a:rPr lang="ru-RU" altLang="en-US" sz="2000" dirty="0">
                    <a:solidFill>
                      <a:srgbClr val="000000"/>
                    </a:solidFill>
                    <a:cs typeface="+mn-cs"/>
                  </a:rPr>
                  <a:t>Использующий насилие</a:t>
                </a:r>
                <a:endParaRPr lang="en-US" altLang="en-US" sz="2000" dirty="0">
                  <a:solidFill>
                    <a:srgbClr val="000000"/>
                  </a:solidFill>
                  <a:cs typeface="+mn-cs"/>
                </a:endParaRPr>
              </a:p>
            </p:txBody>
          </p:sp>
          <p:sp>
            <p:nvSpPr>
              <p:cNvPr id="32779" name="AutoShape 12"/>
              <p:cNvSpPr>
                <a:spLocks noChangeArrowheads="1"/>
              </p:cNvSpPr>
              <p:nvPr/>
            </p:nvSpPr>
            <p:spPr bwMode="auto">
              <a:xfrm rot="10800000">
                <a:off x="3809998" y="2953010"/>
                <a:ext cx="2286000" cy="665522"/>
              </a:xfrm>
              <a:prstGeom prst="homePlate">
                <a:avLst>
                  <a:gd name="adj" fmla="val 83328"/>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endParaRPr lang="en-US" altLang="en-US" dirty="0">
                  <a:solidFill>
                    <a:srgbClr val="000000"/>
                  </a:solidFill>
                  <a:cs typeface="+mn-cs"/>
                </a:endParaRPr>
              </a:p>
            </p:txBody>
          </p:sp>
        </p:grpSp>
      </p:grpSp>
      <p:sp>
        <p:nvSpPr>
          <p:cNvPr id="32772" name="AutoShape 11"/>
          <p:cNvSpPr>
            <a:spLocks noChangeArrowheads="1"/>
          </p:cNvSpPr>
          <p:nvPr/>
        </p:nvSpPr>
        <p:spPr bwMode="auto">
          <a:xfrm rot="10800000">
            <a:off x="4375150" y="2757489"/>
            <a:ext cx="2065338" cy="1171575"/>
          </a:xfrm>
          <a:prstGeom prst="homePlate">
            <a:avLst>
              <a:gd name="adj" fmla="val 59954"/>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endParaRPr lang="en-US" altLang="en-US" dirty="0">
              <a:solidFill>
                <a:srgbClr val="000000"/>
              </a:solidFill>
              <a:cs typeface="+mn-cs"/>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GMS_OVERVIEW_PRESENTATION_(2015-17-09)_R0.POTX-" val="ht5aVVPN"/>
  <p:tag name="ARTICULATE_DESIGN_ID_BLANK PRESENTATION" val="lKIsJQ5Y"/>
  <p:tag name="ARTICULATE_PROJECT_OPEN" val="0"/>
  <p:tag name="ARTICULATE_SLIDE_COUNT" val="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MS_Overview_Presentation_(2015-17-09)_R0.po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MS_Overview_Presentation_(2015-17-09)_R0.potx-.potx" id="{7848B34B-55ED-4C7D-96CE-22DBFCDD3142}" vid="{DC03135B-B587-47E0-A938-9BE147B17454}"/>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a:ea typeface="ＭＳ Ｐゴシック"/>
        <a:cs typeface=""/>
      </a:majorFont>
      <a:minorFont>
        <a:latin typeface="Univer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spAutoFit/>
      </a:bodyPr>
      <a:lstStyle>
        <a:defPPr marL="322263" marR="0" indent="-322263" algn="l" defTabSz="914400" rtl="0" eaLnBrk="1" fontAlgn="base" latinLnBrk="0" hangingPunct="1">
          <a:lnSpc>
            <a:spcPct val="75000"/>
          </a:lnSpc>
          <a:spcBef>
            <a:spcPct val="50000"/>
          </a:spcBef>
          <a:spcAft>
            <a:spcPct val="0"/>
          </a:spcAft>
          <a:buClrTx/>
          <a:buSzTx/>
          <a:buFontTx/>
          <a:buChar char="•"/>
          <a:tabLst/>
          <a:defRPr kumimoji="0" lang="en-US" sz="1200" b="1" i="0" u="none" strike="noStrike" cap="none" normalizeH="0" baseline="0" smtClean="0">
            <a:ln>
              <a:noFill/>
            </a:ln>
            <a:solidFill>
              <a:schemeClr val="tx1"/>
            </a:solidFill>
            <a:effectLst/>
            <a:latin typeface="Univers" pitchFamily="34" charset="-18"/>
            <a:ea typeface="ＭＳ Ｐゴシック" pitchFamily="34" charset="-128"/>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spAutoFit/>
      </a:bodyPr>
      <a:lstStyle>
        <a:defPPr marL="322263" marR="0" indent="-322263" algn="l" defTabSz="914400" rtl="0" eaLnBrk="1" fontAlgn="base" latinLnBrk="0" hangingPunct="1">
          <a:lnSpc>
            <a:spcPct val="75000"/>
          </a:lnSpc>
          <a:spcBef>
            <a:spcPct val="50000"/>
          </a:spcBef>
          <a:spcAft>
            <a:spcPct val="0"/>
          </a:spcAft>
          <a:buClrTx/>
          <a:buSzTx/>
          <a:buFontTx/>
          <a:buChar char="•"/>
          <a:tabLst/>
          <a:defRPr kumimoji="0" lang="en-US" sz="1200" b="1" i="0" u="none" strike="noStrike" cap="none" normalizeH="0" baseline="0" smtClean="0">
            <a:ln>
              <a:noFill/>
            </a:ln>
            <a:solidFill>
              <a:schemeClr val="tx1"/>
            </a:solidFill>
            <a:effectLst/>
            <a:latin typeface="Univers" pitchFamily="34" charset="-18"/>
            <a:ea typeface="ＭＳ Ｐゴシック" pitchFamily="34" charset="-128"/>
            <a:cs typeface="Arial" charset="0"/>
          </a:defRPr>
        </a:defPPr>
      </a:lstStyle>
    </a:lnDef>
    <a:txDef>
      <a:spPr>
        <a:noFill/>
      </a:spPr>
      <a:bodyPr wrap="square" rtlCol="0">
        <a:spAutoFit/>
      </a:bodyPr>
      <a:lstStyle>
        <a:defPPr>
          <a:defRPr sz="800" b="0" i="1" dirty="0" smtClean="0">
            <a:solidFill>
              <a:srgbClr val="008000"/>
            </a:solidFill>
            <a:latin typeface="Arial Narrow"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13488</TotalTime>
  <Words>2022</Words>
  <Application>Microsoft Macintosh PowerPoint</Application>
  <PresentationFormat>Widescreen</PresentationFormat>
  <Paragraphs>212</Paragraphs>
  <Slides>23</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Times</vt:lpstr>
      <vt:lpstr>Univers</vt:lpstr>
      <vt:lpstr>Wingdings 2</vt:lpstr>
      <vt:lpstr>GMS_Overview_Presentation_(2015-17-09)_R0.potx-</vt:lpstr>
      <vt:lpstr>Blank Presentation</vt:lpstr>
      <vt:lpstr>Борьба с инсайдерской угрозой</vt:lpstr>
      <vt:lpstr>PowerPoint Presentation</vt:lpstr>
      <vt:lpstr>Определение инсайдера</vt:lpstr>
      <vt:lpstr>Возможности инсайдера</vt:lpstr>
      <vt:lpstr>Внутренняя угроза</vt:lpstr>
      <vt:lpstr>Какие существуют инсайдерские угрозы для объектов/транспортной деятельности?</vt:lpstr>
      <vt:lpstr>Справочные документы МАГАТЭ</vt:lpstr>
      <vt:lpstr>Общие инсайдерские мотивы</vt:lpstr>
      <vt:lpstr>Характеристика инсайдера</vt:lpstr>
      <vt:lpstr>Решение проблем, связанных с инсайдерами</vt:lpstr>
      <vt:lpstr>Меры против возможных инсайдеров</vt:lpstr>
      <vt:lpstr>Превентивные меры</vt:lpstr>
      <vt:lpstr>Защитные меры</vt:lpstr>
      <vt:lpstr>Обнаружение</vt:lpstr>
      <vt:lpstr>Задержка</vt:lpstr>
      <vt:lpstr>Реагирование</vt:lpstr>
      <vt:lpstr>Комплексный подход к недопущению инсайдерских действий</vt:lpstr>
      <vt:lpstr>Технические решения в отношении инсайдерского риска</vt:lpstr>
      <vt:lpstr>Не технические решения в отношении инсайдерского риска</vt:lpstr>
      <vt:lpstr>PowerPoint Presentation</vt:lpstr>
      <vt:lpstr>Транспортные вопросы</vt:lpstr>
      <vt:lpstr>Выводы</vt:lpstr>
      <vt:lpstr>Вопросы/Комментарии</vt:lpstr>
    </vt:vector>
  </TitlesOfParts>
  <Company>PNNL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Global Material Security</dc:title>
  <dc:creator>Sarah Logue</dc:creator>
  <cp:lastModifiedBy>Nadezhda Kulagina</cp:lastModifiedBy>
  <cp:revision>956</cp:revision>
  <cp:lastPrinted>2019-09-18T19:04:55Z</cp:lastPrinted>
  <dcterms:created xsi:type="dcterms:W3CDTF">2015-09-17T17:19:43Z</dcterms:created>
  <dcterms:modified xsi:type="dcterms:W3CDTF">2022-05-15T15:45:17Z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29F30412-6F76-4358-A4F0-BF530C79918F</vt:lpwstr>
  </property>
  <property fmtid="{D5CDD505-2E9C-101B-9397-08002B2CF9AE}" pid="3" name="ArticulatePath">
    <vt:lpwstr>GMS PP Template</vt:lpwstr>
  </property>
</Properties>
</file>