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3"/>
  </p:notesMasterIdLst>
  <p:sldIdLst>
    <p:sldId id="256" r:id="rId5"/>
    <p:sldId id="611" r:id="rId6"/>
    <p:sldId id="815" r:id="rId7"/>
    <p:sldId id="816" r:id="rId8"/>
    <p:sldId id="821" r:id="rId9"/>
    <p:sldId id="822" r:id="rId10"/>
    <p:sldId id="673" r:id="rId11"/>
    <p:sldId id="808" r:id="rId12"/>
    <p:sldId id="826" r:id="rId13"/>
    <p:sldId id="825" r:id="rId14"/>
    <p:sldId id="817" r:id="rId15"/>
    <p:sldId id="809" r:id="rId16"/>
    <p:sldId id="810" r:id="rId17"/>
    <p:sldId id="819" r:id="rId18"/>
    <p:sldId id="820" r:id="rId19"/>
    <p:sldId id="824" r:id="rId20"/>
    <p:sldId id="823" r:id="rId21"/>
    <p:sldId id="812" r:id="rId22"/>
  </p:sldIdLst>
  <p:sldSz cx="12192000" cy="6858000"/>
  <p:notesSz cx="7315200" cy="96012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EA8475-0F65-994B-AC34-F3BBA5A644E3}">
          <p14:sldIdLst>
            <p14:sldId id="256"/>
            <p14:sldId id="611"/>
            <p14:sldId id="815"/>
            <p14:sldId id="816"/>
            <p14:sldId id="821"/>
            <p14:sldId id="822"/>
            <p14:sldId id="673"/>
            <p14:sldId id="808"/>
            <p14:sldId id="826"/>
            <p14:sldId id="825"/>
            <p14:sldId id="817"/>
            <p14:sldId id="809"/>
            <p14:sldId id="810"/>
            <p14:sldId id="819"/>
            <p14:sldId id="820"/>
            <p14:sldId id="824"/>
            <p14:sldId id="823"/>
            <p14:sldId id="81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E764C6-D4E6-B309-FD7A-4B7D5A08094A}" name="Singley, Paul" initials="SP" userId="S::sin@ornl.gov::fe269a3d-5f92-4a86-98f1-78e8ff3c2a1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an, Joshua" initials="DJ" lastIdx="106" clrIdx="0">
    <p:extLst>
      <p:ext uri="{19B8F6BF-5375-455C-9EA6-DF929625EA0E}">
        <p15:presenceInfo xmlns:p15="http://schemas.microsoft.com/office/powerpoint/2012/main" userId="S::25d@ornl.gov::57e37c25-0346-40d2-a904-4fa7a68d4e78" providerId="AD"/>
      </p:ext>
    </p:extLst>
  </p:cmAuthor>
  <p:cmAuthor id="2" name="Schriver Iii, Robert" initials="SR" lastIdx="5" clrIdx="1">
    <p:extLst>
      <p:ext uri="{19B8F6BF-5375-455C-9EA6-DF929625EA0E}">
        <p15:presenceInfo xmlns:p15="http://schemas.microsoft.com/office/powerpoint/2012/main" userId="S::ry0@ornl.gov::bbede256-9044-404c-80e3-d41e06ff5717" providerId="AD"/>
      </p:ext>
    </p:extLst>
  </p:cmAuthor>
  <p:cmAuthor id="3" name="Brooks, Phillip" initials="BP" lastIdx="3" clrIdx="2">
    <p:extLst>
      <p:ext uri="{19B8F6BF-5375-455C-9EA6-DF929625EA0E}">
        <p15:presenceInfo xmlns:p15="http://schemas.microsoft.com/office/powerpoint/2012/main" userId="S::p30@ornl.gov::109cdfa8-e3e2-464f-9151-1bd3631acfe7" providerId="AD"/>
      </p:ext>
    </p:extLst>
  </p:cmAuthor>
  <p:cmAuthor id="4" name="Auto" initials="JMD" lastIdx="65" clrIdx="3"/>
  <p:cmAuthor id="5" name="Klatt, Matthew" initials="KM" lastIdx="4" clrIdx="4">
    <p:extLst>
      <p:ext uri="{19B8F6BF-5375-455C-9EA6-DF929625EA0E}">
        <p15:presenceInfo xmlns:p15="http://schemas.microsoft.com/office/powerpoint/2012/main" userId="S::6rk@ornl.gov::2284be72-67de-4493-8d74-77fd239e5d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331"/>
    <a:srgbClr val="F3631C"/>
    <a:srgbClr val="F3631A"/>
    <a:srgbClr val="5B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6ED63B-1E46-4F7F-B14A-E6E3BA315DCA}" v="175" dt="2022-05-05T18:42:37.26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09" autoAdjust="0"/>
  </p:normalViewPr>
  <p:slideViewPr>
    <p:cSldViewPr snapToGrid="0">
      <p:cViewPr varScale="1">
        <p:scale>
          <a:sx n="58" d="100"/>
          <a:sy n="58" d="100"/>
        </p:scale>
        <p:origin x="1578"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Header Placeholder 13">
            <a:extLst>
              <a:ext uri="{FF2B5EF4-FFF2-40B4-BE49-F238E27FC236}">
                <a16:creationId xmlns:a16="http://schemas.microsoft.com/office/drawing/2014/main" id="{B77BF43B-D996-5341-9199-19281B29B7C9}"/>
              </a:ext>
            </a:extLst>
          </p:cNvPr>
          <p:cNvSpPr>
            <a:spLocks noGrp="1"/>
          </p:cNvSpPr>
          <p:nvPr>
            <p:ph type="hdr" sz="quarter"/>
          </p:nvPr>
        </p:nvSpPr>
        <p:spPr>
          <a:xfrm>
            <a:off x="0" y="0"/>
            <a:ext cx="1923627" cy="1036549"/>
          </a:xfrm>
          <a:prstGeom prst="rect">
            <a:avLst/>
          </a:prstGeom>
        </p:spPr>
        <p:txBody>
          <a:bodyPr vert="horz" lIns="153930" tIns="76965" rIns="153930" bIns="76965" rtlCol="0"/>
          <a:lstStyle>
            <a:lvl1pPr algn="l">
              <a:defRPr sz="2000"/>
            </a:lvl1pPr>
          </a:lstStyle>
          <a:p>
            <a:endParaRPr lang="en-US" dirty="0"/>
          </a:p>
        </p:txBody>
      </p:sp>
      <p:sp>
        <p:nvSpPr>
          <p:cNvPr id="15" name="Slide Image Placeholder 14">
            <a:extLst>
              <a:ext uri="{FF2B5EF4-FFF2-40B4-BE49-F238E27FC236}">
                <a16:creationId xmlns:a16="http://schemas.microsoft.com/office/drawing/2014/main" id="{B9BD82B9-C8C1-3340-925F-294964D8FB51}"/>
              </a:ext>
            </a:extLst>
          </p:cNvPr>
          <p:cNvSpPr>
            <a:spLocks noGrp="1" noRot="1" noChangeAspect="1"/>
          </p:cNvSpPr>
          <p:nvPr>
            <p:ph type="sldImg" idx="2"/>
          </p:nvPr>
        </p:nvSpPr>
        <p:spPr>
          <a:xfrm>
            <a:off x="-3970338" y="2579688"/>
            <a:ext cx="12380913" cy="6964362"/>
          </a:xfrm>
          <a:prstGeom prst="rect">
            <a:avLst/>
          </a:prstGeom>
          <a:noFill/>
          <a:ln w="12700">
            <a:solidFill>
              <a:prstClr val="black"/>
            </a:solidFill>
          </a:ln>
        </p:spPr>
        <p:txBody>
          <a:bodyPr vert="horz" lIns="153930" tIns="76965" rIns="153930" bIns="76965" rtlCol="0" anchor="ctr"/>
          <a:lstStyle/>
          <a:p>
            <a:endParaRPr lang="en-US" dirty="0"/>
          </a:p>
        </p:txBody>
      </p:sp>
      <p:sp>
        <p:nvSpPr>
          <p:cNvPr id="16" name="Footer Placeholder 15">
            <a:extLst>
              <a:ext uri="{FF2B5EF4-FFF2-40B4-BE49-F238E27FC236}">
                <a16:creationId xmlns:a16="http://schemas.microsoft.com/office/drawing/2014/main" id="{6BDEB3CA-3E01-4341-96FA-E2BBE2503C60}"/>
              </a:ext>
            </a:extLst>
          </p:cNvPr>
          <p:cNvSpPr>
            <a:spLocks noGrp="1"/>
          </p:cNvSpPr>
          <p:nvPr>
            <p:ph type="ftr" sz="quarter" idx="4"/>
          </p:nvPr>
        </p:nvSpPr>
        <p:spPr>
          <a:xfrm>
            <a:off x="0" y="19598870"/>
            <a:ext cx="1923627" cy="1036546"/>
          </a:xfrm>
          <a:prstGeom prst="rect">
            <a:avLst/>
          </a:prstGeom>
        </p:spPr>
        <p:txBody>
          <a:bodyPr vert="horz" lIns="153930" tIns="76965" rIns="153930" bIns="76965" rtlCol="0" anchor="b"/>
          <a:lstStyle>
            <a:lvl1pPr algn="l">
              <a:defRPr sz="2000"/>
            </a:lvl1pPr>
          </a:lstStyle>
          <a:p>
            <a:endParaRPr lang="en-US" dirty="0"/>
          </a:p>
        </p:txBody>
      </p:sp>
      <p:sp>
        <p:nvSpPr>
          <p:cNvPr id="17" name="Slide Number Placeholder 16">
            <a:extLst>
              <a:ext uri="{FF2B5EF4-FFF2-40B4-BE49-F238E27FC236}">
                <a16:creationId xmlns:a16="http://schemas.microsoft.com/office/drawing/2014/main" id="{F37BE974-6FD9-A644-9572-0EA1ED5E837B}"/>
              </a:ext>
            </a:extLst>
          </p:cNvPr>
          <p:cNvSpPr>
            <a:spLocks noGrp="1"/>
          </p:cNvSpPr>
          <p:nvPr>
            <p:ph type="sldNum" sz="quarter" idx="5"/>
          </p:nvPr>
        </p:nvSpPr>
        <p:spPr>
          <a:xfrm>
            <a:off x="2514599" y="19598870"/>
            <a:ext cx="1923627" cy="1036546"/>
          </a:xfrm>
          <a:prstGeom prst="rect">
            <a:avLst/>
          </a:prstGeom>
        </p:spPr>
        <p:txBody>
          <a:bodyPr vert="horz" lIns="153930" tIns="76965" rIns="153930" bIns="76965" rtlCol="0" anchor="b"/>
          <a:lstStyle>
            <a:lvl1pPr algn="r">
              <a:defRPr sz="2000"/>
            </a:lvl1pPr>
          </a:lstStyle>
          <a:p>
            <a:fld id="{CCCFE86B-7AF1-3C41-8C01-208E991D92E5}" type="slidenum">
              <a:rPr lang="en-US" smtClean="0"/>
              <a:t>‹#›</a:t>
            </a:fld>
            <a:endParaRPr lang="en-US" dirty="0"/>
          </a:p>
        </p:txBody>
      </p:sp>
      <p:sp>
        <p:nvSpPr>
          <p:cNvPr id="18" name="Notes Placeholder 17">
            <a:extLst>
              <a:ext uri="{FF2B5EF4-FFF2-40B4-BE49-F238E27FC236}">
                <a16:creationId xmlns:a16="http://schemas.microsoft.com/office/drawing/2014/main" id="{DA0E2FEF-E1B5-314F-842D-B773532F6369}"/>
              </a:ext>
            </a:extLst>
          </p:cNvPr>
          <p:cNvSpPr>
            <a:spLocks noGrp="1"/>
          </p:cNvSpPr>
          <p:nvPr>
            <p:ph type="body" sz="quarter" idx="3"/>
          </p:nvPr>
        </p:nvSpPr>
        <p:spPr>
          <a:xfrm>
            <a:off x="443655" y="9930797"/>
            <a:ext cx="3552614" cy="8125193"/>
          </a:xfrm>
          <a:prstGeom prst="rect">
            <a:avLst/>
          </a:prstGeom>
        </p:spPr>
        <p:txBody>
          <a:bodyPr vert="horz" lIns="153930" tIns="76965" rIns="153930" bIns="769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Date Placeholder 18">
            <a:extLst>
              <a:ext uri="{FF2B5EF4-FFF2-40B4-BE49-F238E27FC236}">
                <a16:creationId xmlns:a16="http://schemas.microsoft.com/office/drawing/2014/main" id="{A580BA1B-57D7-3744-BA33-8D7A6BBA7175}"/>
              </a:ext>
            </a:extLst>
          </p:cNvPr>
          <p:cNvSpPr>
            <a:spLocks noGrp="1"/>
          </p:cNvSpPr>
          <p:nvPr>
            <p:ph type="dt" idx="1"/>
          </p:nvPr>
        </p:nvSpPr>
        <p:spPr>
          <a:xfrm>
            <a:off x="2514599" y="0"/>
            <a:ext cx="1923627" cy="1036549"/>
          </a:xfrm>
          <a:prstGeom prst="rect">
            <a:avLst/>
          </a:prstGeom>
        </p:spPr>
        <p:txBody>
          <a:bodyPr vert="horz" lIns="153930" tIns="76965" rIns="153930" bIns="76965" rtlCol="0"/>
          <a:lstStyle>
            <a:lvl1pPr algn="r">
              <a:defRPr sz="2000"/>
            </a:lvl1pPr>
          </a:lstStyle>
          <a:p>
            <a:fld id="{217557EB-3AFB-F74C-85D1-FAEDA836D51B}" type="datetimeFigureOut">
              <a:rPr lang="en-US" smtClean="0"/>
              <a:t>5/13/2022</a:t>
            </a:fld>
            <a:endParaRPr lang="en-US" dirty="0"/>
          </a:p>
        </p:txBody>
      </p:sp>
    </p:spTree>
    <p:extLst>
      <p:ext uri="{BB962C8B-B14F-4D97-AF65-F5344CB8AC3E}">
        <p14:creationId xmlns:p14="http://schemas.microsoft.com/office/powerpoint/2010/main" val="430415064"/>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147999" y="10144568"/>
            <a:ext cx="4193257" cy="32165120"/>
          </a:xfrm>
          <a:prstGeom prst="rect">
            <a:avLst/>
          </a:prstGeom>
        </p:spPr>
        <p:txBody>
          <a:bodyPr/>
          <a:lstStyle/>
          <a:p>
            <a:r>
              <a:rPr lang="en-US" dirty="0"/>
              <a:t>##</a:t>
            </a:r>
          </a:p>
          <a:p>
            <a:r>
              <a:rPr lang="en-US" dirty="0">
                <a:cs typeface="Calibri"/>
              </a:rPr>
              <a:t>Repeat or refresh participants of the following before each day or session:</a:t>
            </a:r>
          </a:p>
          <a:p>
            <a:r>
              <a:rPr lang="en-US" dirty="0"/>
              <a:t>Give a brief self-introduction including your background and expertise.</a:t>
            </a:r>
          </a:p>
          <a:p>
            <a:r>
              <a:rPr lang="en-US" dirty="0"/>
              <a:t>"Hello, my name is ----- I am the lead instructor for this delivery of the TS</a:t>
            </a:r>
            <a:r>
              <a:rPr lang="en-US" baseline="0" dirty="0"/>
              <a:t> Inspections</a:t>
            </a:r>
            <a:r>
              <a:rPr lang="en-US" dirty="0"/>
              <a:t> course. I have worked at Oak Ridge National Laboratory for __ years and have ______ experience with transport security."</a:t>
            </a:r>
          </a:p>
          <a:p>
            <a:r>
              <a:rPr lang="en-US" dirty="0">
                <a:cs typeface="Calibri" panose="020F0502020204030204"/>
              </a:rPr>
              <a:t>Introduce the producer for this material and hand-off to them to present interface handout.</a:t>
            </a:r>
          </a:p>
          <a:p>
            <a:r>
              <a:rPr lang="en-US" dirty="0"/>
              <a:t>@@</a:t>
            </a:r>
          </a:p>
          <a:p>
            <a:r>
              <a:rPr lang="en-US" dirty="0"/>
              <a:t>This is the opening slide while participants are joining or entering the class. </a:t>
            </a:r>
          </a:p>
          <a:p>
            <a:r>
              <a:rPr lang="en-US" dirty="0"/>
              <a:t>Introduce the virtual interface and needed tools for viewing, zooming, chat, and hand raising.</a:t>
            </a:r>
          </a:p>
          <a:p>
            <a:r>
              <a:rPr lang="en-US" dirty="0"/>
              <a:t>@@</a:t>
            </a:r>
          </a:p>
          <a:p>
            <a:r>
              <a:rPr lang="en-US" dirty="0"/>
              <a:t>##</a:t>
            </a:r>
          </a:p>
          <a:p>
            <a:r>
              <a:rPr lang="en-US" dirty="0">
                <a:cs typeface="Calibri"/>
              </a:rPr>
              <a:t>Please review virtual interface handout for guidance and tips for operating in the session.</a:t>
            </a:r>
          </a:p>
          <a:p>
            <a:endParaRPr lang="en-US" dirty="0">
              <a:cs typeface="Calibri"/>
            </a:endParaRPr>
          </a:p>
          <a:p>
            <a:endParaRPr lang="en-US" dirty="0">
              <a:cs typeface="Calibri"/>
            </a:endParaRPr>
          </a:p>
        </p:txBody>
      </p:sp>
      <p:sp>
        <p:nvSpPr>
          <p:cNvPr id="4" name="Slide Number Placeholder 3"/>
          <p:cNvSpPr>
            <a:spLocks noGrp="1"/>
          </p:cNvSpPr>
          <p:nvPr>
            <p:ph type="sldNum" sz="quarter" idx="4294967295"/>
          </p:nvPr>
        </p:nvSpPr>
        <p:spPr>
          <a:xfrm>
            <a:off x="2514927" y="43057349"/>
            <a:ext cx="1923966" cy="2274457"/>
          </a:xfrm>
          <a:prstGeom prst="rect">
            <a:avLst/>
          </a:prstGeom>
        </p:spPr>
        <p:txBody>
          <a:bodyPr/>
          <a:lstStyle/>
          <a:p>
            <a:r>
              <a:rPr lang="en-US" dirty="0"/>
              <a:t>1</a:t>
            </a:r>
          </a:p>
        </p:txBody>
      </p:sp>
    </p:spTree>
    <p:extLst>
      <p:ext uri="{BB962C8B-B14F-4D97-AF65-F5344CB8AC3E}">
        <p14:creationId xmlns:p14="http://schemas.microsoft.com/office/powerpoint/2010/main" val="2964552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This is a condensed example of what an inspection checklist might look like – condensed enough to get on one page.  This is not an all inclusive checklist.  Specific state/country regulations may require more items to be included to make an effective checklist.</a:t>
            </a:r>
          </a:p>
        </p:txBody>
      </p:sp>
      <p:sp>
        <p:nvSpPr>
          <p:cNvPr id="4" name="Slide Number Placeholder 3"/>
          <p:cNvSpPr>
            <a:spLocks noGrp="1"/>
          </p:cNvSpPr>
          <p:nvPr>
            <p:ph type="sldNum" sz="quarter" idx="10"/>
          </p:nvPr>
        </p:nvSpPr>
        <p:spPr/>
        <p:txBody>
          <a:bodyPr/>
          <a:lstStyle/>
          <a:p>
            <a:fld id="{BE48BD6B-7A37-43C5-B33B-7426AE16248C}" type="slidenum">
              <a:rPr lang="en-US" smtClean="0"/>
              <a:t>10</a:t>
            </a:fld>
            <a:endParaRPr lang="en-US" dirty="0"/>
          </a:p>
        </p:txBody>
      </p:sp>
    </p:spTree>
    <p:extLst>
      <p:ext uri="{BB962C8B-B14F-4D97-AF65-F5344CB8AC3E}">
        <p14:creationId xmlns:p14="http://schemas.microsoft.com/office/powerpoint/2010/main" val="38925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11</a:t>
            </a:fld>
            <a:endParaRPr lang="en-US" dirty="0"/>
          </a:p>
        </p:txBody>
      </p:sp>
    </p:spTree>
    <p:extLst>
      <p:ext uri="{BB962C8B-B14F-4D97-AF65-F5344CB8AC3E}">
        <p14:creationId xmlns:p14="http://schemas.microsoft.com/office/powerpoint/2010/main" val="4021547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1" dirty="0"/>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12</a:t>
            </a:fld>
            <a:endParaRPr lang="en-US" dirty="0"/>
          </a:p>
        </p:txBody>
      </p:sp>
    </p:spTree>
    <p:extLst>
      <p:ext uri="{BB962C8B-B14F-4D97-AF65-F5344CB8AC3E}">
        <p14:creationId xmlns:p14="http://schemas.microsoft.com/office/powerpoint/2010/main" val="1669217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13</a:t>
            </a:fld>
            <a:endParaRPr lang="en-US" dirty="0"/>
          </a:p>
        </p:txBody>
      </p:sp>
    </p:spTree>
    <p:extLst>
      <p:ext uri="{BB962C8B-B14F-4D97-AF65-F5344CB8AC3E}">
        <p14:creationId xmlns:p14="http://schemas.microsoft.com/office/powerpoint/2010/main" val="2883883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14</a:t>
            </a:fld>
            <a:endParaRPr lang="en-US" dirty="0"/>
          </a:p>
        </p:txBody>
      </p:sp>
    </p:spTree>
    <p:extLst>
      <p:ext uri="{BB962C8B-B14F-4D97-AF65-F5344CB8AC3E}">
        <p14:creationId xmlns:p14="http://schemas.microsoft.com/office/powerpoint/2010/main" val="770038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endParaRPr lang="en-GB"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15</a:t>
            </a:fld>
            <a:endParaRPr lang="en-US" dirty="0"/>
          </a:p>
        </p:txBody>
      </p:sp>
    </p:spTree>
    <p:extLst>
      <p:ext uri="{BB962C8B-B14F-4D97-AF65-F5344CB8AC3E}">
        <p14:creationId xmlns:p14="http://schemas.microsoft.com/office/powerpoint/2010/main" val="3884203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dirty="0">
                <a:solidFill>
                  <a:srgbClr val="FF0000"/>
                </a:solidFill>
              </a:rPr>
              <a:t>Based on structure of the process and the shipper could not physically witness the loading of the material there was no way for them to know the mistake had occurred.</a:t>
            </a:r>
          </a:p>
          <a:p>
            <a:pPr marL="171450" lvl="0" indent="-171450">
              <a:buFont typeface="Arial" panose="020B0604020202020204" pitchFamily="34" charset="0"/>
              <a:buChar char="•"/>
            </a:pPr>
            <a:r>
              <a:rPr lang="en-GB" dirty="0"/>
              <a:t>The data supplied from the project to the shipper indicated the correct amount (&lt;60grams) was present in each of the two drums</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16</a:t>
            </a:fld>
            <a:endParaRPr lang="en-US" dirty="0"/>
          </a:p>
        </p:txBody>
      </p:sp>
    </p:spTree>
    <p:extLst>
      <p:ext uri="{BB962C8B-B14F-4D97-AF65-F5344CB8AC3E}">
        <p14:creationId xmlns:p14="http://schemas.microsoft.com/office/powerpoint/2010/main" val="3211235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Shipper in this scenario utilized an inspection checklist that required two peer reviews/signatures</a:t>
            </a:r>
          </a:p>
        </p:txBody>
      </p:sp>
      <p:sp>
        <p:nvSpPr>
          <p:cNvPr id="4" name="Slide Number Placeholder 3"/>
          <p:cNvSpPr>
            <a:spLocks noGrp="1"/>
          </p:cNvSpPr>
          <p:nvPr>
            <p:ph type="sldNum" sz="quarter" idx="10"/>
          </p:nvPr>
        </p:nvSpPr>
        <p:spPr/>
        <p:txBody>
          <a:bodyPr/>
          <a:lstStyle/>
          <a:p>
            <a:fld id="{BE48BD6B-7A37-43C5-B33B-7426AE16248C}" type="slidenum">
              <a:rPr lang="en-US" smtClean="0"/>
              <a:t>17</a:t>
            </a:fld>
            <a:endParaRPr lang="en-US" dirty="0"/>
          </a:p>
        </p:txBody>
      </p:sp>
    </p:spTree>
    <p:extLst>
      <p:ext uri="{BB962C8B-B14F-4D97-AF65-F5344CB8AC3E}">
        <p14:creationId xmlns:p14="http://schemas.microsoft.com/office/powerpoint/2010/main" val="2471048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Review the major topic addressed during this course. Ask for discussion or feedback.</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Transition to break and then to panel discussion.</a:t>
            </a:r>
          </a:p>
          <a:p>
            <a:r>
              <a:rPr lang="en-US" baseline="0" dirty="0"/>
              <a:t>##</a:t>
            </a:r>
            <a:endParaRPr lang="en-US" dirty="0"/>
          </a:p>
          <a:p>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BE48BD6B-7A37-43C5-B33B-7426AE16248C}" type="slidenum">
              <a:rPr lang="en-US" smtClean="0"/>
              <a:t>18</a:t>
            </a:fld>
            <a:endParaRPr lang="en-US" dirty="0"/>
          </a:p>
        </p:txBody>
      </p:sp>
    </p:spTree>
    <p:extLst>
      <p:ext uri="{BB962C8B-B14F-4D97-AF65-F5344CB8AC3E}">
        <p14:creationId xmlns:p14="http://schemas.microsoft.com/office/powerpoint/2010/main" val="3980571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147999" y="10144568"/>
            <a:ext cx="4193257" cy="32165120"/>
          </a:xfrm>
          <a:prstGeom prst="rect">
            <a:avLst/>
          </a:prstGeom>
        </p:spPr>
        <p:txBody>
          <a:bodyPr/>
          <a:lstStyle/>
          <a:p>
            <a:r>
              <a:rPr lang="en-US" sz="1900" dirty="0">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solidFill>
                  <a:srgbClr val="FF0000"/>
                </a:solidFill>
              </a:rPr>
              <a:t>Explain the foundational resources for the course.</a:t>
            </a:r>
          </a:p>
          <a:p>
            <a:pPr eaLnBrk="1" hangingPunct="1"/>
            <a:r>
              <a:rPr lang="en-AU" dirty="0"/>
              <a:t>The two key documents for the course to be successful are NSS 14 and NSS 9.</a:t>
            </a:r>
            <a:r>
              <a:rPr lang="en-AU" baseline="0" dirty="0"/>
              <a:t>  </a:t>
            </a:r>
            <a:r>
              <a:rPr lang="en-AU" dirty="0"/>
              <a:t>Point out that various materials in addition to those listed on this slide are provided.</a:t>
            </a:r>
          </a:p>
          <a:p>
            <a:pPr eaLnBrk="1" hangingPunct="1"/>
            <a:endParaRPr lang="en-AU" dirty="0">
              <a:cs typeface="Calibri"/>
            </a:endParaRPr>
          </a:p>
          <a:p>
            <a:r>
              <a:rPr lang="en-GB" baseline="0" dirty="0"/>
              <a:t>Instructor could remind the class of the difference between RAM and NUC Material as defined in the CPPNM and InfoCir 225 Rev. 5.</a:t>
            </a:r>
          </a:p>
          <a:p>
            <a:r>
              <a:rPr lang="en-GB" baseline="0" dirty="0">
                <a:cs typeface="Calibri"/>
              </a:rPr>
              <a:t>--------------------------------------------------------------------------------------------------------------------------------------------------</a:t>
            </a:r>
          </a:p>
          <a:p>
            <a:r>
              <a:rPr lang="en-US" sz="1000" b="0" i="0" dirty="0">
                <a:solidFill>
                  <a:schemeClr val="tx1"/>
                </a:solidFill>
              </a:rPr>
              <a:t>Review International Publications.</a:t>
            </a:r>
            <a:r>
              <a:rPr lang="en-US" sz="1000" b="0" i="0" baseline="0" dirty="0">
                <a:solidFill>
                  <a:schemeClr val="tx1"/>
                </a:solidFill>
              </a:rPr>
              <a:t>  </a:t>
            </a:r>
            <a:r>
              <a:rPr lang="en-US" sz="1000" dirty="0">
                <a:solidFill>
                  <a:schemeClr val="tx1"/>
                </a:solidFill>
              </a:rPr>
              <a:t>It should be clarified that this does not include all the available publications, for example, P</a:t>
            </a:r>
            <a:r>
              <a:rPr lang="en-US" baseline="0" dirty="0"/>
              <a:t>ublication of Technical Guidance in early 2018.</a:t>
            </a:r>
          </a:p>
          <a:p>
            <a:endParaRPr lang="en-US" sz="10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chemeClr val="tx1"/>
                </a:solidFill>
              </a:rPr>
              <a:t>Specify here that NSS No. 13 covers nuclear material and NSS No. 14 covers radioactive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13 (Nuclear) – Nuclear Security Recommendations on Physical Protection of Nuclear Material and Nuclear Facilities (INFCIRC/225</a:t>
            </a:r>
            <a:r>
              <a:rPr lang="en-US" altLang="en-US" sz="1000" baseline="0" dirty="0">
                <a:solidFill>
                  <a:schemeClr val="tx1"/>
                </a:solidFill>
              </a:rPr>
              <a:t> Revision 5)</a:t>
            </a:r>
            <a:endParaRPr lang="en-US" altLang="en-US" sz="1000" dirty="0">
              <a:solidFill>
                <a:schemeClr val="tx1"/>
              </a:solidFill>
            </a:endParaRPr>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14 (Radioactive) – Nuclear Security Recommendations on Radioactive Material and Associated Facilities</a:t>
            </a:r>
          </a:p>
          <a:p>
            <a:pPr marL="0" indent="0" eaLnBrk="0" hangingPunct="0">
              <a:spcBef>
                <a:spcPct val="0"/>
              </a:spcBef>
              <a:buFont typeface="Arial" pitchFamily="34" charset="0"/>
              <a:buNone/>
            </a:pPr>
            <a:r>
              <a:rPr lang="en-US" altLang="en-US" sz="1000" dirty="0">
                <a:solidFill>
                  <a:schemeClr val="tx1"/>
                </a:solidFill>
              </a:rPr>
              <a:t>NSS 26-G (</a:t>
            </a:r>
            <a:r>
              <a:rPr lang="en-US" altLang="en-US" dirty="0"/>
              <a:t>Nuclear) </a:t>
            </a:r>
            <a:r>
              <a:rPr lang="en-US" altLang="en-US" sz="1000" dirty="0">
                <a:solidFill>
                  <a:schemeClr val="tx1"/>
                </a:solidFill>
              </a:rPr>
              <a:t>– </a:t>
            </a:r>
            <a:r>
              <a:rPr lang="en-US" sz="1000" b="0" i="0" kern="1200" dirty="0">
                <a:solidFill>
                  <a:schemeClr val="tx1"/>
                </a:solidFill>
                <a:effectLst/>
                <a:latin typeface="+mn-lt"/>
                <a:ea typeface="+mn-ea"/>
                <a:cs typeface="+mn-cs"/>
              </a:rPr>
              <a:t>Security of Nuclear Material in Transport</a:t>
            </a:r>
            <a:endParaRPr lang="en-US" altLang="en-US" sz="1000" dirty="0">
              <a:solidFill>
                <a:schemeClr val="tx1"/>
              </a:solidFill>
            </a:endParaRPr>
          </a:p>
          <a:p>
            <a:pPr marL="0" indent="0" algn="l" eaLnBrk="0" hangingPunct="0">
              <a:lnSpc>
                <a:spcPct val="100000"/>
              </a:lnSpc>
              <a:spcBef>
                <a:spcPct val="0"/>
              </a:spcBef>
              <a:buClrTx/>
              <a:buSzTx/>
              <a:buFont typeface="Arial" pitchFamily="34" charset="0"/>
              <a:buNone/>
            </a:pPr>
            <a:r>
              <a:rPr lang="en-US" altLang="en-US" sz="1000" dirty="0">
                <a:solidFill>
                  <a:schemeClr val="tx1"/>
                </a:solidFill>
              </a:rPr>
              <a:t>NSS 9-G (Rev. 1) (Radioactive &amp; under revision) – </a:t>
            </a:r>
            <a:r>
              <a:rPr lang="en-US" sz="1000" b="0" i="0" kern="1200" dirty="0">
                <a:solidFill>
                  <a:schemeClr val="tx1"/>
                </a:solidFill>
                <a:effectLst/>
                <a:latin typeface="+mn-lt"/>
                <a:ea typeface="+mn-ea"/>
                <a:cs typeface="+mn-cs"/>
              </a:rPr>
              <a:t>Security in the Transport of Radioactive Material [revision: NST044:</a:t>
            </a:r>
            <a:r>
              <a:rPr lang="en-US" sz="1000" b="0" i="0" kern="1200" baseline="0" dirty="0">
                <a:solidFill>
                  <a:schemeClr val="tx1"/>
                </a:solidFill>
                <a:effectLst/>
                <a:latin typeface="+mn-lt"/>
                <a:ea typeface="+mn-ea"/>
                <a:cs typeface="+mn-cs"/>
              </a:rPr>
              <a:t> </a:t>
            </a:r>
            <a:r>
              <a:rPr lang="en-US" sz="1000" b="0" i="0" kern="1200" dirty="0">
                <a:solidFill>
                  <a:schemeClr val="tx1"/>
                </a:solidFill>
                <a:effectLst/>
                <a:latin typeface="+mn-lt"/>
                <a:ea typeface="+mn-ea"/>
                <a:cs typeface="+mn-cs"/>
              </a:rPr>
              <a:t>Security of</a:t>
            </a:r>
            <a:r>
              <a:rPr lang="en-US" sz="1000" b="0" i="0" kern="1200" baseline="0" dirty="0">
                <a:solidFill>
                  <a:schemeClr val="tx1"/>
                </a:solidFill>
                <a:effectLst/>
                <a:latin typeface="+mn-lt"/>
                <a:ea typeface="+mn-ea"/>
                <a:cs typeface="+mn-cs"/>
              </a:rPr>
              <a:t> Radioactive Material in Transport]</a:t>
            </a:r>
          </a:p>
          <a:p>
            <a:pPr marL="0" indent="0" algn="l" eaLnBrk="0" hangingPunct="0">
              <a:lnSpc>
                <a:spcPct val="100000"/>
              </a:lnSpc>
              <a:spcBef>
                <a:spcPct val="0"/>
              </a:spcBef>
              <a:buClrTx/>
              <a:buSzTx/>
              <a:buFont typeface="Arial" pitchFamily="34" charset="0"/>
              <a:buNone/>
            </a:pPr>
            <a:endParaRPr lang="en-US" dirty="0"/>
          </a:p>
          <a:p>
            <a:r>
              <a:rPr lang="en-US" b="0" dirty="0"/>
              <a:t>NSS No. 9 (Rev. 1) </a:t>
            </a:r>
            <a:r>
              <a:rPr lang="en-US" dirty="0"/>
              <a:t>Objective:</a:t>
            </a:r>
            <a:r>
              <a:rPr lang="en-US" baseline="0" dirty="0"/>
              <a:t> </a:t>
            </a:r>
            <a:r>
              <a:rPr lang="en-US" dirty="0"/>
              <a:t>Provide guidance to the relevant recommendations from NSS No. 13 and 14</a:t>
            </a:r>
            <a:r>
              <a:rPr lang="en-US" baseline="0" dirty="0"/>
              <a:t> and g</a:t>
            </a:r>
            <a:r>
              <a:rPr lang="en-US" dirty="0"/>
              <a:t>uidance for States, competent authorities, shippers, carriers, and receivers</a:t>
            </a:r>
          </a:p>
          <a:p>
            <a:r>
              <a:rPr lang="en-US" dirty="0"/>
              <a:t>Scope: All radioactive material, including nuclear material</a:t>
            </a:r>
            <a:r>
              <a:rPr lang="en-US" baseline="0" dirty="0"/>
              <a:t> and f</a:t>
            </a:r>
            <a:r>
              <a:rPr lang="en-US" dirty="0"/>
              <a:t>ocused on security measures due to the radioactive nature of material, not because of the fissile properties</a:t>
            </a:r>
          </a:p>
          <a:p>
            <a:endParaRPr lang="en-US" dirty="0"/>
          </a:p>
          <a:p>
            <a:r>
              <a:rPr lang="en-US" b="0" dirty="0"/>
              <a:t>NSS No. 26-G</a:t>
            </a:r>
            <a:r>
              <a:rPr lang="en-US" b="0" baseline="0" dirty="0"/>
              <a:t>  </a:t>
            </a:r>
            <a:r>
              <a:rPr lang="en-US" dirty="0"/>
              <a:t>Objective: Assist Member States with implementation and maintenance of transport security regime for nuclear material</a:t>
            </a:r>
            <a:r>
              <a:rPr lang="en-US" baseline="0" dirty="0"/>
              <a:t>; b</a:t>
            </a:r>
            <a:r>
              <a:rPr lang="en-US" dirty="0"/>
              <a:t>uild upon the recommendations in NSS No. 13 (INFCIRC/225/rev.5);</a:t>
            </a:r>
            <a:r>
              <a:rPr lang="en-US" baseline="0" dirty="0"/>
              <a:t> and a</a:t>
            </a:r>
            <a:r>
              <a:rPr lang="en-US" dirty="0"/>
              <a:t>ssist both competent authorities and shippers/carriers</a:t>
            </a:r>
          </a:p>
          <a:p>
            <a:r>
              <a:rPr lang="en-US" dirty="0"/>
              <a:t>Scope: Guidance for the physical protection of nuclear material in transport due to the fissile nature of the material</a:t>
            </a:r>
            <a:r>
              <a:rPr lang="en-US" baseline="0" dirty="0"/>
              <a:t> and m</a:t>
            </a:r>
            <a:r>
              <a:rPr lang="en-US" dirty="0"/>
              <a:t>easures to protect against three types of malicious acts (1)</a:t>
            </a:r>
            <a:r>
              <a:rPr lang="en-US" baseline="0" dirty="0"/>
              <a:t> </a:t>
            </a:r>
            <a:r>
              <a:rPr lang="en-US" dirty="0"/>
              <a:t>unauthorized removal with the intent to construct a nuclear explosive device,</a:t>
            </a:r>
            <a:r>
              <a:rPr lang="en-US" baseline="0" dirty="0"/>
              <a:t> (2) </a:t>
            </a:r>
            <a:r>
              <a:rPr lang="en-US" dirty="0"/>
              <a:t>unauthorized removal which could lead to a subsequent dispersal, and</a:t>
            </a:r>
            <a:r>
              <a:rPr lang="en-US" baseline="0" dirty="0"/>
              <a:t> (3) </a:t>
            </a:r>
            <a:r>
              <a:rPr lang="en-US" dirty="0"/>
              <a:t>sabotage.</a:t>
            </a:r>
          </a:p>
          <a:p>
            <a:r>
              <a:rPr lang="en-US" dirty="0"/>
              <a:t>##</a:t>
            </a:r>
          </a:p>
          <a:p>
            <a:r>
              <a:rPr lang="en-US" dirty="0">
                <a:cs typeface="Calibri"/>
              </a:rPr>
              <a:t>NOTE: the United Nations Model Regulations (Orange Book) provide a basis for development of harmonized regulations for all modes of transport.</a:t>
            </a:r>
          </a:p>
          <a:p>
            <a:r>
              <a:rPr lang="en-US" sz="1900" dirty="0">
                <a:cs typeface="Calibri"/>
              </a:rPr>
              <a:t>##</a:t>
            </a:r>
            <a:endParaRPr lang="en-US" dirty="0">
              <a:cs typeface="Calibri"/>
            </a:endParaRPr>
          </a:p>
        </p:txBody>
      </p:sp>
      <p:sp>
        <p:nvSpPr>
          <p:cNvPr id="4" name="Slide Number Placeholder 3"/>
          <p:cNvSpPr>
            <a:spLocks noGrp="1"/>
          </p:cNvSpPr>
          <p:nvPr>
            <p:ph type="sldNum" sz="quarter" idx="4294967295"/>
          </p:nvPr>
        </p:nvSpPr>
        <p:spPr>
          <a:xfrm>
            <a:off x="2570816" y="43774969"/>
            <a:ext cx="1966720" cy="2304366"/>
          </a:xfrm>
          <a:prstGeom prst="rect">
            <a:avLst/>
          </a:prstGeom>
        </p:spPr>
        <p:txBody>
          <a:bodyPr/>
          <a:lstStyle/>
          <a:p>
            <a:r>
              <a:rPr lang="en-US" dirty="0"/>
              <a:t>5</a:t>
            </a:r>
          </a:p>
        </p:txBody>
      </p:sp>
    </p:spTree>
    <p:extLst>
      <p:ext uri="{BB962C8B-B14F-4D97-AF65-F5344CB8AC3E}">
        <p14:creationId xmlns:p14="http://schemas.microsoft.com/office/powerpoint/2010/main" val="111511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b="1" noProof="0" dirty="0"/>
              <a:t>##</a:t>
            </a:r>
          </a:p>
          <a:p>
            <a:r>
              <a:rPr lang="en-GB" dirty="0"/>
              <a:t>In the past, safety has been the central concern for transporting radioactive material, but the need for security has now become a major focus</a:t>
            </a:r>
          </a:p>
          <a:p>
            <a:endParaRPr lang="en-GB" dirty="0"/>
          </a:p>
          <a:p>
            <a:r>
              <a:rPr lang="en-GB" dirty="0"/>
              <a:t>Safety and security measures differ but sometimes overlap, so they must be compatible: </a:t>
            </a:r>
            <a:endParaRPr lang="en-US" b="1" dirty="0"/>
          </a:p>
          <a:p>
            <a:pPr marL="0" indent="0">
              <a:buNone/>
            </a:pPr>
            <a:r>
              <a:rPr lang="en-US" b="1" dirty="0"/>
              <a:t>Safety</a:t>
            </a:r>
          </a:p>
          <a:p>
            <a:pPr marL="0" indent="0">
              <a:buNone/>
            </a:pPr>
            <a:r>
              <a:rPr lang="en-US" dirty="0"/>
              <a:t>Protecting people from the dangers of the source</a:t>
            </a:r>
            <a:endParaRPr lang="en-GB" dirty="0"/>
          </a:p>
          <a:p>
            <a:pPr marL="0" indent="0">
              <a:buNone/>
            </a:pPr>
            <a:r>
              <a:rPr lang="en-US" b="1" dirty="0"/>
              <a:t>Security</a:t>
            </a:r>
          </a:p>
          <a:p>
            <a:pPr marL="0" indent="0">
              <a:buNone/>
            </a:pPr>
            <a:r>
              <a:rPr lang="en-US" dirty="0"/>
              <a:t>Protecting the source  from people who may want to use it for malicious purposes</a:t>
            </a:r>
          </a:p>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3</a:t>
            </a:fld>
            <a:endParaRPr lang="en-US" dirty="0"/>
          </a:p>
        </p:txBody>
      </p:sp>
    </p:spTree>
    <p:extLst>
      <p:ext uri="{BB962C8B-B14F-4D97-AF65-F5344CB8AC3E}">
        <p14:creationId xmlns:p14="http://schemas.microsoft.com/office/powerpoint/2010/main" val="1215187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b="1" noProof="0" dirty="0"/>
              <a:t>##</a:t>
            </a:r>
          </a:p>
          <a:p>
            <a:r>
              <a:rPr lang="en-GB" baseline="0" noProof="0" dirty="0"/>
              <a:t>Nine sections of a TSP (format from NSS 9-G, Annex I)</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Scope</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Objectives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Description of Material</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Administrative Requirements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Personnel Qualifications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Responsibilities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Information Management</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Transport Security Measures</a:t>
            </a:r>
          </a:p>
          <a:p>
            <a:pPr marL="228600" marR="0" lvl="0" indent="-228600">
              <a:lnSpc>
                <a:spcPct val="107000"/>
              </a:lnSpc>
              <a:spcBef>
                <a:spcPts val="0"/>
              </a:spcBef>
              <a:spcAft>
                <a:spcPts val="0"/>
              </a:spcAft>
              <a:buFont typeface="Arial" panose="020B0604020202020204" pitchFamily="34" charset="0"/>
              <a:buChar char="•"/>
              <a:tabLst>
                <a:tab pos="18288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Emergency Response</a:t>
            </a:r>
          </a:p>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4</a:t>
            </a:fld>
            <a:endParaRPr lang="en-US" dirty="0"/>
          </a:p>
        </p:txBody>
      </p:sp>
    </p:spTree>
    <p:extLst>
      <p:ext uri="{BB962C8B-B14F-4D97-AF65-F5344CB8AC3E}">
        <p14:creationId xmlns:p14="http://schemas.microsoft.com/office/powerpoint/2010/main" val="1132331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5</a:t>
            </a:fld>
            <a:endParaRPr lang="en-US" dirty="0"/>
          </a:p>
        </p:txBody>
      </p:sp>
    </p:spTree>
    <p:extLst>
      <p:ext uri="{BB962C8B-B14F-4D97-AF65-F5344CB8AC3E}">
        <p14:creationId xmlns:p14="http://schemas.microsoft.com/office/powerpoint/2010/main" val="3806798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noProof="0" dirty="0"/>
          </a:p>
        </p:txBody>
      </p:sp>
      <p:sp>
        <p:nvSpPr>
          <p:cNvPr id="4" name="Espace réservé du numéro de diapositive 3"/>
          <p:cNvSpPr>
            <a:spLocks noGrp="1"/>
          </p:cNvSpPr>
          <p:nvPr>
            <p:ph type="sldNum" sz="quarter" idx="10"/>
          </p:nvPr>
        </p:nvSpPr>
        <p:spPr/>
        <p:txBody>
          <a:bodyPr/>
          <a:lstStyle/>
          <a:p>
            <a:fld id="{BE48BD6B-7A37-43C5-B33B-7426AE16248C}" type="slidenum">
              <a:rPr lang="en-US" smtClean="0"/>
              <a:t>6</a:t>
            </a:fld>
            <a:endParaRPr lang="en-US" dirty="0"/>
          </a:p>
        </p:txBody>
      </p:sp>
    </p:spTree>
    <p:extLst>
      <p:ext uri="{BB962C8B-B14F-4D97-AF65-F5344CB8AC3E}">
        <p14:creationId xmlns:p14="http://schemas.microsoft.com/office/powerpoint/2010/main" val="171136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latin typeface="Arial" panose="020B0604020202020204" pitchFamily="34" charset="0"/>
                <a:cs typeface="Arial" panose="020B0604020202020204" pitchFamily="34" charset="0"/>
              </a:rPr>
              <a:t>##</a:t>
            </a:r>
          </a:p>
          <a:p>
            <a:endParaRPr lang="en-US"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Planned or Scheduled Inspections</a:t>
            </a:r>
          </a:p>
          <a:p>
            <a:pPr marL="171450" indent="-171450">
              <a:buFont typeface="Arial" panose="020B0604020202020204" pitchFamily="34" charset="0"/>
              <a:buChar char="•"/>
            </a:pPr>
            <a:r>
              <a:rPr lang="en-GB" noProof="0" dirty="0"/>
              <a:t>Planned at specified frequencies (most frequently used)</a:t>
            </a:r>
          </a:p>
          <a:p>
            <a:pPr marL="171450" indent="-171450">
              <a:buFont typeface="Arial" panose="020B0604020202020204" pitchFamily="34" charset="0"/>
              <a:buChar char="•"/>
            </a:pPr>
            <a:r>
              <a:rPr lang="en-GB" noProof="0" dirty="0"/>
              <a:t>Carried out according to defined schedule</a:t>
            </a:r>
          </a:p>
          <a:p>
            <a:pPr marL="171450" indent="-171450">
              <a:buFont typeface="Arial" panose="020B0604020202020204" pitchFamily="34" charset="0"/>
              <a:buChar char="•"/>
            </a:pPr>
            <a:r>
              <a:rPr lang="en-GB" noProof="0" dirty="0"/>
              <a:t>Be announced, </a:t>
            </a:r>
            <a:r>
              <a:rPr lang="en-GB" noProof="0" dirty="0">
                <a:solidFill>
                  <a:schemeClr val="tx1"/>
                </a:solidFill>
              </a:rPr>
              <a:t>unannounced, or</a:t>
            </a:r>
            <a:r>
              <a:rPr lang="en-GB" noProof="0" dirty="0"/>
              <a:t> short-notice; (most are </a:t>
            </a:r>
            <a:r>
              <a:rPr lang="en-GB" noProof="0" dirty="0">
                <a:solidFill>
                  <a:schemeClr val="tx1"/>
                </a:solidFill>
              </a:rPr>
              <a:t>announced in reasonable timeframe)</a:t>
            </a:r>
          </a:p>
          <a:p>
            <a:pPr marL="171450" indent="-171450">
              <a:buFont typeface="Arial" panose="020B0604020202020204" pitchFamily="34" charset="0"/>
              <a:buChar char="•"/>
            </a:pPr>
            <a:r>
              <a:rPr lang="en-GB" noProof="0" dirty="0">
                <a:solidFill>
                  <a:schemeClr val="tx1"/>
                </a:solidFill>
              </a:rPr>
              <a:t>Planned inspections may target different steps or components of a transport system:</a:t>
            </a:r>
          </a:p>
          <a:p>
            <a:pPr marL="628650" lvl="1" indent="-171450">
              <a:buFont typeface="Arial" panose="020B0604020202020204" pitchFamily="34" charset="0"/>
              <a:buChar char="•"/>
            </a:pPr>
            <a:r>
              <a:rPr lang="en-GB" noProof="0" dirty="0"/>
              <a:t>Inspection before licensing (pre-authorization inspection) </a:t>
            </a:r>
          </a:p>
          <a:p>
            <a:pPr marL="628650" lvl="1" indent="-171450">
              <a:buFont typeface="Arial" panose="020B0604020202020204" pitchFamily="34" charset="0"/>
              <a:buChar char="•"/>
            </a:pPr>
            <a:r>
              <a:rPr lang="en-GB" noProof="0" dirty="0"/>
              <a:t>Inspection at carrier’s headquarters</a:t>
            </a:r>
          </a:p>
          <a:p>
            <a:pPr marL="628650" lvl="1" indent="-171450">
              <a:buFont typeface="Arial" panose="020B0604020202020204" pitchFamily="34" charset="0"/>
              <a:buChar char="•"/>
            </a:pPr>
            <a:r>
              <a:rPr lang="en-GB" noProof="0" dirty="0"/>
              <a:t>Inspection before transport departure</a:t>
            </a:r>
          </a:p>
          <a:p>
            <a:pPr marL="628650" lvl="1" indent="-171450">
              <a:buFont typeface="Arial" panose="020B0604020202020204" pitchFamily="34" charset="0"/>
              <a:buChar char="•"/>
            </a:pPr>
            <a:r>
              <a:rPr lang="en-GB" noProof="0" dirty="0"/>
              <a:t>Inspection during transport</a:t>
            </a:r>
          </a:p>
          <a:p>
            <a:pPr marL="628650" lvl="1" indent="-171450">
              <a:buFont typeface="Arial" panose="020B0604020202020204" pitchFamily="34" charset="0"/>
              <a:buChar char="•"/>
            </a:pPr>
            <a:r>
              <a:rPr lang="en-GB" noProof="0" dirty="0"/>
              <a:t>Inspection during shipment/transhipment/transfer</a:t>
            </a:r>
          </a:p>
          <a:p>
            <a:pPr marL="628650" lvl="1" indent="-171450">
              <a:buFont typeface="Arial" panose="020B0604020202020204" pitchFamily="34" charset="0"/>
              <a:buChar char="•"/>
            </a:pPr>
            <a:r>
              <a:rPr lang="en-GB" noProof="0" dirty="0"/>
              <a:t>Post-shipment inspection (at receiver)</a:t>
            </a:r>
          </a:p>
          <a:p>
            <a:pPr lvl="1"/>
            <a:endParaRPr lang="en-GB" noProof="0" dirty="0"/>
          </a:p>
          <a:p>
            <a:r>
              <a:rPr lang="en-US" dirty="0"/>
              <a:t>Discuss planned inspections. </a:t>
            </a:r>
            <a:r>
              <a:rPr lang="en-US" baseline="0" dirty="0"/>
              <a:t> </a:t>
            </a:r>
            <a:r>
              <a:rPr lang="en-US" dirty="0"/>
              <a:t>The examples of planned inspection really depend on the countries. In some countries, it could be called differently. Examples are provided for the need of discussion. Instructor may discuss the examples in participants countries. </a:t>
            </a:r>
          </a:p>
          <a:p>
            <a:endParaRPr lang="en-US" dirty="0"/>
          </a:p>
          <a:p>
            <a:r>
              <a:rPr lang="en-US" dirty="0"/>
              <a:t>Planned inspections will generally be the principal activity of the regulatory body. They may be either announced or unannounced. They will be a substantial part of the planned and systematic inspection program of the regulatory body.</a:t>
            </a:r>
          </a:p>
          <a:p>
            <a:endParaRPr lang="en-US" dirty="0"/>
          </a:p>
          <a:p>
            <a:r>
              <a:rPr lang="en-US" dirty="0"/>
              <a:t>Announced inspection</a:t>
            </a:r>
          </a:p>
          <a:p>
            <a:pPr marL="171450" indent="-171450">
              <a:buFont typeface="Arial" panose="020B0604020202020204" pitchFamily="34" charset="0"/>
              <a:buChar char="•"/>
            </a:pPr>
            <a:r>
              <a:rPr lang="en-US" dirty="0"/>
              <a:t>Advantages (right persons present, right documentation ready) </a:t>
            </a:r>
          </a:p>
          <a:p>
            <a:pPr marL="171450" indent="-171450">
              <a:buFont typeface="Arial" panose="020B0604020202020204" pitchFamily="34" charset="0"/>
              <a:buChar char="•"/>
            </a:pPr>
            <a:r>
              <a:rPr lang="en-US" dirty="0"/>
              <a:t>Disadvantage (time to prepare, present the best people)</a:t>
            </a:r>
          </a:p>
          <a:p>
            <a:r>
              <a:rPr lang="en-US" dirty="0"/>
              <a:t>Unannounced inspection</a:t>
            </a:r>
          </a:p>
          <a:p>
            <a:pPr marL="171450" indent="-171450">
              <a:buFont typeface="Arial" panose="020B0604020202020204" pitchFamily="34" charset="0"/>
              <a:buChar char="•"/>
            </a:pPr>
            <a:r>
              <a:rPr lang="en-US" dirty="0"/>
              <a:t>Advantages (more accurate impression of real life, security test)</a:t>
            </a:r>
          </a:p>
          <a:p>
            <a:pPr marL="171450" indent="-171450">
              <a:buFont typeface="Arial" panose="020B0604020202020204" pitchFamily="34" charset="0"/>
              <a:buChar char="•"/>
            </a:pPr>
            <a:r>
              <a:rPr lang="en-US" dirty="0"/>
              <a:t>Disadvantage (lack of key personnel, lack of document access)</a:t>
            </a:r>
          </a:p>
          <a:p>
            <a:r>
              <a:rPr lang="en-US" dirty="0"/>
              <a:t>Pre-authorization inspection: Initial or pre-operational inspections carried out prior to transport of RAM, sometimes required as part of the process of authorization. Authority to approve the TSP. </a:t>
            </a:r>
          </a:p>
          <a:p>
            <a:endParaRPr lang="en-US" dirty="0"/>
          </a:p>
          <a:p>
            <a:r>
              <a:rPr lang="en-US" dirty="0"/>
              <a:t>Reactive Inspection</a:t>
            </a:r>
          </a:p>
          <a:p>
            <a:pPr marL="171450" indent="-171450">
              <a:buFont typeface="Arial" panose="020B0604020202020204" pitchFamily="34" charset="0"/>
              <a:buChar char="•"/>
            </a:pPr>
            <a:r>
              <a:rPr lang="en-GB" noProof="0" dirty="0"/>
              <a:t>Inspections with purpose of making investigations following: </a:t>
            </a:r>
          </a:p>
          <a:p>
            <a:pPr marL="628650" lvl="1" indent="-171450">
              <a:buFont typeface="Arial" panose="020B0604020202020204" pitchFamily="34" charset="0"/>
              <a:buChar char="•"/>
            </a:pPr>
            <a:r>
              <a:rPr lang="en-GB" noProof="0" dirty="0"/>
              <a:t>A security event</a:t>
            </a:r>
          </a:p>
          <a:p>
            <a:pPr marL="628650" lvl="1" indent="-171450">
              <a:buFont typeface="Arial" panose="020B0604020202020204" pitchFamily="34" charset="0"/>
              <a:buChar char="•"/>
            </a:pPr>
            <a:r>
              <a:rPr lang="en-GB" noProof="0" dirty="0"/>
              <a:t>Adverse security information </a:t>
            </a:r>
          </a:p>
          <a:p>
            <a:pPr marL="171450" indent="-171450">
              <a:buFont typeface="Arial" panose="020B0604020202020204" pitchFamily="34" charset="0"/>
              <a:buChar char="•"/>
            </a:pPr>
            <a:r>
              <a:rPr lang="en-GB" noProof="0" dirty="0"/>
              <a:t>Corrective inspection: </a:t>
            </a:r>
          </a:p>
          <a:p>
            <a:pPr marL="628650" lvl="1" indent="-171450">
              <a:buFont typeface="Arial" panose="020B0604020202020204" pitchFamily="34" charset="0"/>
              <a:buChar char="•"/>
            </a:pPr>
            <a:r>
              <a:rPr lang="en-GB" noProof="0" dirty="0"/>
              <a:t>Follow up on recommendations or non-compliances from a previous inspection  </a:t>
            </a:r>
          </a:p>
          <a:p>
            <a:pPr marL="628650" lvl="1" indent="-171450">
              <a:buFont typeface="Arial" panose="020B0604020202020204" pitchFamily="34" charset="0"/>
              <a:buChar char="•"/>
            </a:pPr>
            <a:r>
              <a:rPr lang="en-GB" noProof="0" dirty="0"/>
              <a:t>Reassessment of security performances </a:t>
            </a:r>
          </a:p>
          <a:p>
            <a:pPr marL="628650" lvl="1" indent="-171450">
              <a:buFont typeface="Arial" panose="020B0604020202020204" pitchFamily="34" charset="0"/>
              <a:buChar char="•"/>
            </a:pPr>
            <a:endParaRPr lang="en-GB" noProof="0" dirty="0"/>
          </a:p>
          <a:p>
            <a:r>
              <a:rPr lang="en-US" dirty="0"/>
              <a:t>Discuss Corrective/Reactive Inspections.</a:t>
            </a:r>
            <a:r>
              <a:rPr lang="en-US" baseline="0" dirty="0"/>
              <a:t>  </a:t>
            </a:r>
            <a:r>
              <a:rPr lang="en-US" dirty="0"/>
              <a:t>Corrective inspection (reassessment of security performance)</a:t>
            </a:r>
          </a:p>
          <a:p>
            <a:pPr lvl="0"/>
            <a:r>
              <a:rPr lang="en-US" dirty="0"/>
              <a:t>Reactive inspection after a security event (identify any failing or good practice)</a:t>
            </a:r>
          </a:p>
          <a:p>
            <a:pPr lvl="0"/>
            <a:r>
              <a:rPr lang="en-US" dirty="0"/>
              <a:t>Reactive inspection after security information (concerns of public, employees, NGO…)</a:t>
            </a:r>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a:t>
            </a:r>
          </a:p>
          <a:p>
            <a:endParaRPr lang="en-US" sz="1200" b="1"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3DA84F-2690-448C-9F89-8C307AF43C0E}" type="slidenum">
              <a:rPr lang="en-US" smtClean="0"/>
              <a:t>7</a:t>
            </a:fld>
            <a:endParaRPr lang="en-US" dirty="0"/>
          </a:p>
        </p:txBody>
      </p:sp>
    </p:spTree>
    <p:extLst>
      <p:ext uri="{BB962C8B-B14F-4D97-AF65-F5344CB8AC3E}">
        <p14:creationId xmlns:p14="http://schemas.microsoft.com/office/powerpoint/2010/main" val="3382995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Instructor Notes: </a:t>
            </a:r>
            <a:r>
              <a:rPr lang="en-GB" dirty="0">
                <a:cs typeface="Arial"/>
              </a:rPr>
              <a:t>The checklist was procedurally required to be reviewed by two other qualified shippers prior to releasing shipment</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8</a:t>
            </a:fld>
            <a:endParaRPr lang="en-US" dirty="0"/>
          </a:p>
        </p:txBody>
      </p:sp>
    </p:spTree>
    <p:extLst>
      <p:ext uri="{BB962C8B-B14F-4D97-AF65-F5344CB8AC3E}">
        <p14:creationId xmlns:p14="http://schemas.microsoft.com/office/powerpoint/2010/main" val="2218582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Instructor Notes: </a:t>
            </a:r>
            <a:r>
              <a:rPr lang="en-GB" dirty="0">
                <a:cs typeface="Arial"/>
              </a:rPr>
              <a:t>The checklist was procedurally required to be reviewed by two other qualified shippers prior to releasing shipment</a:t>
            </a:r>
          </a:p>
          <a:p>
            <a:endParaRPr lang="en-US" dirty="0"/>
          </a:p>
        </p:txBody>
      </p:sp>
      <p:sp>
        <p:nvSpPr>
          <p:cNvPr id="4" name="Slide Number Placeholder 3"/>
          <p:cNvSpPr>
            <a:spLocks noGrp="1"/>
          </p:cNvSpPr>
          <p:nvPr>
            <p:ph type="sldNum" sz="quarter" idx="10"/>
          </p:nvPr>
        </p:nvSpPr>
        <p:spPr/>
        <p:txBody>
          <a:bodyPr/>
          <a:lstStyle/>
          <a:p>
            <a:fld id="{BE48BD6B-7A37-43C5-B33B-7426AE16248C}" type="slidenum">
              <a:rPr lang="en-US" smtClean="0"/>
              <a:t>9</a:t>
            </a:fld>
            <a:endParaRPr lang="en-US" dirty="0"/>
          </a:p>
        </p:txBody>
      </p:sp>
    </p:spTree>
    <p:extLst>
      <p:ext uri="{BB962C8B-B14F-4D97-AF65-F5344CB8AC3E}">
        <p14:creationId xmlns:p14="http://schemas.microsoft.com/office/powerpoint/2010/main" val="913374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8" name="Picture 7" descr="GLOBE 7-21-15.jpg"/>
          <p:cNvPicPr>
            <a:picLocks noChangeAspect="1"/>
          </p:cNvPicPr>
          <p:nvPr userDrawn="1"/>
        </p:nvPicPr>
        <p:blipFill rotWithShape="1">
          <a:blip r:embed="rId2">
            <a:extLst>
              <a:ext uri="{28A0092B-C50C-407E-A947-70E740481C1C}">
                <a14:useLocalDpi xmlns:a14="http://schemas.microsoft.com/office/drawing/2010/main" val="0"/>
              </a:ext>
            </a:extLst>
          </a:blip>
          <a:srcRect l="40085" t="-1284" r="219" b="40139"/>
          <a:stretch/>
        </p:blipFill>
        <p:spPr>
          <a:xfrm>
            <a:off x="-13252" y="8815"/>
            <a:ext cx="7620000" cy="6849185"/>
          </a:xfrm>
          <a:prstGeom prst="rect">
            <a:avLst/>
          </a:prstGeom>
        </p:spPr>
      </p:pic>
      <p:sp>
        <p:nvSpPr>
          <p:cNvPr id="3" name="Subtitle 2"/>
          <p:cNvSpPr>
            <a:spLocks noGrp="1"/>
          </p:cNvSpPr>
          <p:nvPr>
            <p:ph type="subTitle" idx="1" hasCustomPrompt="1"/>
          </p:nvPr>
        </p:nvSpPr>
        <p:spPr>
          <a:xfrm>
            <a:off x="3759200" y="4042225"/>
            <a:ext cx="8280400" cy="1655762"/>
          </a:xfrm>
        </p:spPr>
        <p:txBody>
          <a:bodyPr anchor="ct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 or dates or location</a:t>
            </a:r>
          </a:p>
        </p:txBody>
      </p:sp>
      <p:sp>
        <p:nvSpPr>
          <p:cNvPr id="7" name="Title 6"/>
          <p:cNvSpPr>
            <a:spLocks noGrp="1"/>
          </p:cNvSpPr>
          <p:nvPr>
            <p:ph type="title" hasCustomPrompt="1"/>
          </p:nvPr>
        </p:nvSpPr>
        <p:spPr>
          <a:xfrm>
            <a:off x="2819400" y="1828800"/>
            <a:ext cx="9220200" cy="1367028"/>
          </a:xfrm>
        </p:spPr>
        <p:txBody>
          <a:bodyPr/>
          <a:lstStyle>
            <a:lvl1pPr algn="ctr">
              <a:defRPr baseline="0"/>
            </a:lvl1pPr>
          </a:lstStyle>
          <a:p>
            <a:r>
              <a:rPr lang="en-US"/>
              <a:t>Course or workshop title that may or may not take up two lines</a:t>
            </a:r>
          </a:p>
        </p:txBody>
      </p:sp>
      <p:pic>
        <p:nvPicPr>
          <p:cNvPr id="9" name="Picture 8"/>
          <p:cNvPicPr>
            <a:picLocks noChangeAspect="1"/>
          </p:cNvPicPr>
          <p:nvPr userDrawn="1"/>
        </p:nvPicPr>
        <p:blipFill>
          <a:blip r:embed="rId3" cstate="print">
            <a:biLevel thresh="75000"/>
            <a:extLst>
              <a:ext uri="{28A0092B-C50C-407E-A947-70E740481C1C}">
                <a14:useLocalDpi xmlns:a14="http://schemas.microsoft.com/office/drawing/2010/main" val="0"/>
              </a:ext>
            </a:extLst>
          </a:blip>
          <a:stretch>
            <a:fillRect/>
          </a:stretch>
        </p:blipFill>
        <p:spPr>
          <a:xfrm>
            <a:off x="228600" y="228600"/>
            <a:ext cx="914400" cy="914400"/>
          </a:xfrm>
          <a:prstGeom prst="rect">
            <a:avLst/>
          </a:prstGeom>
        </p:spPr>
      </p:pic>
      <p:pic>
        <p:nvPicPr>
          <p:cNvPr id="10" name="Picture 9" descr="ORS logo.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25460" y="228600"/>
            <a:ext cx="3812540" cy="914400"/>
          </a:xfrm>
          <a:prstGeom prst="rect">
            <a:avLst/>
          </a:prstGeom>
        </p:spPr>
      </p:pic>
    </p:spTree>
    <p:extLst>
      <p:ext uri="{BB962C8B-B14F-4D97-AF65-F5344CB8AC3E}">
        <p14:creationId xmlns:p14="http://schemas.microsoft.com/office/powerpoint/2010/main" val="1547281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519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483575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720291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BBF5-1969-124B-841F-EDE798A30EEB}"/>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590FFC-677E-BA44-B343-5B3F95C4BDDF}"/>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9F1649-5ABD-9542-B3D0-429A07676399}"/>
              </a:ext>
            </a:extLst>
          </p:cNvPr>
          <p:cNvSpPr>
            <a:spLocks noGrp="1"/>
          </p:cNvSpPr>
          <p:nvPr>
            <p:ph type="dt" sz="half" idx="10"/>
          </p:nvPr>
        </p:nvSpPr>
        <p:spPr/>
        <p:txBody>
          <a:bodyPr/>
          <a:lstStyle/>
          <a:p>
            <a:fld id="{7B29488D-4493-9549-BA9F-042ECAA52490}" type="datetimeFigureOut">
              <a:rPr lang="en-US" smtClean="0"/>
              <a:t>5/13/2022</a:t>
            </a:fld>
            <a:endParaRPr lang="en-US" dirty="0"/>
          </a:p>
        </p:txBody>
      </p:sp>
      <p:sp>
        <p:nvSpPr>
          <p:cNvPr id="5" name="Footer Placeholder 4">
            <a:extLst>
              <a:ext uri="{FF2B5EF4-FFF2-40B4-BE49-F238E27FC236}">
                <a16:creationId xmlns:a16="http://schemas.microsoft.com/office/drawing/2014/main" id="{859871C1-CF63-574A-B930-92A4CED6E4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2242F5-A294-634B-B955-84C63F1DECD2}"/>
              </a:ext>
            </a:extLst>
          </p:cNvPr>
          <p:cNvSpPr>
            <a:spLocks noGrp="1"/>
          </p:cNvSpPr>
          <p:nvPr>
            <p:ph type="sldNum" sz="quarter" idx="12"/>
          </p:nvPr>
        </p:nvSpPr>
        <p:spPr/>
        <p:txBody>
          <a:bodyPr/>
          <a:lstStyle/>
          <a:p>
            <a:fld id="{997BCA4B-F33B-3449-A739-828504258C24}" type="slidenum">
              <a:rPr lang="en-US" smtClean="0"/>
              <a:t>‹#›</a:t>
            </a:fld>
            <a:endParaRPr lang="en-US" dirty="0"/>
          </a:p>
        </p:txBody>
      </p:sp>
    </p:spTree>
    <p:extLst>
      <p:ext uri="{BB962C8B-B14F-4D97-AF65-F5344CB8AC3E}">
        <p14:creationId xmlns:p14="http://schemas.microsoft.com/office/powerpoint/2010/main" val="160433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WHAT IS THE TITLE OF THIS TOPIC?</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Footer</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66459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rang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rgbClr val="F3631A"/>
                </a:solidFill>
              </a:defRPr>
            </a:lvl1pPr>
          </a:lstStyle>
          <a:p>
            <a:r>
              <a:rPr lang="en-US"/>
              <a:t>Learning Objectives OR Summary</a:t>
            </a:r>
          </a:p>
        </p:txBody>
      </p:sp>
      <p:sp>
        <p:nvSpPr>
          <p:cNvPr id="3" name="Content Placeholder 2"/>
          <p:cNvSpPr>
            <a:spLocks noGrp="1"/>
          </p:cNvSpPr>
          <p:nvPr>
            <p:ph idx="1"/>
          </p:nvPr>
        </p:nvSpPr>
        <p:spPr/>
        <p:txBody>
          <a:bodyPr/>
          <a:lstStyle>
            <a:lvl1pPr marL="514350" indent="-514350">
              <a:buFont typeface="+mj-lt"/>
              <a:buAutoNum type="arabicPeriod"/>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Module 1</a:t>
            </a:r>
          </a:p>
        </p:txBody>
      </p:sp>
      <p:sp>
        <p:nvSpPr>
          <p:cNvPr id="6" name="Slide Number Placeholder 5"/>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417454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10" name="Picture 9" descr="GLOBE 7-21-15.jpg"/>
          <p:cNvPicPr>
            <a:picLocks noChangeAspect="1"/>
          </p:cNvPicPr>
          <p:nvPr userDrawn="1"/>
        </p:nvPicPr>
        <p:blipFill rotWithShape="1">
          <a:blip r:embed="rId2">
            <a:extLst>
              <a:ext uri="{28A0092B-C50C-407E-A947-70E740481C1C}">
                <a14:useLocalDpi xmlns:a14="http://schemas.microsoft.com/office/drawing/2010/main" val="0"/>
              </a:ext>
            </a:extLst>
          </a:blip>
          <a:srcRect l="20739" t="-131" r="21091" b="62738"/>
          <a:stretch/>
        </p:blipFill>
        <p:spPr>
          <a:xfrm>
            <a:off x="329516" y="302514"/>
            <a:ext cx="11621184" cy="6555486"/>
          </a:xfrm>
          <a:prstGeom prst="rect">
            <a:avLst/>
          </a:prstGeom>
        </p:spPr>
      </p:pic>
      <p:sp>
        <p:nvSpPr>
          <p:cNvPr id="11" name="Subtitle 2"/>
          <p:cNvSpPr>
            <a:spLocks noGrp="1"/>
          </p:cNvSpPr>
          <p:nvPr>
            <p:ph type="subTitle" idx="12" hasCustomPrompt="1"/>
          </p:nvPr>
        </p:nvSpPr>
        <p:spPr>
          <a:xfrm>
            <a:off x="1955800" y="3651885"/>
            <a:ext cx="8280400" cy="690372"/>
          </a:xfrm>
        </p:spPr>
        <p:txBody>
          <a:bodyPr anchor="ct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Module Number</a:t>
            </a:r>
          </a:p>
        </p:txBody>
      </p:sp>
      <p:pic>
        <p:nvPicPr>
          <p:cNvPr id="13" name="Picture 12"/>
          <p:cNvPicPr>
            <a:picLocks noChangeAspect="1"/>
          </p:cNvPicPr>
          <p:nvPr userDrawn="1"/>
        </p:nvPicPr>
        <p:blipFill>
          <a:blip r:embed="rId3" cstate="print">
            <a:biLevel thresh="75000"/>
            <a:extLst>
              <a:ext uri="{28A0092B-C50C-407E-A947-70E740481C1C}">
                <a14:useLocalDpi xmlns:a14="http://schemas.microsoft.com/office/drawing/2010/main" val="0"/>
              </a:ext>
            </a:extLst>
          </a:blip>
          <a:stretch>
            <a:fillRect/>
          </a:stretch>
        </p:blipFill>
        <p:spPr>
          <a:xfrm>
            <a:off x="228600" y="228600"/>
            <a:ext cx="914400" cy="914400"/>
          </a:xfrm>
          <a:prstGeom prst="rect">
            <a:avLst/>
          </a:prstGeom>
        </p:spPr>
      </p:pic>
      <p:pic>
        <p:nvPicPr>
          <p:cNvPr id="14" name="Picture 13" descr="ORS logo.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25460" y="228600"/>
            <a:ext cx="3812540" cy="914400"/>
          </a:xfrm>
          <a:prstGeom prst="rect">
            <a:avLst/>
          </a:prstGeom>
        </p:spPr>
      </p:pic>
      <p:sp>
        <p:nvSpPr>
          <p:cNvPr id="2" name="Title 1">
            <a:extLst>
              <a:ext uri="{FF2B5EF4-FFF2-40B4-BE49-F238E27FC236}">
                <a16:creationId xmlns:a16="http://schemas.microsoft.com/office/drawing/2014/main" id="{B728EFAA-101F-ED47-98A6-AD62F9B21C59}"/>
              </a:ext>
            </a:extLst>
          </p:cNvPr>
          <p:cNvSpPr>
            <a:spLocks noGrp="1"/>
          </p:cNvSpPr>
          <p:nvPr>
            <p:ph type="title" hasCustomPrompt="1"/>
          </p:nvPr>
        </p:nvSpPr>
        <p:spPr>
          <a:xfrm>
            <a:off x="1485900" y="1757172"/>
            <a:ext cx="9220200" cy="1367028"/>
          </a:xfrm>
        </p:spPr>
        <p:txBody>
          <a:bodyPr/>
          <a:lstStyle>
            <a:lvl1pPr algn="ctr">
              <a:defRPr/>
            </a:lvl1pPr>
          </a:lstStyle>
          <a:p>
            <a:r>
              <a:rPr lang="en-US"/>
              <a:t>Module Title that may or may not take up two lines</a:t>
            </a:r>
          </a:p>
        </p:txBody>
      </p:sp>
    </p:spTree>
    <p:extLst>
      <p:ext uri="{BB962C8B-B14F-4D97-AF65-F5344CB8AC3E}">
        <p14:creationId xmlns:p14="http://schemas.microsoft.com/office/powerpoint/2010/main" val="94414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18592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a:t>Module 1</a:t>
            </a:r>
          </a:p>
        </p:txBody>
      </p:sp>
      <p:sp>
        <p:nvSpPr>
          <p:cNvPr id="9" name="Slide Number Placeholder 8"/>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353259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WHAT IS THE TITLE OF THIS TOPIC?</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r>
              <a:rPr lang="en-US" dirty="0"/>
              <a:t>Module 1</a:t>
            </a:r>
          </a:p>
        </p:txBody>
      </p:sp>
      <p:sp>
        <p:nvSpPr>
          <p:cNvPr id="5" name="Slide Number Placeholder 4"/>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112912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a:t>Module 1</a:t>
            </a:r>
          </a:p>
        </p:txBody>
      </p:sp>
      <p:sp>
        <p:nvSpPr>
          <p:cNvPr id="4" name="Slide Number Placeholder 3"/>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14742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Module 1</a:t>
            </a:r>
          </a:p>
        </p:txBody>
      </p:sp>
      <p:sp>
        <p:nvSpPr>
          <p:cNvPr id="7" name="Slide Number Placeholder 6"/>
          <p:cNvSpPr>
            <a:spLocks noGrp="1"/>
          </p:cNvSpPr>
          <p:nvPr>
            <p:ph type="sldNum" sz="quarter" idx="12"/>
          </p:nvPr>
        </p:nvSpPr>
        <p:spPr/>
        <p:txBody>
          <a:bodyPr/>
          <a:lstStyle/>
          <a:p>
            <a:fld id="{DCAC5B4C-5CC3-4264-A6FF-AC93C99F9865}" type="slidenum">
              <a:rPr lang="en-US" smtClean="0"/>
              <a:t>‹#›</a:t>
            </a:fld>
            <a:endParaRPr lang="en-US" dirty="0"/>
          </a:p>
        </p:txBody>
      </p:sp>
    </p:spTree>
    <p:extLst>
      <p:ext uri="{BB962C8B-B14F-4D97-AF65-F5344CB8AC3E}">
        <p14:creationId xmlns:p14="http://schemas.microsoft.com/office/powerpoint/2010/main" val="253127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14300"/>
            <a:ext cx="9220200" cy="1367028"/>
          </a:xfrm>
          <a:prstGeom prst="rect">
            <a:avLst/>
          </a:prstGeom>
        </p:spPr>
        <p:txBody>
          <a:bodyPr vert="horz" lIns="91440" tIns="45720" rIns="91440" bIns="45720" rtlCol="0" anchor="b">
            <a:normAutofit/>
          </a:bodyPr>
          <a:lstStyle/>
          <a:p>
            <a:r>
              <a:rPr lang="en-US"/>
              <a:t>This is the title that may or may not take up two lines and</a:t>
            </a:r>
          </a:p>
        </p:txBody>
      </p:sp>
      <p:sp>
        <p:nvSpPr>
          <p:cNvPr id="3" name="Text Placeholder 2"/>
          <p:cNvSpPr>
            <a:spLocks noGrp="1"/>
          </p:cNvSpPr>
          <p:nvPr>
            <p:ph type="body" idx="1"/>
          </p:nvPr>
        </p:nvSpPr>
        <p:spPr>
          <a:xfrm>
            <a:off x="838200" y="1572766"/>
            <a:ext cx="10515600" cy="517093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353800" y="662939"/>
            <a:ext cx="685800" cy="365125"/>
          </a:xfrm>
          <a:prstGeom prst="rect">
            <a:avLst/>
          </a:prstGeom>
          <a:solidFill>
            <a:srgbClr val="5B5B5B"/>
          </a:solidFill>
          <a:ln>
            <a:noFill/>
          </a:ln>
        </p:spPr>
        <p:txBody>
          <a:bodyPr vert="horz" lIns="91440" tIns="45720" rIns="91440" bIns="45720" rtlCol="0" anchor="ctr"/>
          <a:lstStyle>
            <a:lvl1pPr algn="r">
              <a:defRPr sz="1200">
                <a:solidFill>
                  <a:schemeClr val="bg1"/>
                </a:solidFill>
              </a:defRPr>
            </a:lvl1pPr>
          </a:lstStyle>
          <a:p>
            <a:fld id="{DCAC5B4C-5CC3-4264-A6FF-AC93C99F9865}" type="slidenum">
              <a:rPr lang="en-US" smtClean="0"/>
              <a:pPr/>
              <a:t>‹#›</a:t>
            </a:fld>
            <a:endParaRPr lang="en-US" dirty="0"/>
          </a:p>
        </p:txBody>
      </p:sp>
      <p:sp>
        <p:nvSpPr>
          <p:cNvPr id="5" name="Footer Placeholder 4"/>
          <p:cNvSpPr>
            <a:spLocks noGrp="1"/>
          </p:cNvSpPr>
          <p:nvPr>
            <p:ph type="ftr" sz="quarter" idx="3"/>
          </p:nvPr>
        </p:nvSpPr>
        <p:spPr>
          <a:xfrm>
            <a:off x="10058400" y="662938"/>
            <a:ext cx="1295400" cy="365127"/>
          </a:xfrm>
          <a:prstGeom prst="rect">
            <a:avLst/>
          </a:prstGeom>
          <a:solidFill>
            <a:schemeClr val="accent2"/>
          </a:solidFill>
          <a:ln>
            <a:noFill/>
          </a:ln>
        </p:spPr>
        <p:txBody>
          <a:bodyPr vert="horz" lIns="91440" tIns="45720" rIns="91440" bIns="45720" rtlCol="0" anchor="ctr"/>
          <a:lstStyle>
            <a:lvl1pPr algn="ctr">
              <a:defRPr sz="1200" b="0">
                <a:solidFill>
                  <a:schemeClr val="bg1"/>
                </a:solidFill>
              </a:defRPr>
            </a:lvl1pPr>
          </a:lstStyle>
          <a:p>
            <a:r>
              <a:rPr lang="en-US" dirty="0"/>
              <a:t>Module 1</a:t>
            </a:r>
          </a:p>
        </p:txBody>
      </p:sp>
      <p:pic>
        <p:nvPicPr>
          <p:cNvPr id="7" name="Picture 6"/>
          <p:cNvPicPr>
            <a:picLocks noChangeAspect="1"/>
          </p:cNvPicPr>
          <p:nvPr userDrawn="1"/>
        </p:nvPicPr>
        <p:blipFill>
          <a:blip r:embed="rId15" cstate="print">
            <a:biLevel thresh="75000"/>
            <a:extLst>
              <a:ext uri="{28A0092B-C50C-407E-A947-70E740481C1C}">
                <a14:useLocalDpi xmlns:a14="http://schemas.microsoft.com/office/drawing/2010/main" val="0"/>
              </a:ext>
            </a:extLst>
          </a:blip>
          <a:stretch>
            <a:fillRect/>
          </a:stretch>
        </p:blipFill>
        <p:spPr>
          <a:xfrm>
            <a:off x="215900" y="114299"/>
            <a:ext cx="548640" cy="548640"/>
          </a:xfrm>
          <a:prstGeom prst="rect">
            <a:avLst/>
          </a:prstGeom>
        </p:spPr>
      </p:pic>
      <p:pic>
        <p:nvPicPr>
          <p:cNvPr id="8" name="Picture 7" descr="ORS logo.jp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133330" y="114300"/>
            <a:ext cx="1906270" cy="457200"/>
          </a:xfrm>
          <a:prstGeom prst="rect">
            <a:avLst/>
          </a:prstGeom>
        </p:spPr>
      </p:pic>
      <p:grpSp>
        <p:nvGrpSpPr>
          <p:cNvPr id="9" name="Group 8"/>
          <p:cNvGrpSpPr/>
          <p:nvPr userDrawn="1"/>
        </p:nvGrpSpPr>
        <p:grpSpPr>
          <a:xfrm>
            <a:off x="0" y="0"/>
            <a:ext cx="177800" cy="6858000"/>
            <a:chOff x="0" y="0"/>
            <a:chExt cx="228600" cy="6858000"/>
          </a:xfrm>
          <a:solidFill>
            <a:srgbClr val="5B5B5B"/>
          </a:solidFill>
        </p:grpSpPr>
        <p:sp>
          <p:nvSpPr>
            <p:cNvPr id="10" name="Rectangle 9"/>
            <p:cNvSpPr>
              <a:spLocks noChangeArrowheads="1"/>
            </p:cNvSpPr>
            <p:nvPr/>
          </p:nvSpPr>
          <p:spPr bwMode="auto">
            <a:xfrm>
              <a:off x="0" y="2286000"/>
              <a:ext cx="228600" cy="2286000"/>
            </a:xfrm>
            <a:prstGeom prst="rect">
              <a:avLst/>
            </a:prstGeom>
            <a:grpFill/>
            <a:ln w="9525">
              <a:noFill/>
              <a:miter lim="800000"/>
              <a:headEnd/>
              <a:tailEnd/>
            </a:ln>
            <a:effectLst/>
          </p:spPr>
          <p:txBody>
            <a:bodyPr wrap="none" anchor="ctr"/>
            <a:lstStyle/>
            <a:p>
              <a:pPr algn="ctr"/>
              <a:endParaRPr lang="en-US" sz="2400" dirty="0">
                <a:solidFill>
                  <a:srgbClr val="FFFFFF"/>
                </a:solidFill>
                <a:latin typeface="Times New Roman" pitchFamily="18" charset="0"/>
              </a:endParaRPr>
            </a:p>
          </p:txBody>
        </p:sp>
        <p:sp>
          <p:nvSpPr>
            <p:cNvPr id="11" name="Rectangle 10"/>
            <p:cNvSpPr>
              <a:spLocks noChangeArrowheads="1"/>
            </p:cNvSpPr>
            <p:nvPr/>
          </p:nvSpPr>
          <p:spPr bwMode="auto">
            <a:xfrm>
              <a:off x="0" y="4572000"/>
              <a:ext cx="228600" cy="2286000"/>
            </a:xfrm>
            <a:prstGeom prst="rect">
              <a:avLst/>
            </a:prstGeom>
            <a:grpFill/>
            <a:ln w="9525">
              <a:noFill/>
              <a:miter lim="800000"/>
              <a:headEnd/>
              <a:tailEnd/>
            </a:ln>
            <a:effectLst/>
          </p:spPr>
          <p:txBody>
            <a:bodyPr wrap="none" anchor="ctr"/>
            <a:lstStyle/>
            <a:p>
              <a:pPr algn="ctr"/>
              <a:endParaRPr lang="en-US" sz="2400" dirty="0">
                <a:solidFill>
                  <a:prstClr val="black"/>
                </a:solidFill>
                <a:latin typeface="Times New Roman" pitchFamily="18" charset="0"/>
              </a:endParaRPr>
            </a:p>
          </p:txBody>
        </p:sp>
        <p:sp>
          <p:nvSpPr>
            <p:cNvPr id="12" name="Rectangle 9"/>
            <p:cNvSpPr>
              <a:spLocks noChangeArrowheads="1"/>
            </p:cNvSpPr>
            <p:nvPr/>
          </p:nvSpPr>
          <p:spPr bwMode="auto">
            <a:xfrm>
              <a:off x="0" y="0"/>
              <a:ext cx="228600" cy="2286000"/>
            </a:xfrm>
            <a:prstGeom prst="rect">
              <a:avLst/>
            </a:prstGeom>
            <a:grpFill/>
            <a:ln w="9525">
              <a:noFill/>
              <a:miter lim="800000"/>
              <a:headEnd/>
              <a:tailEnd/>
            </a:ln>
            <a:effectLst/>
          </p:spPr>
          <p:txBody>
            <a:bodyPr wrap="none" anchor="ctr"/>
            <a:lstStyle/>
            <a:p>
              <a:pPr algn="ctr"/>
              <a:endParaRPr lang="en-US" sz="2400" dirty="0">
                <a:ln>
                  <a:noFill/>
                </a:ln>
                <a:solidFill>
                  <a:srgbClr val="E6E6FA"/>
                </a:solidFill>
                <a:latin typeface="Times New Roman" pitchFamily="18" charset="0"/>
              </a:endParaRPr>
            </a:p>
          </p:txBody>
        </p:sp>
      </p:grpSp>
    </p:spTree>
    <p:extLst>
      <p:ext uri="{BB962C8B-B14F-4D97-AF65-F5344CB8AC3E}">
        <p14:creationId xmlns:p14="http://schemas.microsoft.com/office/powerpoint/2010/main" val="2530985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2" r:id="rId13"/>
  </p:sldLayoutIdLst>
  <p:hf hdr="0" dt="0"/>
  <p:txStyles>
    <p:title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96" userDrawn="1">
          <p15:clr>
            <a:srgbClr val="F26B43"/>
          </p15:clr>
        </p15:guide>
        <p15:guide id="4" pos="7584" userDrawn="1">
          <p15:clr>
            <a:srgbClr val="F26B43"/>
          </p15:clr>
        </p15:guide>
        <p15:guide id="5" orient="horz" pos="72" userDrawn="1">
          <p15:clr>
            <a:srgbClr val="F26B43"/>
          </p15:clr>
        </p15:guide>
        <p15:guide id="6" orient="horz" pos="42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E6B38D7A-FBC0-EC42-83F3-E441F0EDD75D}"/>
              </a:ext>
            </a:extLst>
          </p:cNvPr>
          <p:cNvSpPr>
            <a:spLocks noGrp="1"/>
          </p:cNvSpPr>
          <p:nvPr>
            <p:ph type="subTitle" idx="1"/>
          </p:nvPr>
        </p:nvSpPr>
        <p:spPr/>
        <p:txBody>
          <a:bodyPr/>
          <a:lstStyle/>
          <a:p>
            <a:r>
              <a:rPr lang="en-US" dirty="0">
                <a:ea typeface="+mn-lt"/>
                <a:cs typeface="+mn-lt"/>
              </a:rPr>
              <a:t>  Kenny Self</a:t>
            </a:r>
          </a:p>
          <a:p>
            <a:r>
              <a:rPr lang="en-US" dirty="0">
                <a:ea typeface="+mn-lt"/>
                <a:cs typeface="+mn-lt"/>
              </a:rPr>
              <a:t>   May 2022</a:t>
            </a:r>
          </a:p>
        </p:txBody>
      </p:sp>
      <p:sp>
        <p:nvSpPr>
          <p:cNvPr id="4" name="Title 3">
            <a:extLst>
              <a:ext uri="{FF2B5EF4-FFF2-40B4-BE49-F238E27FC236}">
                <a16:creationId xmlns:a16="http://schemas.microsoft.com/office/drawing/2014/main" id="{5BAB1FB6-57B9-4546-84B1-4052572F20E9}"/>
              </a:ext>
            </a:extLst>
          </p:cNvPr>
          <p:cNvSpPr>
            <a:spLocks noGrp="1"/>
          </p:cNvSpPr>
          <p:nvPr>
            <p:ph type="title"/>
          </p:nvPr>
        </p:nvSpPr>
        <p:spPr>
          <a:xfrm>
            <a:off x="2360339" y="1773784"/>
            <a:ext cx="9220200" cy="1254229"/>
          </a:xfrm>
        </p:spPr>
        <p:txBody>
          <a:bodyPr>
            <a:normAutofit fontScale="90000"/>
          </a:bodyPr>
          <a:lstStyle/>
          <a:p>
            <a:r>
              <a:rPr lang="en-GB" dirty="0"/>
              <a:t>Planning for Shipments, Inspections, and Examples of Shipments</a:t>
            </a:r>
            <a:endParaRPr lang="en-US" dirty="0"/>
          </a:p>
        </p:txBody>
      </p:sp>
    </p:spTree>
    <p:custDataLst>
      <p:tags r:id="rId1"/>
    </p:custDataLst>
    <p:extLst>
      <p:ext uri="{BB962C8B-B14F-4D97-AF65-F5344CB8AC3E}">
        <p14:creationId xmlns:p14="http://schemas.microsoft.com/office/powerpoint/2010/main" val="3616223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914400"/>
          </a:xfrm>
        </p:spPr>
        <p:txBody>
          <a:bodyPr/>
          <a:lstStyle/>
          <a:p>
            <a:r>
              <a:rPr lang="en-GB" b="1" noProof="0" dirty="0"/>
              <a:t>Sample Inspection Checklist</a:t>
            </a:r>
          </a:p>
        </p:txBody>
      </p:sp>
      <p:graphicFrame>
        <p:nvGraphicFramePr>
          <p:cNvPr id="7" name="Content Placeholder 6">
            <a:extLst>
              <a:ext uri="{FF2B5EF4-FFF2-40B4-BE49-F238E27FC236}">
                <a16:creationId xmlns:a16="http://schemas.microsoft.com/office/drawing/2014/main" id="{57AF2F6C-DF9D-4900-83FB-1E894682F9A0}"/>
              </a:ext>
            </a:extLst>
          </p:cNvPr>
          <p:cNvGraphicFramePr>
            <a:graphicFrameLocks noGrp="1" noChangeAspect="1"/>
          </p:cNvGraphicFramePr>
          <p:nvPr>
            <p:ph idx="1"/>
            <p:extLst>
              <p:ext uri="{D42A27DB-BD31-4B8C-83A1-F6EECF244321}">
                <p14:modId xmlns:p14="http://schemas.microsoft.com/office/powerpoint/2010/main" val="710778005"/>
              </p:ext>
            </p:extLst>
          </p:nvPr>
        </p:nvGraphicFramePr>
        <p:xfrm>
          <a:off x="642938" y="1028701"/>
          <a:ext cx="11044238" cy="5715000"/>
        </p:xfrm>
        <a:graphic>
          <a:graphicData uri="http://schemas.openxmlformats.org/presentationml/2006/ole">
            <mc:AlternateContent xmlns:mc="http://schemas.openxmlformats.org/markup-compatibility/2006">
              <mc:Choice xmlns:v="urn:schemas-microsoft-com:vml" Requires="v">
                <p:oleObj spid="_x0000_s34818" name="Acrobat Document" r:id="rId5" imgW="5029101" imgH="3886200" progId="Acrobat.Document.DC">
                  <p:embed/>
                </p:oleObj>
              </mc:Choice>
              <mc:Fallback>
                <p:oleObj name="Acrobat Document" r:id="rId5" imgW="5029101" imgH="3886200" progId="Acrobat.Document.DC">
                  <p:embed/>
                  <p:pic>
                    <p:nvPicPr>
                      <p:cNvPr id="7" name="Content Placeholder 6">
                        <a:extLst>
                          <a:ext uri="{FF2B5EF4-FFF2-40B4-BE49-F238E27FC236}">
                            <a16:creationId xmlns:a16="http://schemas.microsoft.com/office/drawing/2014/main" id="{57AF2F6C-DF9D-4900-83FB-1E894682F9A0}"/>
                          </a:ext>
                        </a:extLst>
                      </p:cNvPr>
                      <p:cNvPicPr/>
                      <p:nvPr/>
                    </p:nvPicPr>
                    <p:blipFill>
                      <a:blip r:embed="rId6"/>
                      <a:stretch>
                        <a:fillRect/>
                      </a:stretch>
                    </p:blipFill>
                    <p:spPr>
                      <a:xfrm>
                        <a:off x="642938" y="1028701"/>
                        <a:ext cx="11044238" cy="57150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447845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200150"/>
            <a:ext cx="10515600" cy="5543550"/>
          </a:xfrm>
        </p:spPr>
        <p:txBody>
          <a:bodyPr vert="horz" lIns="91440" tIns="45720" rIns="91440" bIns="45720" rtlCol="0" anchor="t">
            <a:normAutofit/>
          </a:bodyPr>
          <a:lstStyle/>
          <a:p>
            <a:r>
              <a:rPr lang="en-GB" dirty="0"/>
              <a:t>Specific example for discussion:</a:t>
            </a:r>
          </a:p>
          <a:p>
            <a:r>
              <a:rPr lang="en-GB" dirty="0"/>
              <a:t>Ground shipment of nuclear material travelling from one country and crossing the border into a neighbouring country</a:t>
            </a:r>
            <a:endParaRPr lang="en-GB" dirty="0">
              <a:cs typeface="Arial"/>
            </a:endParaRPr>
          </a:p>
          <a:p>
            <a:r>
              <a:rPr lang="en-GB" dirty="0"/>
              <a:t>Shipment planned and prepared at consignor facility per federal/state/international regulations, site policies and procedures, and using checklist to inspect multiple key elements</a:t>
            </a:r>
          </a:p>
          <a:p>
            <a:r>
              <a:rPr lang="en-GB" dirty="0"/>
              <a:t>By using checklist for inspection purposes, shipment went as scheduled and as planned with no issues</a:t>
            </a:r>
          </a:p>
          <a:p>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885825"/>
          </a:xfrm>
        </p:spPr>
        <p:txBody>
          <a:bodyPr>
            <a:normAutofit/>
          </a:bodyPr>
          <a:lstStyle/>
          <a:p>
            <a:r>
              <a:rPr lang="en-GB" sz="3800" b="1" dirty="0"/>
              <a:t>Example of a Successful / Good Shipment</a:t>
            </a:r>
            <a:endParaRPr lang="en-GB" sz="3800" b="1" noProof="0" dirty="0"/>
          </a:p>
        </p:txBody>
      </p:sp>
    </p:spTree>
    <p:custDataLst>
      <p:tags r:id="rId1"/>
    </p:custDataLst>
    <p:extLst>
      <p:ext uri="{BB962C8B-B14F-4D97-AF65-F5344CB8AC3E}">
        <p14:creationId xmlns:p14="http://schemas.microsoft.com/office/powerpoint/2010/main" val="80339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414463"/>
            <a:ext cx="10515600" cy="5329237"/>
          </a:xfrm>
        </p:spPr>
        <p:txBody>
          <a:bodyPr>
            <a:normAutofit/>
          </a:bodyPr>
          <a:lstStyle/>
          <a:p>
            <a:r>
              <a:rPr lang="en-GB" dirty="0"/>
              <a:t>A shipment where significant and unexpected issues arose during the course of the shipment</a:t>
            </a:r>
          </a:p>
          <a:p>
            <a:r>
              <a:rPr lang="en-GB" dirty="0"/>
              <a:t>Possible scenarios of an unsuccessful / bad shipment:</a:t>
            </a:r>
          </a:p>
          <a:p>
            <a:pPr lvl="1"/>
            <a:r>
              <a:rPr lang="en-GB" dirty="0"/>
              <a:t>Loss of material (theft or lost)</a:t>
            </a:r>
          </a:p>
          <a:p>
            <a:pPr lvl="1"/>
            <a:r>
              <a:rPr lang="en-GB" dirty="0"/>
              <a:t>Release of material (personnel and/or environmental exposure)</a:t>
            </a:r>
          </a:p>
          <a:p>
            <a:pPr lvl="1"/>
            <a:r>
              <a:rPr lang="en-GB" dirty="0"/>
              <a:t>Material characterized incorrectly</a:t>
            </a:r>
          </a:p>
          <a:p>
            <a:pPr lvl="1"/>
            <a:r>
              <a:rPr lang="en-GB" dirty="0"/>
              <a:t>Shipping paper violation</a:t>
            </a:r>
          </a:p>
          <a:p>
            <a:pPr lvl="1"/>
            <a:r>
              <a:rPr lang="en-GB" dirty="0"/>
              <a:t>Package/material violation (e.g., material placed into incorrect packaging)</a:t>
            </a:r>
          </a:p>
          <a:p>
            <a:pPr lvl="1"/>
            <a:r>
              <a:rPr lang="en-GB" dirty="0"/>
              <a:t>Licensing violations</a:t>
            </a:r>
          </a:p>
          <a:p>
            <a:pPr lvl="1"/>
            <a:endParaRPr lang="en-GB" dirty="0"/>
          </a:p>
          <a:p>
            <a:pPr lvl="1"/>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1042988"/>
          </a:xfrm>
        </p:spPr>
        <p:txBody>
          <a:bodyPr>
            <a:normAutofit/>
          </a:bodyPr>
          <a:lstStyle/>
          <a:p>
            <a:r>
              <a:rPr lang="en-GB" sz="3600" b="1" dirty="0"/>
              <a:t>Example of an Unsuccessful / Bad Shipment</a:t>
            </a:r>
            <a:endParaRPr lang="en-GB" sz="3600" b="1" noProof="0" dirty="0"/>
          </a:p>
        </p:txBody>
      </p:sp>
    </p:spTree>
    <p:custDataLst>
      <p:tags r:id="rId1"/>
    </p:custDataLst>
    <p:extLst>
      <p:ext uri="{BB962C8B-B14F-4D97-AF65-F5344CB8AC3E}">
        <p14:creationId xmlns:p14="http://schemas.microsoft.com/office/powerpoint/2010/main" val="2356866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558976"/>
            <a:ext cx="10515600" cy="4871804"/>
          </a:xfrm>
        </p:spPr>
        <p:txBody>
          <a:bodyPr>
            <a:normAutofit/>
          </a:bodyPr>
          <a:lstStyle/>
          <a:p>
            <a:r>
              <a:rPr lang="en-GB" dirty="0"/>
              <a:t>Specific example for discussion:</a:t>
            </a:r>
          </a:p>
          <a:p>
            <a:r>
              <a:rPr lang="en-GB" dirty="0"/>
              <a:t>Domestic ground shipment of nuclear material travelling from shipper/consignor facility to receiver/consignee facility</a:t>
            </a:r>
          </a:p>
          <a:p>
            <a:r>
              <a:rPr lang="en-GB" dirty="0"/>
              <a:t>Work order specified two Type A drums to be packed and shipped with &lt;60 grams of material in each</a:t>
            </a:r>
          </a:p>
          <a:p>
            <a:r>
              <a:rPr lang="en-GB" dirty="0"/>
              <a:t>Upon arrival and receipt inspection at consignee facility it was discovered that 10 times the specified amount of material had been packed in each container</a:t>
            </a:r>
          </a:p>
          <a:p>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200" y="284345"/>
            <a:ext cx="10304721" cy="994972"/>
          </a:xfrm>
        </p:spPr>
        <p:txBody>
          <a:bodyPr>
            <a:noAutofit/>
          </a:bodyPr>
          <a:lstStyle/>
          <a:p>
            <a:r>
              <a:rPr lang="en-GB" sz="3600" b="1" dirty="0"/>
              <a:t>Example of an Unsuccessful / Bad Shipment – Cont.</a:t>
            </a:r>
            <a:endParaRPr lang="en-GB" sz="3600" b="1" noProof="0" dirty="0"/>
          </a:p>
        </p:txBody>
      </p:sp>
    </p:spTree>
    <p:custDataLst>
      <p:tags r:id="rId1"/>
    </p:custDataLst>
    <p:extLst>
      <p:ext uri="{BB962C8B-B14F-4D97-AF65-F5344CB8AC3E}">
        <p14:creationId xmlns:p14="http://schemas.microsoft.com/office/powerpoint/2010/main" val="1474295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443038"/>
            <a:ext cx="10515600" cy="5300661"/>
          </a:xfrm>
        </p:spPr>
        <p:txBody>
          <a:bodyPr>
            <a:normAutofit lnSpcReduction="10000"/>
          </a:bodyPr>
          <a:lstStyle/>
          <a:p>
            <a:r>
              <a:rPr lang="en-GB" dirty="0"/>
              <a:t>Violated consignee’s license (NRC)</a:t>
            </a:r>
          </a:p>
          <a:p>
            <a:r>
              <a:rPr lang="en-GB" dirty="0"/>
              <a:t>Violated packaging regulations (DOT and NRC)</a:t>
            </a:r>
          </a:p>
          <a:p>
            <a:pPr lvl="1"/>
            <a:r>
              <a:rPr lang="en-GB" dirty="0"/>
              <a:t>Marking and labelling requirements (DOT and NRC)</a:t>
            </a:r>
          </a:p>
          <a:p>
            <a:r>
              <a:rPr lang="en-GB" dirty="0"/>
              <a:t>Violated shipping paper requirements (DOT)</a:t>
            </a:r>
          </a:p>
          <a:p>
            <a:pPr lvl="1"/>
            <a:r>
              <a:rPr lang="en-GB" dirty="0"/>
              <a:t>Selection of Proper Shipping Name</a:t>
            </a:r>
          </a:p>
          <a:p>
            <a:pPr lvl="1"/>
            <a:r>
              <a:rPr lang="en-GB" dirty="0"/>
              <a:t>Emergency Response Guide selection</a:t>
            </a:r>
          </a:p>
          <a:p>
            <a:r>
              <a:rPr lang="en-GB" dirty="0"/>
              <a:t>Fine issued to shipper/consignor by DOT</a:t>
            </a:r>
          </a:p>
          <a:p>
            <a:r>
              <a:rPr lang="en-GB" dirty="0"/>
              <a:t>Consignee had to establish extra security until consignors recovery team arrived to repack and ship material back to their facility (2-3 days)</a:t>
            </a:r>
          </a:p>
          <a:p>
            <a:r>
              <a:rPr lang="en-GB" dirty="0"/>
              <a:t>Consignor had to mobilize recovery team with new packaging to consignee site to repack and ship back for investigation</a:t>
            </a:r>
          </a:p>
          <a:p>
            <a:pPr marL="457200" lvl="1" indent="0">
              <a:buNone/>
            </a:pPr>
            <a:endParaRPr lang="en-GB" dirty="0"/>
          </a:p>
          <a:p>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23912" y="351097"/>
            <a:ext cx="10304721" cy="979982"/>
          </a:xfrm>
        </p:spPr>
        <p:txBody>
          <a:bodyPr>
            <a:noAutofit/>
          </a:bodyPr>
          <a:lstStyle/>
          <a:p>
            <a:r>
              <a:rPr lang="en-GB" sz="3600" b="1" dirty="0"/>
              <a:t>Impacts of Unsuccessful / Bad Shipment – Cont.</a:t>
            </a:r>
            <a:endParaRPr lang="en-GB" sz="3600" b="1" noProof="0" dirty="0"/>
          </a:p>
        </p:txBody>
      </p:sp>
    </p:spTree>
    <p:custDataLst>
      <p:tags r:id="rId1"/>
    </p:custDataLst>
    <p:extLst>
      <p:ext uri="{BB962C8B-B14F-4D97-AF65-F5344CB8AC3E}">
        <p14:creationId xmlns:p14="http://schemas.microsoft.com/office/powerpoint/2010/main" val="72717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914400"/>
            <a:ext cx="10515600" cy="5829300"/>
          </a:xfrm>
        </p:spPr>
        <p:txBody>
          <a:bodyPr>
            <a:normAutofit/>
          </a:bodyPr>
          <a:lstStyle/>
          <a:p>
            <a:r>
              <a:rPr lang="en-GB" dirty="0"/>
              <a:t>It was determined and verified that 10 times the requested amount of nuclear material was indeed packed and shipped to consignee</a:t>
            </a:r>
          </a:p>
          <a:p>
            <a:endParaRPr lang="en-GB" dirty="0"/>
          </a:p>
          <a:p>
            <a:r>
              <a:rPr lang="en-GB" dirty="0"/>
              <a:t>The inner containers were weighed prior to loading them into the shipping containers and the scales did reveal the actual weight of the material (10 times the requested amount), but the employees believed the scales were incorrect in showing that much material present</a:t>
            </a:r>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657225"/>
          </a:xfrm>
        </p:spPr>
        <p:txBody>
          <a:bodyPr>
            <a:normAutofit fontScale="90000"/>
          </a:bodyPr>
          <a:lstStyle/>
          <a:p>
            <a:r>
              <a:rPr lang="en-GB" sz="3000" b="1" dirty="0"/>
              <a:t>Investigative Results Unsuccessful / Bad Shipment – Cont.</a:t>
            </a:r>
            <a:endParaRPr lang="en-GB" sz="3000" b="1" noProof="0" dirty="0"/>
          </a:p>
        </p:txBody>
      </p:sp>
    </p:spTree>
    <p:custDataLst>
      <p:tags r:id="rId1"/>
    </p:custDataLst>
    <p:extLst>
      <p:ext uri="{BB962C8B-B14F-4D97-AF65-F5344CB8AC3E}">
        <p14:creationId xmlns:p14="http://schemas.microsoft.com/office/powerpoint/2010/main" val="131379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114424"/>
            <a:ext cx="10515600" cy="5629275"/>
          </a:xfrm>
        </p:spPr>
        <p:txBody>
          <a:bodyPr>
            <a:normAutofit/>
          </a:bodyPr>
          <a:lstStyle/>
          <a:p>
            <a:r>
              <a:rPr lang="en-GB" dirty="0"/>
              <a:t>Employees then made an assumption the amount of material present was correct (amount specified on work order) and proceeded to load without a requirement to reweigh, or reverify, (physical inspection/verification) the amount of nuclear material present</a:t>
            </a:r>
          </a:p>
          <a:p>
            <a:r>
              <a:rPr lang="en-GB" dirty="0"/>
              <a:t>Specific inspection point that failed was in the packing of the raw material into the inner containers causing failures throughout the remainder of the process</a:t>
            </a:r>
          </a:p>
          <a:p>
            <a:r>
              <a:rPr lang="en-GB" dirty="0"/>
              <a:t>Given this error was made early in the packing process, most everything else in the shipment process was incorrect after this point</a:t>
            </a:r>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52486" y="342900"/>
            <a:ext cx="10304721" cy="657225"/>
          </a:xfrm>
        </p:spPr>
        <p:txBody>
          <a:bodyPr>
            <a:normAutofit fontScale="90000"/>
          </a:bodyPr>
          <a:lstStyle/>
          <a:p>
            <a:r>
              <a:rPr lang="en-GB" sz="3000" b="1" dirty="0"/>
              <a:t>Investigative Results Unsuccessful / Bad Shipment – Cont.</a:t>
            </a:r>
            <a:endParaRPr lang="en-GB" sz="3000" b="1" noProof="0" dirty="0"/>
          </a:p>
        </p:txBody>
      </p:sp>
    </p:spTree>
    <p:custDataLst>
      <p:tags r:id="rId1"/>
    </p:custDataLst>
    <p:extLst>
      <p:ext uri="{BB962C8B-B14F-4D97-AF65-F5344CB8AC3E}">
        <p14:creationId xmlns:p14="http://schemas.microsoft.com/office/powerpoint/2010/main" val="39285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285875"/>
            <a:ext cx="10515600" cy="5457824"/>
          </a:xfrm>
        </p:spPr>
        <p:txBody>
          <a:bodyPr>
            <a:normAutofit/>
          </a:bodyPr>
          <a:lstStyle/>
          <a:p>
            <a:r>
              <a:rPr lang="en-GB" dirty="0"/>
              <a:t>Require ALL personnel involved with shipment process to use an inspection checklist vs. just having the shippers utilize a checklist</a:t>
            </a:r>
          </a:p>
          <a:p>
            <a:r>
              <a:rPr lang="en-GB" dirty="0"/>
              <a:t>Require ALL inspection checklists to have at least one peer review/signature</a:t>
            </a:r>
          </a:p>
          <a:p>
            <a:pPr lvl="1"/>
            <a:r>
              <a:rPr lang="en-GB" dirty="0"/>
              <a:t>Two reviews is preferable if resources can support that requirement</a:t>
            </a:r>
          </a:p>
          <a:p>
            <a:r>
              <a:rPr lang="en-GB" dirty="0"/>
              <a:t>Allow shipper to be present during initial packing of material to be part of that inspection process</a:t>
            </a:r>
          </a:p>
          <a:p>
            <a:r>
              <a:rPr lang="en-GB" dirty="0"/>
              <a:t>Add more in depth training regarding transportation regulations for personnel who load material</a:t>
            </a:r>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845070"/>
          </a:xfrm>
        </p:spPr>
        <p:txBody>
          <a:bodyPr>
            <a:normAutofit/>
          </a:bodyPr>
          <a:lstStyle/>
          <a:p>
            <a:r>
              <a:rPr lang="en-GB" b="1" dirty="0"/>
              <a:t>Possible Corrective Actions</a:t>
            </a:r>
            <a:endParaRPr lang="en-GB" b="1" noProof="0" dirty="0"/>
          </a:p>
        </p:txBody>
      </p:sp>
    </p:spTree>
    <p:custDataLst>
      <p:tags r:id="rId1"/>
    </p:custDataLst>
    <p:extLst>
      <p:ext uri="{BB962C8B-B14F-4D97-AF65-F5344CB8AC3E}">
        <p14:creationId xmlns:p14="http://schemas.microsoft.com/office/powerpoint/2010/main" val="878917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E86E2-BC66-4713-B671-0CE70688C244}"/>
              </a:ext>
            </a:extLst>
          </p:cNvPr>
          <p:cNvSpPr>
            <a:spLocks noGrp="1"/>
          </p:cNvSpPr>
          <p:nvPr>
            <p:ph type="title"/>
          </p:nvPr>
        </p:nvSpPr>
        <p:spPr>
          <a:xfrm>
            <a:off x="838200" y="114300"/>
            <a:ext cx="9220200" cy="1088858"/>
          </a:xfrm>
        </p:spPr>
        <p:txBody>
          <a:bodyPr/>
          <a:lstStyle/>
          <a:p>
            <a:r>
              <a:rPr lang="en-GB" b="1" noProof="0" dirty="0"/>
              <a:t>Closing - Questions</a:t>
            </a:r>
          </a:p>
        </p:txBody>
      </p:sp>
      <p:sp>
        <p:nvSpPr>
          <p:cNvPr id="4" name="Content Placeholder 3">
            <a:extLst>
              <a:ext uri="{FF2B5EF4-FFF2-40B4-BE49-F238E27FC236}">
                <a16:creationId xmlns:a16="http://schemas.microsoft.com/office/drawing/2014/main" id="{F25A46DB-7F12-4895-B701-55C9F5D3DAB2}"/>
              </a:ext>
            </a:extLst>
          </p:cNvPr>
          <p:cNvSpPr>
            <a:spLocks noGrp="1"/>
          </p:cNvSpPr>
          <p:nvPr>
            <p:ph idx="4294967295"/>
          </p:nvPr>
        </p:nvSpPr>
        <p:spPr>
          <a:xfrm>
            <a:off x="1041991" y="1481328"/>
            <a:ext cx="10100930" cy="4857750"/>
          </a:xfrm>
        </p:spPr>
        <p:txBody>
          <a:bodyPr vert="horz" lIns="91440" tIns="45720" rIns="91440" bIns="45720" rtlCol="0">
            <a:normAutofit/>
          </a:bodyPr>
          <a:lstStyle/>
          <a:p>
            <a:pPr marL="0" indent="0">
              <a:buNone/>
            </a:pPr>
            <a:r>
              <a:rPr lang="en-GB" dirty="0"/>
              <a:t>Please have your questions ready for the panel discussion after the break.</a:t>
            </a:r>
          </a:p>
        </p:txBody>
      </p:sp>
    </p:spTree>
    <p:custDataLst>
      <p:tags r:id="rId1"/>
    </p:custDataLst>
    <p:extLst>
      <p:ext uri="{BB962C8B-B14F-4D97-AF65-F5344CB8AC3E}">
        <p14:creationId xmlns:p14="http://schemas.microsoft.com/office/powerpoint/2010/main" val="75724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38200" y="303193"/>
            <a:ext cx="9220200" cy="1083818"/>
          </a:xfrm>
        </p:spPr>
        <p:txBody>
          <a:bodyPr>
            <a:normAutofit/>
          </a:bodyPr>
          <a:lstStyle/>
          <a:p>
            <a:r>
              <a:rPr lang="en-US" dirty="0">
                <a:solidFill>
                  <a:schemeClr val="tx1"/>
                </a:solidFill>
              </a:rPr>
              <a:t>Regulatory Basis for the Course</a:t>
            </a:r>
            <a:endParaRPr lang="en-US" sz="2700" dirty="0">
              <a:solidFill>
                <a:schemeClr val="tx1"/>
              </a:solidFill>
            </a:endParaRPr>
          </a:p>
        </p:txBody>
      </p:sp>
      <p:sp>
        <p:nvSpPr>
          <p:cNvPr id="3" name="Content Placeholder 2"/>
          <p:cNvSpPr>
            <a:spLocks noGrp="1"/>
          </p:cNvSpPr>
          <p:nvPr>
            <p:ph idx="1"/>
          </p:nvPr>
        </p:nvSpPr>
        <p:spPr>
          <a:xfrm>
            <a:off x="838200" y="1506562"/>
            <a:ext cx="7425266" cy="4791202"/>
          </a:xfrm>
        </p:spPr>
        <p:txBody>
          <a:bodyPr vert="horz" lIns="91440" tIns="45720" rIns="91440" bIns="45720" rtlCol="0" anchor="t">
            <a:normAutofit/>
          </a:bodyPr>
          <a:lstStyle/>
          <a:p>
            <a:pPr marL="0" indent="0">
              <a:buNone/>
            </a:pPr>
            <a:r>
              <a:rPr lang="en-US" dirty="0"/>
              <a:t>IAEA Nuclear Security Series Publications:</a:t>
            </a:r>
          </a:p>
          <a:p>
            <a:pPr>
              <a:buFont typeface="Arial" panose="020B0604020202020204" pitchFamily="34" charset="0"/>
              <a:buChar char="•"/>
            </a:pPr>
            <a:r>
              <a:rPr lang="en-US" sz="2400" dirty="0"/>
              <a:t>NSS-9G (Rev. 1): </a:t>
            </a:r>
            <a:r>
              <a:rPr lang="en-US" sz="2400" i="1" dirty="0"/>
              <a:t>Security of Radioactive Material in Transport</a:t>
            </a:r>
          </a:p>
          <a:p>
            <a:pPr>
              <a:buFont typeface="Arial" panose="020B0604020202020204" pitchFamily="34" charset="0"/>
              <a:buChar char="•"/>
            </a:pPr>
            <a:r>
              <a:rPr lang="en-US" sz="2400" dirty="0"/>
              <a:t>NSS 13: </a:t>
            </a:r>
            <a:r>
              <a:rPr lang="en-US" sz="2400" i="1" dirty="0"/>
              <a:t>Nuclear Security Recommendations on Physical Protection of Nuclear Material and Nuclear Facilities (INFCIRC/225/Revision 5)</a:t>
            </a:r>
          </a:p>
          <a:p>
            <a:pPr>
              <a:buFont typeface="Arial" panose="020B0604020202020204" pitchFamily="34" charset="0"/>
              <a:buChar char="•"/>
            </a:pPr>
            <a:r>
              <a:rPr lang="en-US" sz="2400" dirty="0"/>
              <a:t>NSS 14: </a:t>
            </a:r>
            <a:r>
              <a:rPr lang="en-US" sz="2400" i="1" dirty="0"/>
              <a:t>Nuclear Security Recommendations on Radioactive Material and Associated Facilities</a:t>
            </a:r>
          </a:p>
          <a:p>
            <a:pPr>
              <a:buFont typeface="Arial" panose="020B0604020202020204" pitchFamily="34" charset="0"/>
              <a:buChar char="•"/>
            </a:pPr>
            <a:r>
              <a:rPr lang="en-US" sz="2400" dirty="0"/>
              <a:t>NSS 26-G: </a:t>
            </a:r>
            <a:r>
              <a:rPr lang="en-US" sz="2400" i="1" dirty="0"/>
              <a:t>Security of Nuclear Material in Transport</a:t>
            </a:r>
          </a:p>
          <a:p>
            <a:pPr>
              <a:buFont typeface="Arial" panose="020B0604020202020204" pitchFamily="34" charset="0"/>
              <a:buChar char="•"/>
            </a:pPr>
            <a:r>
              <a:rPr lang="en-US" sz="2400" b="0" i="0" dirty="0">
                <a:solidFill>
                  <a:srgbClr val="333333"/>
                </a:solidFill>
                <a:effectLst/>
              </a:rPr>
              <a:t>Convention on the Physical Protection of Nuclear Material (CPPNM)</a:t>
            </a:r>
            <a:endParaRPr lang="en-US" sz="2400" dirty="0"/>
          </a:p>
        </p:txBody>
      </p:sp>
      <p:grpSp>
        <p:nvGrpSpPr>
          <p:cNvPr id="4" name="Grid" hidden="1"/>
          <p:cNvGrpSpPr/>
          <p:nvPr/>
        </p:nvGrpSpPr>
        <p:grpSpPr>
          <a:xfrm>
            <a:off x="1524000" y="0"/>
            <a:ext cx="9144000" cy="6858000"/>
            <a:chOff x="0" y="0"/>
            <a:chExt cx="9144000" cy="6858000"/>
          </a:xfrm>
        </p:grpSpPr>
        <p:cxnSp>
          <p:nvCxnSpPr>
            <p:cNvPr id="5" name="Straight Connector 4"/>
            <p:cNvCxnSpPr/>
            <p:nvPr/>
          </p:nvCxnSpPr>
          <p:spPr bwMode="auto">
            <a:xfrm>
              <a:off x="31750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6" name="Straight Connector 5"/>
            <p:cNvCxnSpPr/>
            <p:nvPr/>
          </p:nvCxnSpPr>
          <p:spPr bwMode="auto">
            <a:xfrm>
              <a:off x="58928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8" name="Straight Connector 7"/>
            <p:cNvCxnSpPr/>
            <p:nvPr/>
          </p:nvCxnSpPr>
          <p:spPr bwMode="auto">
            <a:xfrm>
              <a:off x="0" y="24892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9" name="Straight Connector 8"/>
            <p:cNvCxnSpPr/>
            <p:nvPr/>
          </p:nvCxnSpPr>
          <p:spPr bwMode="auto">
            <a:xfrm>
              <a:off x="0" y="44450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0" name="Straight Connector 9"/>
            <p:cNvCxnSpPr/>
            <p:nvPr/>
          </p:nvCxnSpPr>
          <p:spPr bwMode="auto">
            <a:xfrm>
              <a:off x="4572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1" name="Straight Connector 10"/>
            <p:cNvCxnSpPr/>
            <p:nvPr/>
          </p:nvCxnSpPr>
          <p:spPr bwMode="auto">
            <a:xfrm>
              <a:off x="8610600" y="0"/>
              <a:ext cx="0" cy="685800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2" name="Straight Connector 11"/>
            <p:cNvCxnSpPr/>
            <p:nvPr/>
          </p:nvCxnSpPr>
          <p:spPr bwMode="auto">
            <a:xfrm>
              <a:off x="0" y="5334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cxnSp>
          <p:nvCxnSpPr>
            <p:cNvPr id="13" name="Straight Connector 12"/>
            <p:cNvCxnSpPr/>
            <p:nvPr/>
          </p:nvCxnSpPr>
          <p:spPr bwMode="auto">
            <a:xfrm>
              <a:off x="0" y="6400800"/>
              <a:ext cx="9144000" cy="0"/>
            </a:xfrm>
            <a:prstGeom prst="line">
              <a:avLst/>
            </a:prstGeom>
            <a:solidFill>
              <a:schemeClr val="accent1"/>
            </a:solidFill>
            <a:ln w="9525" cap="flat" cmpd="sng" algn="ctr">
              <a:solidFill>
                <a:schemeClr val="accent2"/>
              </a:solidFill>
              <a:prstDash val="solid"/>
              <a:round/>
              <a:headEnd type="none" w="med" len="med"/>
              <a:tailEnd type="none" w="med" len="med"/>
            </a:ln>
            <a:effectLst/>
          </p:spPr>
        </p:cxnSp>
      </p:grpSp>
      <p:pic>
        <p:nvPicPr>
          <p:cNvPr id="1026" name="Picture 2">
            <a:extLst>
              <a:ext uri="{FF2B5EF4-FFF2-40B4-BE49-F238E27FC236}">
                <a16:creationId xmlns:a16="http://schemas.microsoft.com/office/drawing/2014/main" id="{2A43F748-4355-4443-BAF2-39E8FD0E8D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513" y="1403858"/>
            <a:ext cx="3194134" cy="479120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8761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5BCF3-7F24-46D8-8A1B-F214ABAF87F5}"/>
              </a:ext>
            </a:extLst>
          </p:cNvPr>
          <p:cNvSpPr>
            <a:spLocks noGrp="1"/>
          </p:cNvSpPr>
          <p:nvPr>
            <p:ph idx="1"/>
          </p:nvPr>
        </p:nvSpPr>
        <p:spPr>
          <a:xfrm>
            <a:off x="838200" y="1371600"/>
            <a:ext cx="10515600" cy="5372099"/>
          </a:xfrm>
        </p:spPr>
        <p:txBody>
          <a:bodyPr>
            <a:normAutofit/>
          </a:bodyPr>
          <a:lstStyle/>
          <a:p>
            <a:r>
              <a:rPr lang="en-GB" dirty="0"/>
              <a:t>The key elements involved in planning a shipment may also become the key inspection points of a shipment</a:t>
            </a:r>
          </a:p>
          <a:p>
            <a:r>
              <a:rPr lang="en-GB" noProof="0" dirty="0"/>
              <a:t>There is no regulatory prescribed format for planning and executing a shipment and/or an inspection</a:t>
            </a:r>
          </a:p>
          <a:p>
            <a:r>
              <a:rPr lang="en-GB" noProof="0" dirty="0"/>
              <a:t>Many of the key elements discussed in this section are cross-cutting and can be included in multiple areas and can also be planned in parallel</a:t>
            </a:r>
          </a:p>
          <a:p>
            <a:r>
              <a:rPr lang="en-GB" noProof="0" dirty="0"/>
              <a:t>Creating and using a shipment/inspection check list is strong</a:t>
            </a:r>
            <a:r>
              <a:rPr lang="en-GB" dirty="0"/>
              <a:t>ly recommended</a:t>
            </a:r>
          </a:p>
          <a:p>
            <a:r>
              <a:rPr lang="en-GB" noProof="0" dirty="0"/>
              <a:t>Understand the </a:t>
            </a:r>
            <a:r>
              <a:rPr lang="en-GB" dirty="0"/>
              <a:t>difference between safety and security</a:t>
            </a:r>
            <a:endParaRPr lang="en-GB" noProof="0" dirty="0"/>
          </a:p>
          <a:p>
            <a:endParaRPr lang="en-GB" noProof="0" dirty="0"/>
          </a:p>
        </p:txBody>
      </p:sp>
      <p:sp>
        <p:nvSpPr>
          <p:cNvPr id="3" name="Title 2">
            <a:extLst>
              <a:ext uri="{FF2B5EF4-FFF2-40B4-BE49-F238E27FC236}">
                <a16:creationId xmlns:a16="http://schemas.microsoft.com/office/drawing/2014/main" id="{1546F561-56E1-48E3-8007-5E267BD0429D}"/>
              </a:ext>
            </a:extLst>
          </p:cNvPr>
          <p:cNvSpPr>
            <a:spLocks noGrp="1"/>
          </p:cNvSpPr>
          <p:nvPr>
            <p:ph type="title"/>
          </p:nvPr>
        </p:nvSpPr>
        <p:spPr>
          <a:xfrm>
            <a:off x="838200" y="39350"/>
            <a:ext cx="9220200" cy="1117938"/>
          </a:xfrm>
        </p:spPr>
        <p:txBody>
          <a:bodyPr/>
          <a:lstStyle/>
          <a:p>
            <a:r>
              <a:rPr lang="en-GB" b="1" noProof="0" dirty="0"/>
              <a:t>Planning a Shipment</a:t>
            </a:r>
            <a:endParaRPr lang="en-GB" sz="2000" b="1" i="1" dirty="0"/>
          </a:p>
        </p:txBody>
      </p:sp>
    </p:spTree>
    <p:custDataLst>
      <p:tags r:id="rId1"/>
    </p:custDataLst>
    <p:extLst>
      <p:ext uri="{BB962C8B-B14F-4D97-AF65-F5344CB8AC3E}">
        <p14:creationId xmlns:p14="http://schemas.microsoft.com/office/powerpoint/2010/main" val="2747441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5BCF3-7F24-46D8-8A1B-F214ABAF87F5}"/>
              </a:ext>
            </a:extLst>
          </p:cNvPr>
          <p:cNvSpPr>
            <a:spLocks noGrp="1"/>
          </p:cNvSpPr>
          <p:nvPr>
            <p:ph idx="1"/>
          </p:nvPr>
        </p:nvSpPr>
        <p:spPr>
          <a:xfrm>
            <a:off x="838200" y="1128714"/>
            <a:ext cx="10515600" cy="5500686"/>
          </a:xfrm>
        </p:spPr>
        <p:txBody>
          <a:bodyPr vert="horz" lIns="91440" tIns="45720" rIns="91440" bIns="45720" rtlCol="0" anchor="t">
            <a:normAutofit/>
          </a:bodyPr>
          <a:lstStyle/>
          <a:p>
            <a:pPr>
              <a:lnSpc>
                <a:spcPct val="107000"/>
              </a:lnSpc>
              <a:spcBef>
                <a:spcPts val="0"/>
              </a:spcBef>
              <a:tabLst>
                <a:tab pos="1371600" algn="l"/>
              </a:tabLst>
            </a:pPr>
            <a:r>
              <a:rPr lang="en-US" sz="3200" dirty="0">
                <a:effectLst/>
                <a:ea typeface="Calibri" panose="020F0502020204030204" pitchFamily="34" charset="0"/>
                <a:cs typeface="Times New Roman" panose="02020603050405020304" pitchFamily="18" charset="0"/>
              </a:rPr>
              <a:t>Create Transport Security Plan</a:t>
            </a:r>
          </a:p>
          <a:p>
            <a:pPr lvl="1">
              <a:lnSpc>
                <a:spcPct val="107000"/>
              </a:lnSpc>
              <a:spcBef>
                <a:spcPts val="0"/>
              </a:spcBef>
              <a:tabLst>
                <a:tab pos="1371600" algn="l"/>
              </a:tabLst>
            </a:pPr>
            <a:r>
              <a:rPr lang="en-US" sz="2800" dirty="0">
                <a:effectLst/>
                <a:ea typeface="Calibri" panose="020F0502020204030204" pitchFamily="34" charset="0"/>
                <a:cs typeface="Times New Roman" panose="02020603050405020304" pitchFamily="18" charset="0"/>
              </a:rPr>
              <a:t>Description of material / characterization</a:t>
            </a:r>
          </a:p>
          <a:p>
            <a:pPr lvl="2">
              <a:lnSpc>
                <a:spcPct val="107000"/>
              </a:lnSpc>
              <a:spcBef>
                <a:spcPts val="0"/>
              </a:spcBef>
              <a:tabLst>
                <a:tab pos="1828800" algn="l"/>
              </a:tabLst>
            </a:pPr>
            <a:r>
              <a:rPr lang="en-GB" sz="2400" dirty="0">
                <a:effectLst/>
                <a:ea typeface="Calibri" panose="020F0502020204030204" pitchFamily="34" charset="0"/>
                <a:cs typeface="Times New Roman" panose="02020603050405020304" pitchFamily="18" charset="0"/>
              </a:rPr>
              <a:t>Packaging selection/information (CoC, SARP, etc.) (must satisfy both countries)</a:t>
            </a:r>
            <a:endParaRPr lang="en-US" sz="2400" dirty="0">
              <a:effectLst/>
              <a:ea typeface="Calibri" panose="020F0502020204030204" pitchFamily="34" charset="0"/>
              <a:cs typeface="Times New Roman" panose="02020603050405020304" pitchFamily="18" charset="0"/>
            </a:endParaRPr>
          </a:p>
          <a:p>
            <a:pPr lvl="2">
              <a:lnSpc>
                <a:spcPct val="107000"/>
              </a:lnSpc>
              <a:spcBef>
                <a:spcPts val="0"/>
              </a:spcBef>
              <a:tabLst>
                <a:tab pos="1828800" algn="l"/>
              </a:tabLst>
            </a:pPr>
            <a:r>
              <a:rPr lang="en-GB" sz="2400" dirty="0">
                <a:effectLst/>
                <a:ea typeface="Calibri" panose="020F0502020204030204" pitchFamily="34" charset="0"/>
                <a:cs typeface="Times New Roman"/>
              </a:rPr>
              <a:t>Marking and </a:t>
            </a:r>
            <a:r>
              <a:rPr lang="en-GB" sz="2400" dirty="0">
                <a:ea typeface="Calibri" panose="020F0502020204030204" pitchFamily="34" charset="0"/>
                <a:cs typeface="Times New Roman"/>
              </a:rPr>
              <a:t>labelling</a:t>
            </a:r>
            <a:r>
              <a:rPr lang="en-GB" sz="2400" dirty="0">
                <a:effectLst/>
                <a:ea typeface="Calibri" panose="020F0502020204030204" pitchFamily="34" charset="0"/>
                <a:cs typeface="Times New Roman"/>
              </a:rPr>
              <a:t> requirements (must satisfy both countries)</a:t>
            </a:r>
            <a:endParaRPr lang="en-US" sz="2400" dirty="0">
              <a:effectLst/>
              <a:ea typeface="Calibri" panose="020F0502020204030204" pitchFamily="34" charset="0"/>
              <a:cs typeface="Times New Roman"/>
            </a:endParaRPr>
          </a:p>
          <a:p>
            <a:pPr lvl="1">
              <a:lnSpc>
                <a:spcPct val="107000"/>
              </a:lnSpc>
              <a:spcBef>
                <a:spcPts val="0"/>
              </a:spcBef>
              <a:tabLst>
                <a:tab pos="1371600" algn="l"/>
              </a:tabLst>
            </a:pPr>
            <a:r>
              <a:rPr lang="en-US" sz="2800" dirty="0">
                <a:effectLst/>
                <a:ea typeface="Calibri" panose="020F0502020204030204" pitchFamily="34" charset="0"/>
                <a:cs typeface="Times New Roman" panose="02020603050405020304" pitchFamily="18" charset="0"/>
              </a:rPr>
              <a:t>Administrative requirements </a:t>
            </a:r>
          </a:p>
          <a:p>
            <a:pPr lvl="2">
              <a:lnSpc>
                <a:spcPct val="107000"/>
              </a:lnSpc>
              <a:spcBef>
                <a:spcPts val="0"/>
              </a:spcBef>
              <a:tabLst>
                <a:tab pos="1371600" algn="l"/>
              </a:tabLst>
            </a:pPr>
            <a:r>
              <a:rPr lang="en-US" sz="2400" dirty="0">
                <a:ea typeface="Calibri" panose="020F0502020204030204" pitchFamily="34" charset="0"/>
                <a:cs typeface="Times New Roman" panose="02020603050405020304" pitchFamily="18" charset="0"/>
              </a:rPr>
              <a:t>P</a:t>
            </a:r>
            <a:r>
              <a:rPr lang="en-US" sz="2400" dirty="0">
                <a:effectLst/>
                <a:ea typeface="Calibri" panose="020F0502020204030204" pitchFamily="34" charset="0"/>
                <a:cs typeface="Times New Roman" panose="02020603050405020304" pitchFamily="18" charset="0"/>
              </a:rPr>
              <a:t>olicies, procedures, etc. </a:t>
            </a:r>
          </a:p>
          <a:p>
            <a:pPr lvl="1">
              <a:lnSpc>
                <a:spcPct val="107000"/>
              </a:lnSpc>
              <a:spcBef>
                <a:spcPts val="0"/>
              </a:spcBef>
              <a:tabLst>
                <a:tab pos="1371600" algn="l"/>
              </a:tabLst>
            </a:pPr>
            <a:r>
              <a:rPr lang="en-GB" sz="2800" dirty="0">
                <a:effectLst/>
                <a:ea typeface="Calibri" panose="020F0502020204030204" pitchFamily="34" charset="0"/>
                <a:cs typeface="Times New Roman" panose="02020603050405020304" pitchFamily="18" charset="0"/>
              </a:rPr>
              <a:t>Personnel training and qualifications</a:t>
            </a:r>
          </a:p>
          <a:p>
            <a:pPr lvl="1">
              <a:lnSpc>
                <a:spcPct val="107000"/>
              </a:lnSpc>
              <a:spcBef>
                <a:spcPts val="0"/>
              </a:spcBef>
              <a:tabLst>
                <a:tab pos="1371600" algn="l"/>
              </a:tabLst>
            </a:pPr>
            <a:r>
              <a:rPr lang="en-GB" sz="2800" dirty="0">
                <a:ea typeface="Calibri" panose="020F0502020204030204" pitchFamily="34" charset="0"/>
                <a:cs typeface="Times New Roman" panose="02020603050405020304" pitchFamily="18" charset="0"/>
              </a:rPr>
              <a:t>Responsibilities</a:t>
            </a:r>
          </a:p>
          <a:p>
            <a:pPr lvl="1">
              <a:lnSpc>
                <a:spcPct val="107000"/>
              </a:lnSpc>
              <a:spcBef>
                <a:spcPts val="0"/>
              </a:spcBef>
              <a:tabLst>
                <a:tab pos="1371600" algn="l"/>
              </a:tabLst>
            </a:pPr>
            <a:r>
              <a:rPr lang="en-GB" sz="2800" dirty="0">
                <a:effectLst/>
                <a:ea typeface="Calibri" panose="020F0502020204030204" pitchFamily="34" charset="0"/>
                <a:cs typeface="Times New Roman" panose="02020603050405020304" pitchFamily="18" charset="0"/>
              </a:rPr>
              <a:t>Information management</a:t>
            </a:r>
          </a:p>
          <a:p>
            <a:pPr lvl="1">
              <a:lnSpc>
                <a:spcPct val="107000"/>
              </a:lnSpc>
              <a:spcBef>
                <a:spcPts val="0"/>
              </a:spcBef>
              <a:tabLst>
                <a:tab pos="1371600" algn="l"/>
              </a:tabLst>
            </a:pPr>
            <a:r>
              <a:rPr lang="en-GB" sz="2800" dirty="0">
                <a:ea typeface="Calibri" panose="020F0502020204030204" pitchFamily="34" charset="0"/>
                <a:cs typeface="Times New Roman" panose="02020603050405020304" pitchFamily="18" charset="0"/>
              </a:rPr>
              <a:t>Transport security management</a:t>
            </a:r>
          </a:p>
          <a:p>
            <a:pPr lvl="1">
              <a:lnSpc>
                <a:spcPct val="107000"/>
              </a:lnSpc>
              <a:spcBef>
                <a:spcPts val="0"/>
              </a:spcBef>
              <a:tabLst>
                <a:tab pos="1371600" algn="l"/>
              </a:tabLst>
            </a:pPr>
            <a:r>
              <a:rPr lang="en-GB" sz="2800" dirty="0">
                <a:effectLst/>
                <a:ea typeface="Calibri" panose="020F0502020204030204" pitchFamily="34" charset="0"/>
                <a:cs typeface="Times New Roman" panose="02020603050405020304" pitchFamily="18" charset="0"/>
              </a:rPr>
              <a:t>Emergency Response</a:t>
            </a:r>
            <a:endParaRPr lang="en-US" sz="28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546F561-56E1-48E3-8007-5E267BD0429D}"/>
              </a:ext>
            </a:extLst>
          </p:cNvPr>
          <p:cNvSpPr>
            <a:spLocks noGrp="1"/>
          </p:cNvSpPr>
          <p:nvPr>
            <p:ph type="title"/>
          </p:nvPr>
        </p:nvSpPr>
        <p:spPr>
          <a:xfrm>
            <a:off x="838200" y="114300"/>
            <a:ext cx="9220200" cy="971550"/>
          </a:xfrm>
        </p:spPr>
        <p:txBody>
          <a:bodyPr>
            <a:normAutofit/>
          </a:bodyPr>
          <a:lstStyle/>
          <a:p>
            <a:r>
              <a:rPr lang="en-GB" sz="3800" b="1" noProof="0" dirty="0"/>
              <a:t>Key Elements </a:t>
            </a:r>
            <a:r>
              <a:rPr lang="en-GB" sz="3800" b="1" dirty="0"/>
              <a:t>in </a:t>
            </a:r>
            <a:r>
              <a:rPr lang="en-GB" sz="3800" b="1" noProof="0" dirty="0"/>
              <a:t>Planning Shipments</a:t>
            </a:r>
            <a:endParaRPr lang="en-GB" sz="3800" b="1" i="1" dirty="0"/>
          </a:p>
        </p:txBody>
      </p:sp>
    </p:spTree>
    <p:custDataLst>
      <p:tags r:id="rId1"/>
    </p:custDataLst>
    <p:extLst>
      <p:ext uri="{BB962C8B-B14F-4D97-AF65-F5344CB8AC3E}">
        <p14:creationId xmlns:p14="http://schemas.microsoft.com/office/powerpoint/2010/main" val="280727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5BCF3-7F24-46D8-8A1B-F214ABAF87F5}"/>
              </a:ext>
            </a:extLst>
          </p:cNvPr>
          <p:cNvSpPr>
            <a:spLocks noGrp="1"/>
          </p:cNvSpPr>
          <p:nvPr>
            <p:ph idx="1"/>
          </p:nvPr>
        </p:nvSpPr>
        <p:spPr>
          <a:xfrm>
            <a:off x="838200" y="1314450"/>
            <a:ext cx="10515600" cy="5429249"/>
          </a:xfrm>
        </p:spPr>
        <p:txBody>
          <a:bodyPr>
            <a:normAutofit/>
          </a:bodyPr>
          <a:lstStyle/>
          <a:p>
            <a:pPr>
              <a:lnSpc>
                <a:spcPct val="107000"/>
              </a:lnSpc>
              <a:spcBef>
                <a:spcPts val="0"/>
              </a:spcBef>
              <a:tabLst>
                <a:tab pos="1371600" algn="l"/>
              </a:tabLst>
            </a:pPr>
            <a:r>
              <a:rPr lang="en-US" sz="3200" dirty="0">
                <a:effectLst/>
                <a:ea typeface="Calibri" panose="020F0502020204030204" pitchFamily="34" charset="0"/>
                <a:cs typeface="Times New Roman" panose="02020603050405020304" pitchFamily="18" charset="0"/>
              </a:rPr>
              <a:t>Loading/packing plan</a:t>
            </a:r>
          </a:p>
          <a:p>
            <a:pPr lvl="1">
              <a:lnSpc>
                <a:spcPct val="107000"/>
              </a:lnSpc>
              <a:spcBef>
                <a:spcPts val="0"/>
              </a:spcBef>
              <a:tabLst>
                <a:tab pos="1828800" algn="l"/>
              </a:tabLst>
            </a:pPr>
            <a:r>
              <a:rPr lang="en-US" sz="2800" dirty="0">
                <a:effectLst/>
                <a:ea typeface="Calibri" panose="020F0502020204030204" pitchFamily="34" charset="0"/>
                <a:cs typeface="Times New Roman" panose="02020603050405020304" pitchFamily="18" charset="0"/>
              </a:rPr>
              <a:t>Loading material into selected container</a:t>
            </a:r>
          </a:p>
          <a:p>
            <a:pPr lvl="1">
              <a:lnSpc>
                <a:spcPct val="107000"/>
              </a:lnSpc>
              <a:spcBef>
                <a:spcPts val="0"/>
              </a:spcBef>
              <a:tabLst>
                <a:tab pos="1828800" algn="l"/>
              </a:tabLst>
            </a:pPr>
            <a:r>
              <a:rPr lang="en-US" sz="2800" dirty="0">
                <a:effectLst/>
                <a:ea typeface="Calibri" panose="020F0502020204030204" pitchFamily="34" charset="0"/>
                <a:cs typeface="Times New Roman" panose="02020603050405020304" pitchFamily="18" charset="0"/>
              </a:rPr>
              <a:t>Loading container on to conveyance</a:t>
            </a:r>
          </a:p>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License requirements</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en-GB" sz="2800" dirty="0">
                <a:effectLst/>
                <a:ea typeface="Calibri" panose="020F0502020204030204" pitchFamily="34" charset="0"/>
                <a:cs typeface="Times New Roman" panose="02020603050405020304" pitchFamily="18" charset="0"/>
              </a:rPr>
              <a:t>Import/Export if applicable</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en-GB" sz="2800" dirty="0">
                <a:effectLst/>
                <a:ea typeface="Calibri" panose="020F0502020204030204" pitchFamily="34" charset="0"/>
                <a:cs typeface="Times New Roman" panose="02020603050405020304" pitchFamily="18" charset="0"/>
              </a:rPr>
              <a:t>Consignee</a:t>
            </a:r>
            <a:endParaRPr lang="en-US" sz="28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Shipping papers</a:t>
            </a:r>
          </a:p>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Carrier/driver selection (must satisfy both entities)</a:t>
            </a:r>
            <a:endParaRPr lang="en-US" sz="32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Vehicle inspection</a:t>
            </a:r>
            <a:endParaRPr lang="en-US" sz="3200" dirty="0">
              <a:effectLst/>
              <a:ea typeface="Calibri" panose="020F0502020204030204" pitchFamily="34" charset="0"/>
              <a:cs typeface="Times New Roman" panose="02020603050405020304" pitchFamily="18" charset="0"/>
            </a:endParaRPr>
          </a:p>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Make required notifications</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371600" algn="l"/>
              </a:tabLst>
            </a:pPr>
            <a:endParaRPr lang="en-US" sz="28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546F561-56E1-48E3-8007-5E267BD0429D}"/>
              </a:ext>
            </a:extLst>
          </p:cNvPr>
          <p:cNvSpPr>
            <a:spLocks noGrp="1"/>
          </p:cNvSpPr>
          <p:nvPr>
            <p:ph type="title"/>
          </p:nvPr>
        </p:nvSpPr>
        <p:spPr>
          <a:xfrm>
            <a:off x="838200" y="114300"/>
            <a:ext cx="9220200" cy="1200150"/>
          </a:xfrm>
        </p:spPr>
        <p:txBody>
          <a:bodyPr>
            <a:normAutofit/>
          </a:bodyPr>
          <a:lstStyle/>
          <a:p>
            <a:r>
              <a:rPr lang="en-GB" sz="3600" b="1" noProof="0" dirty="0"/>
              <a:t>Key Elements </a:t>
            </a:r>
            <a:r>
              <a:rPr lang="en-GB" sz="3600" b="1" dirty="0"/>
              <a:t>in </a:t>
            </a:r>
            <a:r>
              <a:rPr lang="en-GB" sz="3600" b="1" noProof="0" dirty="0"/>
              <a:t>Planning Shipments – Cont</a:t>
            </a:r>
            <a:r>
              <a:rPr lang="en-GB" sz="3600" b="1" dirty="0"/>
              <a:t>.</a:t>
            </a:r>
            <a:endParaRPr lang="en-GB" sz="3600" b="1" i="1" dirty="0"/>
          </a:p>
        </p:txBody>
      </p:sp>
    </p:spTree>
    <p:custDataLst>
      <p:tags r:id="rId1"/>
    </p:custDataLst>
    <p:extLst>
      <p:ext uri="{BB962C8B-B14F-4D97-AF65-F5344CB8AC3E}">
        <p14:creationId xmlns:p14="http://schemas.microsoft.com/office/powerpoint/2010/main" val="272998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5BCF3-7F24-46D8-8A1B-F214ABAF87F5}"/>
              </a:ext>
            </a:extLst>
          </p:cNvPr>
          <p:cNvSpPr>
            <a:spLocks noGrp="1"/>
          </p:cNvSpPr>
          <p:nvPr>
            <p:ph idx="1"/>
          </p:nvPr>
        </p:nvSpPr>
        <p:spPr>
          <a:xfrm>
            <a:off x="838200" y="1371600"/>
            <a:ext cx="10515600" cy="5372099"/>
          </a:xfrm>
        </p:spPr>
        <p:txBody>
          <a:bodyPr>
            <a:normAutofit/>
          </a:bodyPr>
          <a:lstStyle/>
          <a:p>
            <a:pPr>
              <a:lnSpc>
                <a:spcPct val="107000"/>
              </a:lnSpc>
              <a:spcBef>
                <a:spcPts val="0"/>
              </a:spcBef>
              <a:tabLst>
                <a:tab pos="1371600" algn="l"/>
              </a:tabLst>
            </a:pPr>
            <a:r>
              <a:rPr lang="en-GB" sz="3200" dirty="0">
                <a:effectLst/>
                <a:ea typeface="Calibri" panose="020F0502020204030204" pitchFamily="34" charset="0"/>
                <a:cs typeface="Times New Roman" panose="02020603050405020304" pitchFamily="18" charset="0"/>
              </a:rPr>
              <a:t>Coordination between consignor and consignee</a:t>
            </a:r>
            <a:endParaRPr lang="en-US" sz="32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en-GB" sz="2800" dirty="0">
                <a:effectLst/>
                <a:ea typeface="Calibri" panose="020F0502020204030204" pitchFamily="34" charset="0"/>
                <a:cs typeface="Times New Roman" panose="02020603050405020304" pitchFamily="18" charset="0"/>
              </a:rPr>
              <a:t>Customs inspection/clearance at border crossing (if applicable)</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1828800" algn="l"/>
              </a:tabLst>
            </a:pPr>
            <a:r>
              <a:rPr lang="en-GB" sz="2800" dirty="0">
                <a:effectLst/>
                <a:ea typeface="Calibri" panose="020F0502020204030204" pitchFamily="34" charset="0"/>
                <a:cs typeface="Times New Roman" panose="02020603050405020304" pitchFamily="18" charset="0"/>
              </a:rPr>
              <a:t>Escort arrangements</a:t>
            </a:r>
            <a:endParaRPr lang="en-US" sz="2800" dirty="0">
              <a:effectLst/>
              <a:ea typeface="Calibri" panose="020F0502020204030204" pitchFamily="34" charset="0"/>
              <a:cs typeface="Times New Roman" panose="02020603050405020304" pitchFamily="18" charset="0"/>
            </a:endParaRPr>
          </a:p>
          <a:p>
            <a:pPr lvl="2">
              <a:lnSpc>
                <a:spcPct val="107000"/>
              </a:lnSpc>
              <a:spcBef>
                <a:spcPts val="0"/>
              </a:spcBef>
              <a:tabLst>
                <a:tab pos="2286000" algn="l"/>
              </a:tabLst>
            </a:pPr>
            <a:r>
              <a:rPr lang="en-US" sz="2400" dirty="0">
                <a:effectLst/>
                <a:ea typeface="Calibri" panose="020F0502020204030204" pitchFamily="34" charset="0"/>
                <a:cs typeface="Times New Roman" panose="02020603050405020304" pitchFamily="18" charset="0"/>
              </a:rPr>
              <a:t>International requirements may be different</a:t>
            </a:r>
          </a:p>
          <a:p>
            <a:pPr lvl="2">
              <a:lnSpc>
                <a:spcPct val="107000"/>
              </a:lnSpc>
              <a:spcBef>
                <a:spcPts val="0"/>
              </a:spcBef>
              <a:tabLst>
                <a:tab pos="2286000" algn="l"/>
              </a:tabLst>
            </a:pPr>
            <a:r>
              <a:rPr lang="en-GB" sz="2400" dirty="0">
                <a:effectLst/>
                <a:ea typeface="Calibri" panose="020F0502020204030204" pitchFamily="34" charset="0"/>
                <a:cs typeface="Times New Roman" panose="02020603050405020304" pitchFamily="18" charset="0"/>
              </a:rPr>
              <a:t>Also applicable for shipments within own state (city, administrative region)</a:t>
            </a:r>
          </a:p>
          <a:p>
            <a:pPr marL="342900" marR="0" lvl="0" indent="-342900">
              <a:lnSpc>
                <a:spcPct val="107000"/>
              </a:lnSpc>
              <a:spcBef>
                <a:spcPts val="0"/>
              </a:spcBef>
              <a:spcAft>
                <a:spcPts val="0"/>
              </a:spcAft>
              <a:buFont typeface="Arial" panose="020B0604020202020204" pitchFamily="34" charset="0"/>
              <a:buChar char="•"/>
              <a:tabLst>
                <a:tab pos="1371600" algn="l"/>
              </a:tabLst>
            </a:pPr>
            <a:r>
              <a:rPr lang="en-GB" sz="3200" dirty="0">
                <a:effectLst/>
                <a:ea typeface="Calibri" panose="020F0502020204030204" pitchFamily="34" charset="0"/>
                <a:cs typeface="Times New Roman" panose="02020603050405020304" pitchFamily="18" charset="0"/>
              </a:rPr>
              <a:t>Plan for regulatory inspections if notified in advance</a:t>
            </a:r>
            <a:endParaRPr lang="en-US" sz="32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1828800" algn="l"/>
              </a:tabLst>
            </a:pPr>
            <a:r>
              <a:rPr lang="en-GB" sz="2800" dirty="0">
                <a:effectLst/>
                <a:ea typeface="Calibri" panose="020F0502020204030204" pitchFamily="34" charset="0"/>
                <a:cs typeface="Times New Roman" panose="02020603050405020304" pitchFamily="18" charset="0"/>
              </a:rPr>
              <a:t>Be prepared to discuss previous inspections and corrective actions that may have been required as a result</a:t>
            </a:r>
            <a:endParaRPr lang="en-US" sz="2800" dirty="0">
              <a:effectLst/>
              <a:ea typeface="Calibri" panose="020F0502020204030204" pitchFamily="34" charset="0"/>
              <a:cs typeface="Times New Roman" panose="02020603050405020304" pitchFamily="18" charset="0"/>
            </a:endParaRPr>
          </a:p>
          <a:p>
            <a:pPr lvl="1">
              <a:lnSpc>
                <a:spcPct val="107000"/>
              </a:lnSpc>
              <a:spcBef>
                <a:spcPts val="0"/>
              </a:spcBef>
              <a:tabLst>
                <a:tab pos="2286000" algn="l"/>
              </a:tabLst>
            </a:pPr>
            <a:endParaRPr lang="en-US" sz="2600" dirty="0">
              <a:effectLst/>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546F561-56E1-48E3-8007-5E267BD0429D}"/>
              </a:ext>
            </a:extLst>
          </p:cNvPr>
          <p:cNvSpPr>
            <a:spLocks noGrp="1"/>
          </p:cNvSpPr>
          <p:nvPr>
            <p:ph type="title"/>
          </p:nvPr>
        </p:nvSpPr>
        <p:spPr>
          <a:xfrm>
            <a:off x="838200" y="114300"/>
            <a:ext cx="9220200" cy="1171575"/>
          </a:xfrm>
        </p:spPr>
        <p:txBody>
          <a:bodyPr>
            <a:normAutofit/>
          </a:bodyPr>
          <a:lstStyle/>
          <a:p>
            <a:r>
              <a:rPr lang="en-GB" sz="3600" b="1" noProof="0" dirty="0"/>
              <a:t>Key Elements </a:t>
            </a:r>
            <a:r>
              <a:rPr lang="en-GB" sz="3600" b="1" dirty="0"/>
              <a:t>in </a:t>
            </a:r>
            <a:r>
              <a:rPr lang="en-GB" sz="3600" b="1" noProof="0" dirty="0"/>
              <a:t>Planning Shipments – Cont</a:t>
            </a:r>
            <a:r>
              <a:rPr lang="en-GB" sz="3600" b="1" dirty="0"/>
              <a:t>.</a:t>
            </a:r>
            <a:endParaRPr lang="en-GB" sz="3600" b="1" i="1" dirty="0"/>
          </a:p>
        </p:txBody>
      </p:sp>
    </p:spTree>
    <p:custDataLst>
      <p:tags r:id="rId1"/>
    </p:custDataLst>
    <p:extLst>
      <p:ext uri="{BB962C8B-B14F-4D97-AF65-F5344CB8AC3E}">
        <p14:creationId xmlns:p14="http://schemas.microsoft.com/office/powerpoint/2010/main" val="42861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300"/>
            <a:ext cx="9220200" cy="942975"/>
          </a:xfrm>
        </p:spPr>
        <p:txBody>
          <a:bodyPr/>
          <a:lstStyle/>
          <a:p>
            <a:r>
              <a:rPr lang="en-GB" b="1" noProof="0" dirty="0"/>
              <a:t>Types of Inspections</a:t>
            </a:r>
            <a:endParaRPr lang="en-GB" sz="2000" b="1" i="1" dirty="0"/>
          </a:p>
        </p:txBody>
      </p:sp>
      <p:sp>
        <p:nvSpPr>
          <p:cNvPr id="8" name="Content Placeholder 7">
            <a:extLst>
              <a:ext uri="{FF2B5EF4-FFF2-40B4-BE49-F238E27FC236}">
                <a16:creationId xmlns:a16="http://schemas.microsoft.com/office/drawing/2014/main" id="{B04125AA-F512-4A28-8310-A73C13C98D4B}"/>
              </a:ext>
            </a:extLst>
          </p:cNvPr>
          <p:cNvSpPr>
            <a:spLocks noGrp="1"/>
          </p:cNvSpPr>
          <p:nvPr>
            <p:ph idx="1"/>
          </p:nvPr>
        </p:nvSpPr>
        <p:spPr/>
        <p:txBody>
          <a:bodyPr vert="horz" lIns="91440" tIns="45720" rIns="91440" bIns="45720" rtlCol="0" anchor="t">
            <a:normAutofit/>
          </a:bodyPr>
          <a:lstStyle/>
          <a:p>
            <a:r>
              <a:rPr lang="en-GB" sz="3200" noProof="0" dirty="0"/>
              <a:t>Inspections Conducted by a regulator</a:t>
            </a:r>
            <a:endParaRPr lang="en-GB" sz="3200" noProof="0" dirty="0">
              <a:cs typeface="Arial"/>
            </a:endParaRPr>
          </a:p>
          <a:p>
            <a:pPr lvl="1"/>
            <a:r>
              <a:rPr lang="en-GB" sz="2800" noProof="0" dirty="0"/>
              <a:t>Planned or scheduled inspection </a:t>
            </a:r>
          </a:p>
          <a:p>
            <a:pPr lvl="1"/>
            <a:r>
              <a:rPr lang="en-GB" sz="2800" noProof="0" dirty="0"/>
              <a:t>Reactive inspection</a:t>
            </a:r>
          </a:p>
          <a:p>
            <a:pPr lvl="1"/>
            <a:r>
              <a:rPr lang="en-GB" sz="2800" noProof="0" dirty="0"/>
              <a:t>Corrective inspection </a:t>
            </a:r>
          </a:p>
          <a:p>
            <a:r>
              <a:rPr lang="en-GB" sz="3200" noProof="0" dirty="0"/>
              <a:t>Inspections should also be self-performed by the shipper during the entirety of the shipment process</a:t>
            </a:r>
            <a:endParaRPr lang="en-GB" sz="3200" noProof="0" dirty="0">
              <a:cs typeface="Arial"/>
            </a:endParaRPr>
          </a:p>
          <a:p>
            <a:r>
              <a:rPr lang="en-GB" sz="3200" noProof="0" dirty="0"/>
              <a:t>It is recommended to generate</a:t>
            </a:r>
            <a:r>
              <a:rPr lang="en-GB" sz="3200" dirty="0"/>
              <a:t> and use checklists for inspecting shipments</a:t>
            </a:r>
            <a:endParaRPr lang="en-GB" sz="3200" noProof="0" dirty="0"/>
          </a:p>
          <a:p>
            <a:endParaRPr lang="en-US" dirty="0"/>
          </a:p>
        </p:txBody>
      </p:sp>
    </p:spTree>
    <p:custDataLst>
      <p:tags r:id="rId1"/>
    </p:custDataLst>
    <p:extLst>
      <p:ext uri="{BB962C8B-B14F-4D97-AF65-F5344CB8AC3E}">
        <p14:creationId xmlns:p14="http://schemas.microsoft.com/office/powerpoint/2010/main" val="1143636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114426"/>
            <a:ext cx="10515600" cy="5629274"/>
          </a:xfrm>
        </p:spPr>
        <p:txBody>
          <a:bodyPr vert="horz" lIns="91440" tIns="45720" rIns="91440" bIns="45720" rtlCol="0" anchor="t">
            <a:normAutofit/>
          </a:bodyPr>
          <a:lstStyle/>
          <a:p>
            <a:r>
              <a:rPr lang="en-GB" sz="3200" dirty="0">
                <a:cs typeface="Arial"/>
              </a:rPr>
              <a:t>For both shipment scenarios included for discussion, the shipper used a standard checklist they created themselves</a:t>
            </a:r>
          </a:p>
          <a:p>
            <a:r>
              <a:rPr lang="en-GB" sz="3200" dirty="0"/>
              <a:t>Checklist contained multiple sections with various inspection points within each section that must be verified during planning/preparing a shipment</a:t>
            </a:r>
          </a:p>
          <a:p>
            <a:pPr lvl="1"/>
            <a:r>
              <a:rPr lang="en-GB" sz="2800" dirty="0"/>
              <a:t>Shipping papers</a:t>
            </a:r>
          </a:p>
          <a:p>
            <a:pPr lvl="1"/>
            <a:r>
              <a:rPr lang="en-GB" sz="2800" dirty="0"/>
              <a:t>Markings</a:t>
            </a:r>
          </a:p>
          <a:p>
            <a:pPr lvl="1"/>
            <a:r>
              <a:rPr lang="en-GB" sz="2800" dirty="0"/>
              <a:t>Labelling</a:t>
            </a:r>
          </a:p>
          <a:p>
            <a:pPr lvl="1"/>
            <a:r>
              <a:rPr lang="en-GB" sz="2800" dirty="0"/>
              <a:t>Placarding</a:t>
            </a:r>
          </a:p>
          <a:p>
            <a:pPr lvl="1"/>
            <a:r>
              <a:rPr lang="en-GB" sz="2800" dirty="0"/>
              <a:t>Packaging</a:t>
            </a:r>
          </a:p>
          <a:p>
            <a:pPr lvl="1"/>
            <a:endParaRPr lang="en-GB" sz="2800" dirty="0"/>
          </a:p>
          <a:p>
            <a:pPr lvl="1"/>
            <a:endParaRPr lang="en-GB" dirty="0"/>
          </a:p>
          <a:p>
            <a:pPr lvl="1"/>
            <a:endParaRPr lang="en-GB" dirty="0"/>
          </a:p>
          <a:p>
            <a:pPr lvl="1"/>
            <a:endParaRPr lang="en-GB" dirty="0"/>
          </a:p>
          <a:p>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114300"/>
            <a:ext cx="10304721" cy="914400"/>
          </a:xfrm>
        </p:spPr>
        <p:txBody>
          <a:bodyPr/>
          <a:lstStyle/>
          <a:p>
            <a:r>
              <a:rPr lang="en-GB" b="1" noProof="0" dirty="0"/>
              <a:t>Description of Inspection Process</a:t>
            </a:r>
          </a:p>
        </p:txBody>
      </p:sp>
    </p:spTree>
    <p:custDataLst>
      <p:tags r:id="rId1"/>
    </p:custDataLst>
    <p:extLst>
      <p:ext uri="{BB962C8B-B14F-4D97-AF65-F5344CB8AC3E}">
        <p14:creationId xmlns:p14="http://schemas.microsoft.com/office/powerpoint/2010/main" val="2148179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240B-94A9-4011-B7F1-ECE18391D46E}"/>
              </a:ext>
            </a:extLst>
          </p:cNvPr>
          <p:cNvSpPr>
            <a:spLocks noGrp="1"/>
          </p:cNvSpPr>
          <p:nvPr>
            <p:ph idx="1"/>
          </p:nvPr>
        </p:nvSpPr>
        <p:spPr>
          <a:xfrm>
            <a:off x="838200" y="1692322"/>
            <a:ext cx="10515600" cy="5051378"/>
          </a:xfrm>
        </p:spPr>
        <p:txBody>
          <a:bodyPr vert="horz" lIns="91440" tIns="45720" rIns="91440" bIns="45720" rtlCol="0" anchor="t">
            <a:normAutofit/>
          </a:bodyPr>
          <a:lstStyle/>
          <a:p>
            <a:r>
              <a:rPr lang="en-GB" sz="3200" dirty="0"/>
              <a:t>Shipper used checklist to review and inspect all pertinent information regarding the shipment</a:t>
            </a:r>
          </a:p>
          <a:p>
            <a:r>
              <a:rPr lang="en-GB" sz="3200" dirty="0"/>
              <a:t>Most of the inspections were physically performed by the shipper</a:t>
            </a:r>
          </a:p>
          <a:p>
            <a:r>
              <a:rPr lang="en-GB" sz="3200" dirty="0"/>
              <a:t>However, the structure of the process did not allow for the shipper to witness loading of material into the inner containers, or loading of the inner containers into the shipping containers</a:t>
            </a:r>
          </a:p>
          <a:p>
            <a:pPr lvl="1"/>
            <a:r>
              <a:rPr lang="en-GB" sz="2800" dirty="0"/>
              <a:t>This was the critical step where the mistake happened</a:t>
            </a:r>
          </a:p>
          <a:p>
            <a:pPr lvl="1"/>
            <a:endParaRPr lang="en-GB" dirty="0"/>
          </a:p>
          <a:p>
            <a:pPr lvl="1"/>
            <a:endParaRPr lang="en-GB" dirty="0"/>
          </a:p>
          <a:p>
            <a:pPr lvl="1"/>
            <a:endParaRPr lang="en-GB" dirty="0"/>
          </a:p>
          <a:p>
            <a:endParaRPr lang="en-GB" dirty="0"/>
          </a:p>
          <a:p>
            <a:endParaRPr lang="en-GB" dirty="0"/>
          </a:p>
          <a:p>
            <a:endParaRPr lang="en-GB" dirty="0"/>
          </a:p>
        </p:txBody>
      </p:sp>
      <p:sp>
        <p:nvSpPr>
          <p:cNvPr id="2" name="Title 1">
            <a:extLst>
              <a:ext uri="{FF2B5EF4-FFF2-40B4-BE49-F238E27FC236}">
                <a16:creationId xmlns:a16="http://schemas.microsoft.com/office/drawing/2014/main" id="{40077EC7-FB9E-4B74-96AE-57B97F4520C6}"/>
              </a:ext>
            </a:extLst>
          </p:cNvPr>
          <p:cNvSpPr>
            <a:spLocks noGrp="1"/>
          </p:cNvSpPr>
          <p:nvPr>
            <p:ph type="title"/>
          </p:nvPr>
        </p:nvSpPr>
        <p:spPr>
          <a:xfrm>
            <a:off x="838199" y="319016"/>
            <a:ext cx="10304721" cy="914400"/>
          </a:xfrm>
        </p:spPr>
        <p:txBody>
          <a:bodyPr>
            <a:normAutofit fontScale="90000"/>
          </a:bodyPr>
          <a:lstStyle/>
          <a:p>
            <a:r>
              <a:rPr lang="en-GB" b="1" noProof="0" dirty="0"/>
              <a:t>Description of Inspection Process – Cont</a:t>
            </a:r>
            <a:r>
              <a:rPr lang="en-GB" b="1" dirty="0"/>
              <a:t>.</a:t>
            </a:r>
            <a:endParaRPr lang="en-GB" b="1" noProof="0" dirty="0"/>
          </a:p>
        </p:txBody>
      </p:sp>
    </p:spTree>
    <p:custDataLst>
      <p:tags r:id="rId1"/>
    </p:custDataLst>
    <p:extLst>
      <p:ext uri="{BB962C8B-B14F-4D97-AF65-F5344CB8AC3E}">
        <p14:creationId xmlns:p14="http://schemas.microsoft.com/office/powerpoint/2010/main" val="14436080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RS">
      <a:dk1>
        <a:srgbClr val="000000"/>
      </a:dk1>
      <a:lt1>
        <a:srgbClr val="FFFFFF"/>
      </a:lt1>
      <a:dk2>
        <a:srgbClr val="44546A"/>
      </a:dk2>
      <a:lt2>
        <a:srgbClr val="E7E6E6"/>
      </a:lt2>
      <a:accent1>
        <a:srgbClr val="5B9BD5"/>
      </a:accent1>
      <a:accent2>
        <a:srgbClr val="F363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9B6BB63BD22F41A642D79A1F4FB223" ma:contentTypeVersion="8" ma:contentTypeDescription="Create a new document." ma:contentTypeScope="" ma:versionID="c7dd37b6d71c1c78130274c77795a5c6">
  <xsd:schema xmlns:xsd="http://www.w3.org/2001/XMLSchema" xmlns:xs="http://www.w3.org/2001/XMLSchema" xmlns:p="http://schemas.microsoft.com/office/2006/metadata/properties" xmlns:ns2="871fef08-8365-4958-90ff-2b2f43f76ee1" xmlns:ns3="9aa9a193-916b-4fed-a673-cb7e1c2802f5" targetNamespace="http://schemas.microsoft.com/office/2006/metadata/properties" ma:root="true" ma:fieldsID="5f7f698ffdab140d80597e9152d59b13" ns2:_="" ns3:_="">
    <xsd:import namespace="871fef08-8365-4958-90ff-2b2f43f76ee1"/>
    <xsd:import namespace="9aa9a193-916b-4fed-a673-cb7e1c2802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1fef08-8365-4958-90ff-2b2f43f76ee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a9a193-916b-4fed-a673-cb7e1c2802f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6A7807-4A69-4FC9-B35E-A45FCF680D7A}">
  <ds:schemaRefs>
    <ds:schemaRef ds:uri="http://schemas.microsoft.com/sharepoint/v3/contenttype/forms"/>
  </ds:schemaRefs>
</ds:datastoreItem>
</file>

<file path=customXml/itemProps2.xml><?xml version="1.0" encoding="utf-8"?>
<ds:datastoreItem xmlns:ds="http://schemas.openxmlformats.org/officeDocument/2006/customXml" ds:itemID="{15324374-E7AA-4199-B751-88D4FE60BEE1}">
  <ds:schemaRefs>
    <ds:schemaRef ds:uri="http://schemas.microsoft.com/office/2006/documentManagement/types"/>
    <ds:schemaRef ds:uri="http://schemas.microsoft.com/office/2006/metadata/properties"/>
    <ds:schemaRef ds:uri="871fef08-8365-4958-90ff-2b2f43f76ee1"/>
    <ds:schemaRef ds:uri="http://purl.org/dc/elements/1.1/"/>
    <ds:schemaRef ds:uri="http://schemas.openxmlformats.org/package/2006/metadata/core-properties"/>
    <ds:schemaRef ds:uri="http://purl.org/dc/terms/"/>
    <ds:schemaRef ds:uri="http://schemas.microsoft.com/office/infopath/2007/PartnerControls"/>
    <ds:schemaRef ds:uri="9aa9a193-916b-4fed-a673-cb7e1c2802f5"/>
    <ds:schemaRef ds:uri="http://www.w3.org/XML/1998/namespace"/>
    <ds:schemaRef ds:uri="http://purl.org/dc/dcmitype/"/>
  </ds:schemaRefs>
</ds:datastoreItem>
</file>

<file path=customXml/itemProps3.xml><?xml version="1.0" encoding="utf-8"?>
<ds:datastoreItem xmlns:ds="http://schemas.openxmlformats.org/officeDocument/2006/customXml" ds:itemID="{869F0F6D-EA3C-466D-8333-08AD3EF0AB02}">
  <ds:schemaRefs>
    <ds:schemaRef ds:uri="871fef08-8365-4958-90ff-2b2f43f76ee1"/>
    <ds:schemaRef ds:uri="9aa9a193-916b-4fed-a673-cb7e1c2802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2203</Words>
  <Application>Microsoft Office PowerPoint</Application>
  <PresentationFormat>Widescreen</PresentationFormat>
  <Paragraphs>251</Paragraphs>
  <Slides>18</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Times New Roman</vt:lpstr>
      <vt:lpstr>Office Theme</vt:lpstr>
      <vt:lpstr>Acrobat Document</vt:lpstr>
      <vt:lpstr>Planning for Shipments, Inspections, and Examples of Shipments</vt:lpstr>
      <vt:lpstr>Regulatory Basis for the Course</vt:lpstr>
      <vt:lpstr>Planning a Shipment</vt:lpstr>
      <vt:lpstr>Key Elements in Planning Shipments</vt:lpstr>
      <vt:lpstr>Key Elements in Planning Shipments – Cont.</vt:lpstr>
      <vt:lpstr>Key Elements in Planning Shipments – Cont.</vt:lpstr>
      <vt:lpstr>Types of Inspections</vt:lpstr>
      <vt:lpstr>Description of Inspection Process</vt:lpstr>
      <vt:lpstr>Description of Inspection Process – Cont.</vt:lpstr>
      <vt:lpstr>Sample Inspection Checklist</vt:lpstr>
      <vt:lpstr>Example of a Successful / Good Shipment</vt:lpstr>
      <vt:lpstr>Example of an Unsuccessful / Bad Shipment</vt:lpstr>
      <vt:lpstr>Example of an Unsuccessful / Bad Shipment – Cont.</vt:lpstr>
      <vt:lpstr>Impacts of Unsuccessful / Bad Shipment – Cont.</vt:lpstr>
      <vt:lpstr>Investigative Results Unsuccessful / Bad Shipment – Cont.</vt:lpstr>
      <vt:lpstr>Investigative Results Unsuccessful / Bad Shipment – Cont.</vt:lpstr>
      <vt:lpstr>Possible Corrective Actions</vt:lpstr>
      <vt:lpstr>Closing - Questions</vt:lpstr>
    </vt:vector>
  </TitlesOfParts>
  <Company>ORNL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 Joshua</dc:creator>
  <cp:lastModifiedBy>Singley, Paul</cp:lastModifiedBy>
  <cp:revision>2</cp:revision>
  <cp:lastPrinted>2020-09-21T13:08:54Z</cp:lastPrinted>
  <dcterms:created xsi:type="dcterms:W3CDTF">2020-06-26T15:48:31Z</dcterms:created>
  <dcterms:modified xsi:type="dcterms:W3CDTF">2022-05-13T15:32:33Z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0x010100C39B6BB63BD22F41A642D79A1F4FB223</vt:lpwstr>
  </property>
  <property fmtid="{D5CDD505-2E9C-101B-9397-08002B2CF9AE}" pid="3" name="ArticulateGUID">
    <vt:lpwstr>6928DAC9-DE08-4548-B0C6-B2FBA707D847</vt:lpwstr>
  </property>
  <property fmtid="{D5CDD505-2E9C-101B-9397-08002B2CF9AE}" pid="4" name="ArticulatePath">
    <vt:lpwstr>RAM 200 Virtual 20200813</vt:lpwstr>
  </property>
</Properties>
</file>