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3"/>
  </p:notesMasterIdLst>
  <p:sldIdLst>
    <p:sldId id="256" r:id="rId5"/>
    <p:sldId id="611" r:id="rId6"/>
    <p:sldId id="815" r:id="rId7"/>
    <p:sldId id="816" r:id="rId8"/>
    <p:sldId id="821" r:id="rId9"/>
    <p:sldId id="822" r:id="rId10"/>
    <p:sldId id="673" r:id="rId11"/>
    <p:sldId id="808" r:id="rId12"/>
    <p:sldId id="826" r:id="rId13"/>
    <p:sldId id="825" r:id="rId14"/>
    <p:sldId id="817" r:id="rId15"/>
    <p:sldId id="809" r:id="rId16"/>
    <p:sldId id="810" r:id="rId17"/>
    <p:sldId id="819" r:id="rId18"/>
    <p:sldId id="820" r:id="rId19"/>
    <p:sldId id="824" r:id="rId20"/>
    <p:sldId id="823" r:id="rId21"/>
    <p:sldId id="812" r:id="rId22"/>
  </p:sldIdLst>
  <p:sldSz cx="12192000" cy="6858000"/>
  <p:notesSz cx="7315200" cy="96012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CEA8475-0F65-994B-AC34-F3BBA5A644E3}">
          <p14:sldIdLst>
            <p14:sldId id="256"/>
            <p14:sldId id="611"/>
            <p14:sldId id="815"/>
            <p14:sldId id="816"/>
            <p14:sldId id="821"/>
            <p14:sldId id="822"/>
            <p14:sldId id="673"/>
            <p14:sldId id="808"/>
            <p14:sldId id="826"/>
            <p14:sldId id="825"/>
            <p14:sldId id="817"/>
            <p14:sldId id="809"/>
            <p14:sldId id="810"/>
            <p14:sldId id="819"/>
            <p14:sldId id="820"/>
            <p14:sldId id="824"/>
            <p14:sldId id="823"/>
            <p14:sldId id="812"/>
          </p14:sldIdLst>
        </p14:section>
      </p14:sectionLst>
    </p:ex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2E764C6-D4E6-B309-FD7A-4B7D5A08094A}" name="Singley, Paul" initials="SP" userId="S::sin@ornl.gov::fe269a3d-5f92-4a86-98f1-78e8ff3c2a1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ean, Joshua" initials="DJ" lastIdx="106" clrIdx="0">
    <p:extLst/>
  </p:cmAuthor>
  <p:cmAuthor id="2" name="Schriver Iii, Robert" initials="SR" lastIdx="5" clrIdx="1">
    <p:extLst/>
  </p:cmAuthor>
  <p:cmAuthor id="3" name="Brooks, Phillip" initials="BP" lastIdx="3" clrIdx="2">
    <p:extLst/>
  </p:cmAuthor>
  <p:cmAuthor id="4" name="Auto" initials="JMD" lastIdx="65" clrIdx="3"/>
  <p:cmAuthor id="5" name="Klatt, Matthew" initials="KM" lastIdx="4"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6331"/>
    <a:srgbClr val="F3631C"/>
    <a:srgbClr val="F3631A"/>
    <a:srgbClr val="5B5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6ED63B-1E46-4F7F-B14A-E6E3BA315DCA}" v="175" dt="2022-05-05T18:42:37.26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574" autoAdjust="0"/>
  </p:normalViewPr>
  <p:slideViewPr>
    <p:cSldViewPr snapToGrid="0">
      <p:cViewPr>
        <p:scale>
          <a:sx n="53" d="100"/>
          <a:sy n="53" d="100"/>
        </p:scale>
        <p:origin x="-1272" y="-11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Header Placeholder 13">
            <a:extLst>
              <a:ext uri="{FF2B5EF4-FFF2-40B4-BE49-F238E27FC236}">
                <a16:creationId xmlns="" xmlns:a16="http://schemas.microsoft.com/office/drawing/2014/main" id="{B77BF43B-D996-5341-9199-19281B29B7C9}"/>
              </a:ext>
            </a:extLst>
          </p:cNvPr>
          <p:cNvSpPr>
            <a:spLocks noGrp="1"/>
          </p:cNvSpPr>
          <p:nvPr>
            <p:ph type="hdr" sz="quarter"/>
          </p:nvPr>
        </p:nvSpPr>
        <p:spPr>
          <a:xfrm>
            <a:off x="0" y="0"/>
            <a:ext cx="1923627" cy="1036549"/>
          </a:xfrm>
          <a:prstGeom prst="rect">
            <a:avLst/>
          </a:prstGeom>
        </p:spPr>
        <p:txBody>
          <a:bodyPr vert="horz" lIns="153930" tIns="76965" rIns="153930" bIns="76965" rtlCol="0"/>
          <a:lstStyle>
            <a:lvl1pPr algn="l">
              <a:defRPr sz="2000"/>
            </a:lvl1pPr>
          </a:lstStyle>
          <a:p>
            <a:endParaRPr lang="en-US" dirty="0"/>
          </a:p>
        </p:txBody>
      </p:sp>
      <p:sp>
        <p:nvSpPr>
          <p:cNvPr id="15" name="Slide Image Placeholder 14">
            <a:extLst>
              <a:ext uri="{FF2B5EF4-FFF2-40B4-BE49-F238E27FC236}">
                <a16:creationId xmlns="" xmlns:a16="http://schemas.microsoft.com/office/drawing/2014/main" id="{B9BD82B9-C8C1-3340-925F-294964D8FB51}"/>
              </a:ext>
            </a:extLst>
          </p:cNvPr>
          <p:cNvSpPr>
            <a:spLocks noGrp="1" noRot="1" noChangeAspect="1"/>
          </p:cNvSpPr>
          <p:nvPr>
            <p:ph type="sldImg" idx="2"/>
          </p:nvPr>
        </p:nvSpPr>
        <p:spPr>
          <a:xfrm>
            <a:off x="-3970338" y="2579688"/>
            <a:ext cx="12380913" cy="6964362"/>
          </a:xfrm>
          <a:prstGeom prst="rect">
            <a:avLst/>
          </a:prstGeom>
          <a:noFill/>
          <a:ln w="12700">
            <a:solidFill>
              <a:prstClr val="black"/>
            </a:solidFill>
          </a:ln>
        </p:spPr>
        <p:txBody>
          <a:bodyPr vert="horz" lIns="153930" tIns="76965" rIns="153930" bIns="76965" rtlCol="0" anchor="ctr"/>
          <a:lstStyle/>
          <a:p>
            <a:endParaRPr lang="en-US" dirty="0"/>
          </a:p>
        </p:txBody>
      </p:sp>
      <p:sp>
        <p:nvSpPr>
          <p:cNvPr id="16" name="Footer Placeholder 15">
            <a:extLst>
              <a:ext uri="{FF2B5EF4-FFF2-40B4-BE49-F238E27FC236}">
                <a16:creationId xmlns="" xmlns:a16="http://schemas.microsoft.com/office/drawing/2014/main" id="{6BDEB3CA-3E01-4341-96FA-E2BBE2503C60}"/>
              </a:ext>
            </a:extLst>
          </p:cNvPr>
          <p:cNvSpPr>
            <a:spLocks noGrp="1"/>
          </p:cNvSpPr>
          <p:nvPr>
            <p:ph type="ftr" sz="quarter" idx="4"/>
          </p:nvPr>
        </p:nvSpPr>
        <p:spPr>
          <a:xfrm>
            <a:off x="0" y="19598870"/>
            <a:ext cx="1923627" cy="1036546"/>
          </a:xfrm>
          <a:prstGeom prst="rect">
            <a:avLst/>
          </a:prstGeom>
        </p:spPr>
        <p:txBody>
          <a:bodyPr vert="horz" lIns="153930" tIns="76965" rIns="153930" bIns="76965" rtlCol="0" anchor="b"/>
          <a:lstStyle>
            <a:lvl1pPr algn="l">
              <a:defRPr sz="2000"/>
            </a:lvl1pPr>
          </a:lstStyle>
          <a:p>
            <a:endParaRPr lang="en-US" dirty="0"/>
          </a:p>
        </p:txBody>
      </p:sp>
      <p:sp>
        <p:nvSpPr>
          <p:cNvPr id="17" name="Slide Number Placeholder 16">
            <a:extLst>
              <a:ext uri="{FF2B5EF4-FFF2-40B4-BE49-F238E27FC236}">
                <a16:creationId xmlns="" xmlns:a16="http://schemas.microsoft.com/office/drawing/2014/main" id="{F37BE974-6FD9-A644-9572-0EA1ED5E837B}"/>
              </a:ext>
            </a:extLst>
          </p:cNvPr>
          <p:cNvSpPr>
            <a:spLocks noGrp="1"/>
          </p:cNvSpPr>
          <p:nvPr>
            <p:ph type="sldNum" sz="quarter" idx="5"/>
          </p:nvPr>
        </p:nvSpPr>
        <p:spPr>
          <a:xfrm>
            <a:off x="2514599" y="19598870"/>
            <a:ext cx="1923627" cy="1036546"/>
          </a:xfrm>
          <a:prstGeom prst="rect">
            <a:avLst/>
          </a:prstGeom>
        </p:spPr>
        <p:txBody>
          <a:bodyPr vert="horz" lIns="153930" tIns="76965" rIns="153930" bIns="76965" rtlCol="0" anchor="b"/>
          <a:lstStyle>
            <a:lvl1pPr algn="r">
              <a:defRPr sz="2000"/>
            </a:lvl1pPr>
          </a:lstStyle>
          <a:p>
            <a:fld id="{CCCFE86B-7AF1-3C41-8C01-208E991D92E5}" type="slidenum">
              <a:rPr lang="en-US" smtClean="0"/>
              <a:t>‹#›</a:t>
            </a:fld>
            <a:endParaRPr lang="en-US" dirty="0"/>
          </a:p>
        </p:txBody>
      </p:sp>
      <p:sp>
        <p:nvSpPr>
          <p:cNvPr id="18" name="Notes Placeholder 17">
            <a:extLst>
              <a:ext uri="{FF2B5EF4-FFF2-40B4-BE49-F238E27FC236}">
                <a16:creationId xmlns="" xmlns:a16="http://schemas.microsoft.com/office/drawing/2014/main" id="{DA0E2FEF-E1B5-314F-842D-B773532F6369}"/>
              </a:ext>
            </a:extLst>
          </p:cNvPr>
          <p:cNvSpPr>
            <a:spLocks noGrp="1"/>
          </p:cNvSpPr>
          <p:nvPr>
            <p:ph type="body" sz="quarter" idx="3"/>
          </p:nvPr>
        </p:nvSpPr>
        <p:spPr>
          <a:xfrm>
            <a:off x="443655" y="9930797"/>
            <a:ext cx="3552614" cy="8125193"/>
          </a:xfrm>
          <a:prstGeom prst="rect">
            <a:avLst/>
          </a:prstGeom>
        </p:spPr>
        <p:txBody>
          <a:bodyPr vert="horz" lIns="153930" tIns="76965" rIns="153930" bIns="769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Date Placeholder 18">
            <a:extLst>
              <a:ext uri="{FF2B5EF4-FFF2-40B4-BE49-F238E27FC236}">
                <a16:creationId xmlns="" xmlns:a16="http://schemas.microsoft.com/office/drawing/2014/main" id="{A580BA1B-57D7-3744-BA33-8D7A6BBA7175}"/>
              </a:ext>
            </a:extLst>
          </p:cNvPr>
          <p:cNvSpPr>
            <a:spLocks noGrp="1"/>
          </p:cNvSpPr>
          <p:nvPr>
            <p:ph type="dt" idx="1"/>
          </p:nvPr>
        </p:nvSpPr>
        <p:spPr>
          <a:xfrm>
            <a:off x="2514599" y="0"/>
            <a:ext cx="1923627" cy="1036549"/>
          </a:xfrm>
          <a:prstGeom prst="rect">
            <a:avLst/>
          </a:prstGeom>
        </p:spPr>
        <p:txBody>
          <a:bodyPr vert="horz" lIns="153930" tIns="76965" rIns="153930" bIns="76965" rtlCol="0"/>
          <a:lstStyle>
            <a:lvl1pPr algn="r">
              <a:defRPr sz="2000"/>
            </a:lvl1pPr>
          </a:lstStyle>
          <a:p>
            <a:fld id="{217557EB-3AFB-F74C-85D1-FAEDA836D51B}" type="datetimeFigureOut">
              <a:rPr lang="en-US" smtClean="0"/>
              <a:t>5/25/2022</a:t>
            </a:fld>
            <a:endParaRPr lang="en-US" dirty="0"/>
          </a:p>
        </p:txBody>
      </p:sp>
    </p:spTree>
    <p:extLst>
      <p:ext uri="{BB962C8B-B14F-4D97-AF65-F5344CB8AC3E}">
        <p14:creationId xmlns:p14="http://schemas.microsoft.com/office/powerpoint/2010/main" val="430415064"/>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000" kern="1200">
        <a:solidFill>
          <a:schemeClr val="tx1"/>
        </a:solidFill>
        <a:latin typeface="+mn-lt"/>
        <a:ea typeface="+mn-ea"/>
        <a:cs typeface="+mn-cs"/>
      </a:defRPr>
    </a:lvl2pPr>
    <a:lvl3pPr marL="914400" algn="l" defTabSz="914400" rtl="0" eaLnBrk="1" latinLnBrk="0" hangingPunct="1">
      <a:defRPr sz="1000" kern="1200">
        <a:solidFill>
          <a:schemeClr val="tx1"/>
        </a:solidFill>
        <a:latin typeface="+mn-lt"/>
        <a:ea typeface="+mn-ea"/>
        <a:cs typeface="+mn-cs"/>
      </a:defRPr>
    </a:lvl3pPr>
    <a:lvl4pPr marL="1371600" algn="l" defTabSz="914400" rtl="0" eaLnBrk="1" latinLnBrk="0" hangingPunct="1">
      <a:defRPr sz="1000" kern="1200">
        <a:solidFill>
          <a:schemeClr val="tx1"/>
        </a:solidFill>
        <a:latin typeface="+mn-lt"/>
        <a:ea typeface="+mn-ea"/>
        <a:cs typeface="+mn-cs"/>
      </a:defRPr>
    </a:lvl4pPr>
    <a:lvl5pPr marL="1828800" algn="l" defTabSz="914400" rtl="0" eaLnBrk="1" latinLnBrk="0" hangingPunct="1">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147999" y="10144568"/>
            <a:ext cx="4193257" cy="32165120"/>
          </a:xfrm>
          <a:prstGeom prst="rect">
            <a:avLst/>
          </a:prstGeom>
        </p:spPr>
        <p:txBody>
          <a:bodyPr/>
          <a:lstStyle/>
          <a:p>
            <a:r>
              <a:rPr lang="en-US" dirty="0"/>
              <a:t>##</a:t>
            </a:r>
          </a:p>
          <a:p>
            <a:r>
              <a:rPr lang="en-US" dirty="0">
                <a:cs typeface="Calibri"/>
              </a:rPr>
              <a:t>Repeat or refresh participants of the following before each day or session:</a:t>
            </a:r>
          </a:p>
          <a:p>
            <a:r>
              <a:rPr lang="en-US" dirty="0"/>
              <a:t>Give a brief self-introduction including your background and expertise.</a:t>
            </a:r>
          </a:p>
          <a:p>
            <a:r>
              <a:rPr lang="en-US" dirty="0"/>
              <a:t>"Hello, my name is ----- I am the lead instructor for this delivery of the TS</a:t>
            </a:r>
            <a:r>
              <a:rPr lang="en-US" baseline="0" dirty="0"/>
              <a:t> Inspections</a:t>
            </a:r>
            <a:r>
              <a:rPr lang="en-US" dirty="0"/>
              <a:t> course. I have worked at Oak Ridge National Laboratory for __ years and have ______ experience with transport security."</a:t>
            </a:r>
          </a:p>
          <a:p>
            <a:r>
              <a:rPr lang="en-US" dirty="0">
                <a:cs typeface="Calibri" panose="020F0502020204030204"/>
              </a:rPr>
              <a:t>Introduce the producer for this material and hand-off to them to present interface handout.</a:t>
            </a:r>
          </a:p>
          <a:p>
            <a:r>
              <a:rPr lang="en-US" dirty="0"/>
              <a:t>@@</a:t>
            </a:r>
          </a:p>
          <a:p>
            <a:r>
              <a:rPr lang="en-US" dirty="0"/>
              <a:t>This is the opening slide while participants are joining or entering the class. </a:t>
            </a:r>
          </a:p>
          <a:p>
            <a:r>
              <a:rPr lang="en-US" dirty="0"/>
              <a:t>Introduce the virtual interface and needed tools for viewing, zooming, chat, and hand raising.</a:t>
            </a:r>
          </a:p>
          <a:p>
            <a:r>
              <a:rPr lang="en-US" dirty="0"/>
              <a:t>@@</a:t>
            </a:r>
          </a:p>
          <a:p>
            <a:r>
              <a:rPr lang="en-US" dirty="0"/>
              <a:t>##</a:t>
            </a:r>
          </a:p>
          <a:p>
            <a:r>
              <a:rPr lang="en-US" dirty="0">
                <a:cs typeface="Calibri"/>
              </a:rPr>
              <a:t>Please review virtual interface handout for guidance and tips for operating in the session.</a:t>
            </a:r>
          </a:p>
          <a:p>
            <a:endParaRPr lang="en-US" dirty="0">
              <a:cs typeface="Calibri"/>
            </a:endParaRPr>
          </a:p>
          <a:p>
            <a:endParaRPr lang="en-US" dirty="0">
              <a:cs typeface="Calibri"/>
            </a:endParaRPr>
          </a:p>
        </p:txBody>
      </p:sp>
      <p:sp>
        <p:nvSpPr>
          <p:cNvPr id="4" name="Slide Number Placeholder 3"/>
          <p:cNvSpPr>
            <a:spLocks noGrp="1"/>
          </p:cNvSpPr>
          <p:nvPr>
            <p:ph type="sldNum" sz="quarter" idx="4294967295"/>
          </p:nvPr>
        </p:nvSpPr>
        <p:spPr>
          <a:xfrm>
            <a:off x="2514927" y="43057349"/>
            <a:ext cx="1923966" cy="2274457"/>
          </a:xfrm>
          <a:prstGeom prst="rect">
            <a:avLst/>
          </a:prstGeom>
        </p:spPr>
        <p:txBody>
          <a:bodyPr/>
          <a:lstStyle/>
          <a:p>
            <a:r>
              <a:rPr lang="en-US" dirty="0"/>
              <a:t>1</a:t>
            </a:r>
          </a:p>
        </p:txBody>
      </p:sp>
    </p:spTree>
    <p:extLst>
      <p:ext uri="{BB962C8B-B14F-4D97-AF65-F5344CB8AC3E}">
        <p14:creationId xmlns:p14="http://schemas.microsoft.com/office/powerpoint/2010/main" val="2964552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This is a condensed example of what an inspection checklist might look like – condensed enough to get on one page.  This is not an all inclusive checklist.  Specific state/country regulations may require more items to be included to make an effective checklist.</a:t>
            </a:r>
          </a:p>
        </p:txBody>
      </p:sp>
      <p:sp>
        <p:nvSpPr>
          <p:cNvPr id="4" name="Slide Number Placeholder 3"/>
          <p:cNvSpPr>
            <a:spLocks noGrp="1"/>
          </p:cNvSpPr>
          <p:nvPr>
            <p:ph type="sldNum" sz="quarter" idx="10"/>
          </p:nvPr>
        </p:nvSpPr>
        <p:spPr/>
        <p:txBody>
          <a:bodyPr/>
          <a:lstStyle/>
          <a:p>
            <a:fld id="{BE48BD6B-7A37-43C5-B33B-7426AE16248C}" type="slidenum">
              <a:rPr lang="en-US" smtClean="0"/>
              <a:t>10</a:t>
            </a:fld>
            <a:endParaRPr lang="en-US" dirty="0"/>
          </a:p>
        </p:txBody>
      </p:sp>
    </p:spTree>
    <p:extLst>
      <p:ext uri="{BB962C8B-B14F-4D97-AF65-F5344CB8AC3E}">
        <p14:creationId xmlns:p14="http://schemas.microsoft.com/office/powerpoint/2010/main" val="389251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11</a:t>
            </a:fld>
            <a:endParaRPr lang="en-US" dirty="0"/>
          </a:p>
        </p:txBody>
      </p:sp>
    </p:spTree>
    <p:extLst>
      <p:ext uri="{BB962C8B-B14F-4D97-AF65-F5344CB8AC3E}">
        <p14:creationId xmlns:p14="http://schemas.microsoft.com/office/powerpoint/2010/main" val="4021547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b="1" dirty="0"/>
          </a:p>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12</a:t>
            </a:fld>
            <a:endParaRPr lang="en-US" dirty="0"/>
          </a:p>
        </p:txBody>
      </p:sp>
    </p:spTree>
    <p:extLst>
      <p:ext uri="{BB962C8B-B14F-4D97-AF65-F5344CB8AC3E}">
        <p14:creationId xmlns:p14="http://schemas.microsoft.com/office/powerpoint/2010/main" val="1669217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13</a:t>
            </a:fld>
            <a:endParaRPr lang="en-US" dirty="0"/>
          </a:p>
        </p:txBody>
      </p:sp>
    </p:spTree>
    <p:extLst>
      <p:ext uri="{BB962C8B-B14F-4D97-AF65-F5344CB8AC3E}">
        <p14:creationId xmlns:p14="http://schemas.microsoft.com/office/powerpoint/2010/main" val="2883883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14</a:t>
            </a:fld>
            <a:endParaRPr lang="en-US" dirty="0"/>
          </a:p>
        </p:txBody>
      </p:sp>
    </p:spTree>
    <p:extLst>
      <p:ext uri="{BB962C8B-B14F-4D97-AF65-F5344CB8AC3E}">
        <p14:creationId xmlns:p14="http://schemas.microsoft.com/office/powerpoint/2010/main" val="7700380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lvl="0"/>
            <a:endParaRPr lang="en-GB"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15</a:t>
            </a:fld>
            <a:endParaRPr lang="en-US" dirty="0"/>
          </a:p>
        </p:txBody>
      </p:sp>
    </p:spTree>
    <p:extLst>
      <p:ext uri="{BB962C8B-B14F-4D97-AF65-F5344CB8AC3E}">
        <p14:creationId xmlns:p14="http://schemas.microsoft.com/office/powerpoint/2010/main" val="38842038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dirty="0">
                <a:solidFill>
                  <a:srgbClr val="FF0000"/>
                </a:solidFill>
              </a:rPr>
              <a:t>Based on structure of the process and the shipper could not physically witness the loading of the material there was no way for them to know the mistake had occurred.</a:t>
            </a:r>
          </a:p>
          <a:p>
            <a:pPr marL="171450" lvl="0" indent="-171450">
              <a:buFont typeface="Arial" panose="020B0604020202020204" pitchFamily="34" charset="0"/>
              <a:buChar char="•"/>
            </a:pPr>
            <a:r>
              <a:rPr lang="en-GB" dirty="0"/>
              <a:t>The data supplied from the project to the shipper indicated the correct amount (&lt;60grams) was present in each of the two drums</a:t>
            </a:r>
          </a:p>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16</a:t>
            </a:fld>
            <a:endParaRPr lang="en-US" dirty="0"/>
          </a:p>
        </p:txBody>
      </p:sp>
    </p:spTree>
    <p:extLst>
      <p:ext uri="{BB962C8B-B14F-4D97-AF65-F5344CB8AC3E}">
        <p14:creationId xmlns:p14="http://schemas.microsoft.com/office/powerpoint/2010/main" val="32112357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Shipper in this scenario utilized an inspection checklist that required two peer reviews/signatures</a:t>
            </a:r>
          </a:p>
        </p:txBody>
      </p:sp>
      <p:sp>
        <p:nvSpPr>
          <p:cNvPr id="4" name="Slide Number Placeholder 3"/>
          <p:cNvSpPr>
            <a:spLocks noGrp="1"/>
          </p:cNvSpPr>
          <p:nvPr>
            <p:ph type="sldNum" sz="quarter" idx="10"/>
          </p:nvPr>
        </p:nvSpPr>
        <p:spPr/>
        <p:txBody>
          <a:bodyPr/>
          <a:lstStyle/>
          <a:p>
            <a:fld id="{BE48BD6B-7A37-43C5-B33B-7426AE16248C}" type="slidenum">
              <a:rPr lang="en-US" smtClean="0"/>
              <a:t>17</a:t>
            </a:fld>
            <a:endParaRPr lang="en-US" dirty="0"/>
          </a:p>
        </p:txBody>
      </p:sp>
    </p:spTree>
    <p:extLst>
      <p:ext uri="{BB962C8B-B14F-4D97-AF65-F5344CB8AC3E}">
        <p14:creationId xmlns:p14="http://schemas.microsoft.com/office/powerpoint/2010/main" val="2471048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b="1" dirty="0"/>
              <a:t>##</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Review the major topic addressed during this course. Ask for discussion or feedback.</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Transition to break and then to panel discussion.</a:t>
            </a:r>
          </a:p>
          <a:p>
            <a:r>
              <a:rPr lang="en-US" baseline="0" dirty="0"/>
              <a:t>##</a:t>
            </a:r>
            <a:endParaRPr lang="en-US" dirty="0"/>
          </a:p>
          <a:p>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BE48BD6B-7A37-43C5-B33B-7426AE16248C}" type="slidenum">
              <a:rPr lang="en-US" smtClean="0"/>
              <a:t>18</a:t>
            </a:fld>
            <a:endParaRPr lang="en-US" dirty="0"/>
          </a:p>
        </p:txBody>
      </p:sp>
    </p:spTree>
    <p:extLst>
      <p:ext uri="{BB962C8B-B14F-4D97-AF65-F5344CB8AC3E}">
        <p14:creationId xmlns:p14="http://schemas.microsoft.com/office/powerpoint/2010/main" val="3980571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147999" y="10144568"/>
            <a:ext cx="4193257" cy="32165120"/>
          </a:xfrm>
          <a:prstGeom prst="rect">
            <a:avLst/>
          </a:prstGeom>
        </p:spPr>
        <p:txBody>
          <a:bodyPr/>
          <a:lstStyle/>
          <a:p>
            <a:r>
              <a:rPr lang="en-US" sz="1900" dirty="0">
                <a:cs typeface="Calibri"/>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solidFill>
                  <a:srgbClr val="FF0000"/>
                </a:solidFill>
              </a:rPr>
              <a:t>Explain the foundational resources for the course.</a:t>
            </a:r>
          </a:p>
          <a:p>
            <a:pPr eaLnBrk="1" hangingPunct="1"/>
            <a:r>
              <a:rPr lang="en-AU" dirty="0"/>
              <a:t>The two key documents for the course to be successful are NSS 14 and NSS 9.</a:t>
            </a:r>
            <a:r>
              <a:rPr lang="en-AU" baseline="0" dirty="0"/>
              <a:t>  </a:t>
            </a:r>
            <a:r>
              <a:rPr lang="en-AU" dirty="0"/>
              <a:t>Point out that various materials in addition to those listed on this slide are provided.</a:t>
            </a:r>
          </a:p>
          <a:p>
            <a:pPr eaLnBrk="1" hangingPunct="1"/>
            <a:endParaRPr lang="en-AU" dirty="0">
              <a:cs typeface="Calibri"/>
            </a:endParaRPr>
          </a:p>
          <a:p>
            <a:r>
              <a:rPr lang="en-GB" baseline="0" dirty="0"/>
              <a:t>Instructor could remind the class of the difference between RAM and NUC Material as defined in the CPPNM and InfoCir 225 Rev. 5.</a:t>
            </a:r>
          </a:p>
          <a:p>
            <a:r>
              <a:rPr lang="en-GB" baseline="0" dirty="0">
                <a:cs typeface="Calibri"/>
              </a:rPr>
              <a:t>--------------------------------------------------------------------------------------------------------------------------------------------------</a:t>
            </a:r>
          </a:p>
          <a:p>
            <a:r>
              <a:rPr lang="en-US" sz="1000" b="0" i="0" dirty="0">
                <a:solidFill>
                  <a:schemeClr val="tx1"/>
                </a:solidFill>
              </a:rPr>
              <a:t>Review International Publications.</a:t>
            </a:r>
            <a:r>
              <a:rPr lang="en-US" sz="1000" b="0" i="0" baseline="0" dirty="0">
                <a:solidFill>
                  <a:schemeClr val="tx1"/>
                </a:solidFill>
              </a:rPr>
              <a:t>  </a:t>
            </a:r>
            <a:r>
              <a:rPr lang="en-US" sz="1000" dirty="0">
                <a:solidFill>
                  <a:schemeClr val="tx1"/>
                </a:solidFill>
              </a:rPr>
              <a:t>It should be clarified that this does not include all the available publications, for example, P</a:t>
            </a:r>
            <a:r>
              <a:rPr lang="en-US" baseline="0" dirty="0"/>
              <a:t>ublication of Technical Guidance in early 2018.</a:t>
            </a:r>
          </a:p>
          <a:p>
            <a:endParaRPr lang="en-US" sz="1000" b="1"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rPr>
              <a:t>Specify here that NSS No. 13 covers nuclear material and NSS No. 14 covers radioactive material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indent="0" algn="l" eaLnBrk="0" hangingPunct="0">
              <a:lnSpc>
                <a:spcPct val="100000"/>
              </a:lnSpc>
              <a:spcBef>
                <a:spcPct val="0"/>
              </a:spcBef>
              <a:buClrTx/>
              <a:buSzTx/>
              <a:buFont typeface="Arial" pitchFamily="34" charset="0"/>
              <a:buNone/>
            </a:pPr>
            <a:r>
              <a:rPr lang="en-US" altLang="en-US" sz="1000" dirty="0">
                <a:solidFill>
                  <a:schemeClr val="tx1"/>
                </a:solidFill>
              </a:rPr>
              <a:t>NSS 13 (Nuclear) – Nuclear Security Recommendations on Physical Protection of Nuclear Material and Nuclear Facilities (INFCIRC/225</a:t>
            </a:r>
            <a:r>
              <a:rPr lang="en-US" altLang="en-US" sz="1000" baseline="0" dirty="0">
                <a:solidFill>
                  <a:schemeClr val="tx1"/>
                </a:solidFill>
              </a:rPr>
              <a:t> Revision 5)</a:t>
            </a:r>
            <a:endParaRPr lang="en-US" altLang="en-US" sz="1000" dirty="0">
              <a:solidFill>
                <a:schemeClr val="tx1"/>
              </a:solidFill>
            </a:endParaRPr>
          </a:p>
          <a:p>
            <a:pPr marL="0" indent="0" algn="l" eaLnBrk="0" hangingPunct="0">
              <a:lnSpc>
                <a:spcPct val="100000"/>
              </a:lnSpc>
              <a:spcBef>
                <a:spcPct val="0"/>
              </a:spcBef>
              <a:buClrTx/>
              <a:buSzTx/>
              <a:buFont typeface="Arial" pitchFamily="34" charset="0"/>
              <a:buNone/>
            </a:pPr>
            <a:r>
              <a:rPr lang="en-US" altLang="en-US" sz="1000" dirty="0">
                <a:solidFill>
                  <a:schemeClr val="tx1"/>
                </a:solidFill>
              </a:rPr>
              <a:t>NSS 14 (Radioactive) – Nuclear Security Recommendations on Radioactive Material and Associated Facilities</a:t>
            </a:r>
          </a:p>
          <a:p>
            <a:pPr marL="0" indent="0" eaLnBrk="0" hangingPunct="0">
              <a:spcBef>
                <a:spcPct val="0"/>
              </a:spcBef>
              <a:buFont typeface="Arial" pitchFamily="34" charset="0"/>
              <a:buNone/>
            </a:pPr>
            <a:r>
              <a:rPr lang="en-US" altLang="en-US" sz="1000" dirty="0">
                <a:solidFill>
                  <a:schemeClr val="tx1"/>
                </a:solidFill>
              </a:rPr>
              <a:t>NSS 26-G (</a:t>
            </a:r>
            <a:r>
              <a:rPr lang="en-US" altLang="en-US" dirty="0"/>
              <a:t>Nuclear) </a:t>
            </a:r>
            <a:r>
              <a:rPr lang="en-US" altLang="en-US" sz="1000" dirty="0">
                <a:solidFill>
                  <a:schemeClr val="tx1"/>
                </a:solidFill>
              </a:rPr>
              <a:t>– </a:t>
            </a:r>
            <a:r>
              <a:rPr lang="en-US" sz="1000" b="0" i="0" kern="1200" dirty="0">
                <a:solidFill>
                  <a:schemeClr val="tx1"/>
                </a:solidFill>
                <a:effectLst/>
                <a:latin typeface="+mn-lt"/>
                <a:ea typeface="+mn-ea"/>
                <a:cs typeface="+mn-cs"/>
              </a:rPr>
              <a:t>Security of Nuclear Material in Transport</a:t>
            </a:r>
            <a:endParaRPr lang="en-US" altLang="en-US" sz="1000" dirty="0">
              <a:solidFill>
                <a:schemeClr val="tx1"/>
              </a:solidFill>
            </a:endParaRPr>
          </a:p>
          <a:p>
            <a:pPr marL="0" indent="0" algn="l" eaLnBrk="0" hangingPunct="0">
              <a:lnSpc>
                <a:spcPct val="100000"/>
              </a:lnSpc>
              <a:spcBef>
                <a:spcPct val="0"/>
              </a:spcBef>
              <a:buClrTx/>
              <a:buSzTx/>
              <a:buFont typeface="Arial" pitchFamily="34" charset="0"/>
              <a:buNone/>
            </a:pPr>
            <a:r>
              <a:rPr lang="en-US" altLang="en-US" sz="1000" dirty="0">
                <a:solidFill>
                  <a:schemeClr val="tx1"/>
                </a:solidFill>
              </a:rPr>
              <a:t>NSS 9-G (Rev. 1) (Radioactive &amp; under revision) – </a:t>
            </a:r>
            <a:r>
              <a:rPr lang="en-US" sz="1000" b="0" i="0" kern="1200" dirty="0">
                <a:solidFill>
                  <a:schemeClr val="tx1"/>
                </a:solidFill>
                <a:effectLst/>
                <a:latin typeface="+mn-lt"/>
                <a:ea typeface="+mn-ea"/>
                <a:cs typeface="+mn-cs"/>
              </a:rPr>
              <a:t>Security in the Transport of Radioactive Material [revision: NST044:</a:t>
            </a:r>
            <a:r>
              <a:rPr lang="en-US" sz="1000" b="0" i="0" kern="1200" baseline="0" dirty="0">
                <a:solidFill>
                  <a:schemeClr val="tx1"/>
                </a:solidFill>
                <a:effectLst/>
                <a:latin typeface="+mn-lt"/>
                <a:ea typeface="+mn-ea"/>
                <a:cs typeface="+mn-cs"/>
              </a:rPr>
              <a:t> </a:t>
            </a:r>
            <a:r>
              <a:rPr lang="en-US" sz="1000" b="0" i="0" kern="1200" dirty="0">
                <a:solidFill>
                  <a:schemeClr val="tx1"/>
                </a:solidFill>
                <a:effectLst/>
                <a:latin typeface="+mn-lt"/>
                <a:ea typeface="+mn-ea"/>
                <a:cs typeface="+mn-cs"/>
              </a:rPr>
              <a:t>Security of</a:t>
            </a:r>
            <a:r>
              <a:rPr lang="en-US" sz="1000" b="0" i="0" kern="1200" baseline="0" dirty="0">
                <a:solidFill>
                  <a:schemeClr val="tx1"/>
                </a:solidFill>
                <a:effectLst/>
                <a:latin typeface="+mn-lt"/>
                <a:ea typeface="+mn-ea"/>
                <a:cs typeface="+mn-cs"/>
              </a:rPr>
              <a:t> Radioactive Material in Transport]</a:t>
            </a:r>
          </a:p>
          <a:p>
            <a:pPr marL="0" indent="0" algn="l" eaLnBrk="0" hangingPunct="0">
              <a:lnSpc>
                <a:spcPct val="100000"/>
              </a:lnSpc>
              <a:spcBef>
                <a:spcPct val="0"/>
              </a:spcBef>
              <a:buClrTx/>
              <a:buSzTx/>
              <a:buFont typeface="Arial" pitchFamily="34" charset="0"/>
              <a:buNone/>
            </a:pPr>
            <a:endParaRPr lang="en-US" dirty="0"/>
          </a:p>
          <a:p>
            <a:r>
              <a:rPr lang="en-US" b="0" dirty="0"/>
              <a:t>NSS No. 9 (Rev. 1) </a:t>
            </a:r>
            <a:r>
              <a:rPr lang="en-US" dirty="0"/>
              <a:t>Objective:</a:t>
            </a:r>
            <a:r>
              <a:rPr lang="en-US" baseline="0" dirty="0"/>
              <a:t> </a:t>
            </a:r>
            <a:r>
              <a:rPr lang="en-US" dirty="0"/>
              <a:t>Provide guidance to the relevant recommendations from NSS No. 13 and 14</a:t>
            </a:r>
            <a:r>
              <a:rPr lang="en-US" baseline="0" dirty="0"/>
              <a:t> and g</a:t>
            </a:r>
            <a:r>
              <a:rPr lang="en-US" dirty="0"/>
              <a:t>uidance for States, competent authorities, shippers, carriers, and receivers</a:t>
            </a:r>
          </a:p>
          <a:p>
            <a:r>
              <a:rPr lang="en-US" dirty="0"/>
              <a:t>Scope: All radioactive material, including nuclear material</a:t>
            </a:r>
            <a:r>
              <a:rPr lang="en-US" baseline="0" dirty="0"/>
              <a:t> and f</a:t>
            </a:r>
            <a:r>
              <a:rPr lang="en-US" dirty="0"/>
              <a:t>ocused on security measures due to the radioactive nature of material, not because of the fissile properties</a:t>
            </a:r>
          </a:p>
          <a:p>
            <a:endParaRPr lang="en-US" dirty="0"/>
          </a:p>
          <a:p>
            <a:r>
              <a:rPr lang="en-US" b="0" dirty="0"/>
              <a:t>NSS No. 26-G</a:t>
            </a:r>
            <a:r>
              <a:rPr lang="en-US" b="0" baseline="0" dirty="0"/>
              <a:t>  </a:t>
            </a:r>
            <a:r>
              <a:rPr lang="en-US" dirty="0"/>
              <a:t>Objective: Assist Member States with implementation and maintenance of transport security regime for nuclear material</a:t>
            </a:r>
            <a:r>
              <a:rPr lang="en-US" baseline="0" dirty="0"/>
              <a:t>; b</a:t>
            </a:r>
            <a:r>
              <a:rPr lang="en-US" dirty="0"/>
              <a:t>uild upon the recommendations in NSS No. 13 (INFCIRC/225/rev.5);</a:t>
            </a:r>
            <a:r>
              <a:rPr lang="en-US" baseline="0" dirty="0"/>
              <a:t> and a</a:t>
            </a:r>
            <a:r>
              <a:rPr lang="en-US" dirty="0"/>
              <a:t>ssist both competent authorities and shippers/carriers</a:t>
            </a:r>
          </a:p>
          <a:p>
            <a:r>
              <a:rPr lang="en-US" dirty="0"/>
              <a:t>Scope: Guidance for the physical protection of nuclear material in transport due to the fissile nature of the material</a:t>
            </a:r>
            <a:r>
              <a:rPr lang="en-US" baseline="0" dirty="0"/>
              <a:t> and m</a:t>
            </a:r>
            <a:r>
              <a:rPr lang="en-US" dirty="0"/>
              <a:t>easures to protect against three types of malicious acts (1)</a:t>
            </a:r>
            <a:r>
              <a:rPr lang="en-US" baseline="0" dirty="0"/>
              <a:t> </a:t>
            </a:r>
            <a:r>
              <a:rPr lang="en-US" dirty="0"/>
              <a:t>unauthorized removal with the intent to construct a nuclear explosive device,</a:t>
            </a:r>
            <a:r>
              <a:rPr lang="en-US" baseline="0" dirty="0"/>
              <a:t> (2) </a:t>
            </a:r>
            <a:r>
              <a:rPr lang="en-US" dirty="0"/>
              <a:t>unauthorized removal which could lead to a subsequent dispersal, and</a:t>
            </a:r>
            <a:r>
              <a:rPr lang="en-US" baseline="0" dirty="0"/>
              <a:t> (3) </a:t>
            </a:r>
            <a:r>
              <a:rPr lang="en-US" dirty="0"/>
              <a:t>sabotage.</a:t>
            </a:r>
          </a:p>
          <a:p>
            <a:r>
              <a:rPr lang="en-US" dirty="0"/>
              <a:t>##</a:t>
            </a:r>
          </a:p>
          <a:p>
            <a:r>
              <a:rPr lang="en-US" dirty="0">
                <a:cs typeface="Calibri"/>
              </a:rPr>
              <a:t>NOTE: the United Nations Model Regulations (Orange Book) provide a basis for development of harmonized regulations for all modes of transport.</a:t>
            </a:r>
          </a:p>
          <a:p>
            <a:r>
              <a:rPr lang="en-US" sz="1900" dirty="0">
                <a:cs typeface="Calibri"/>
              </a:rPr>
              <a:t>##</a:t>
            </a:r>
            <a:endParaRPr lang="en-US" dirty="0">
              <a:cs typeface="Calibri"/>
            </a:endParaRPr>
          </a:p>
        </p:txBody>
      </p:sp>
      <p:sp>
        <p:nvSpPr>
          <p:cNvPr id="4" name="Slide Number Placeholder 3"/>
          <p:cNvSpPr>
            <a:spLocks noGrp="1"/>
          </p:cNvSpPr>
          <p:nvPr>
            <p:ph type="sldNum" sz="quarter" idx="4294967295"/>
          </p:nvPr>
        </p:nvSpPr>
        <p:spPr>
          <a:xfrm>
            <a:off x="2570816" y="43774969"/>
            <a:ext cx="1966720" cy="2304366"/>
          </a:xfrm>
          <a:prstGeom prst="rect">
            <a:avLst/>
          </a:prstGeom>
        </p:spPr>
        <p:txBody>
          <a:bodyPr/>
          <a:lstStyle/>
          <a:p>
            <a:r>
              <a:rPr lang="en-US" dirty="0"/>
              <a:t>5</a:t>
            </a:r>
          </a:p>
        </p:txBody>
      </p:sp>
    </p:spTree>
    <p:extLst>
      <p:ext uri="{BB962C8B-B14F-4D97-AF65-F5344CB8AC3E}">
        <p14:creationId xmlns:p14="http://schemas.microsoft.com/office/powerpoint/2010/main" val="1115110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GB" b="1" noProof="0" dirty="0"/>
              <a:t>##</a:t>
            </a:r>
          </a:p>
          <a:p>
            <a:r>
              <a:rPr lang="en-GB" dirty="0"/>
              <a:t>In the past, safety has been the central concern for transporting radioactive material, but the need for security has now become a major focus</a:t>
            </a:r>
          </a:p>
          <a:p>
            <a:endParaRPr lang="en-GB" dirty="0"/>
          </a:p>
          <a:p>
            <a:r>
              <a:rPr lang="en-GB" dirty="0"/>
              <a:t>Safety and security measures differ but sometimes overlap, so they must be compatible: </a:t>
            </a:r>
            <a:endParaRPr lang="en-US" b="1" dirty="0"/>
          </a:p>
          <a:p>
            <a:pPr marL="0" indent="0">
              <a:buNone/>
            </a:pPr>
            <a:r>
              <a:rPr lang="en-US" b="1" dirty="0"/>
              <a:t>Safety</a:t>
            </a:r>
          </a:p>
          <a:p>
            <a:pPr marL="0" indent="0">
              <a:buNone/>
            </a:pPr>
            <a:r>
              <a:rPr lang="en-US" dirty="0"/>
              <a:t>Protecting people from the dangers of the source</a:t>
            </a:r>
            <a:endParaRPr lang="en-GB" dirty="0"/>
          </a:p>
          <a:p>
            <a:pPr marL="0" indent="0">
              <a:buNone/>
            </a:pPr>
            <a:r>
              <a:rPr lang="en-US" b="1" dirty="0"/>
              <a:t>Security</a:t>
            </a:r>
          </a:p>
          <a:p>
            <a:pPr marL="0" indent="0">
              <a:buNone/>
            </a:pPr>
            <a:r>
              <a:rPr lang="en-US" dirty="0"/>
              <a:t>Protecting the source  from people who may want to use it for malicious purposes</a:t>
            </a:r>
          </a:p>
          <a:p>
            <a:endParaRPr lang="en-GB" noProof="0" dirty="0"/>
          </a:p>
        </p:txBody>
      </p:sp>
      <p:sp>
        <p:nvSpPr>
          <p:cNvPr id="4" name="Espace réservé du numéro de diapositive 3"/>
          <p:cNvSpPr>
            <a:spLocks noGrp="1"/>
          </p:cNvSpPr>
          <p:nvPr>
            <p:ph type="sldNum" sz="quarter" idx="10"/>
          </p:nvPr>
        </p:nvSpPr>
        <p:spPr/>
        <p:txBody>
          <a:bodyPr/>
          <a:lstStyle/>
          <a:p>
            <a:fld id="{BE48BD6B-7A37-43C5-B33B-7426AE16248C}" type="slidenum">
              <a:rPr lang="en-US" smtClean="0"/>
              <a:t>3</a:t>
            </a:fld>
            <a:endParaRPr lang="en-US" dirty="0"/>
          </a:p>
        </p:txBody>
      </p:sp>
    </p:spTree>
    <p:extLst>
      <p:ext uri="{BB962C8B-B14F-4D97-AF65-F5344CB8AC3E}">
        <p14:creationId xmlns:p14="http://schemas.microsoft.com/office/powerpoint/2010/main" val="1215187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GB" b="1" noProof="0" dirty="0"/>
              <a:t>##</a:t>
            </a:r>
          </a:p>
          <a:p>
            <a:r>
              <a:rPr lang="en-GB" baseline="0" noProof="0" dirty="0"/>
              <a:t>Nine sections of a TSP (format from NSS 9-G, Annex I)</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Scope</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Objectives</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Description of Material</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Administrative Requirements</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Personnel Qualifications</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Responsibilities</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Information Management</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Transport Security Measures</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Emergency Response</a:t>
            </a:r>
          </a:p>
          <a:p>
            <a:endParaRPr lang="en-GB" noProof="0" dirty="0"/>
          </a:p>
        </p:txBody>
      </p:sp>
      <p:sp>
        <p:nvSpPr>
          <p:cNvPr id="4" name="Espace réservé du numéro de diapositive 3"/>
          <p:cNvSpPr>
            <a:spLocks noGrp="1"/>
          </p:cNvSpPr>
          <p:nvPr>
            <p:ph type="sldNum" sz="quarter" idx="10"/>
          </p:nvPr>
        </p:nvSpPr>
        <p:spPr/>
        <p:txBody>
          <a:bodyPr/>
          <a:lstStyle/>
          <a:p>
            <a:fld id="{BE48BD6B-7A37-43C5-B33B-7426AE16248C}" type="slidenum">
              <a:rPr lang="en-US" smtClean="0"/>
              <a:t>4</a:t>
            </a:fld>
            <a:endParaRPr lang="en-US" dirty="0"/>
          </a:p>
        </p:txBody>
      </p:sp>
    </p:spTree>
    <p:extLst>
      <p:ext uri="{BB962C8B-B14F-4D97-AF65-F5344CB8AC3E}">
        <p14:creationId xmlns:p14="http://schemas.microsoft.com/office/powerpoint/2010/main" val="1132331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GB" noProof="0" dirty="0"/>
          </a:p>
        </p:txBody>
      </p:sp>
      <p:sp>
        <p:nvSpPr>
          <p:cNvPr id="4" name="Espace réservé du numéro de diapositive 3"/>
          <p:cNvSpPr>
            <a:spLocks noGrp="1"/>
          </p:cNvSpPr>
          <p:nvPr>
            <p:ph type="sldNum" sz="quarter" idx="10"/>
          </p:nvPr>
        </p:nvSpPr>
        <p:spPr/>
        <p:txBody>
          <a:bodyPr/>
          <a:lstStyle/>
          <a:p>
            <a:fld id="{BE48BD6B-7A37-43C5-B33B-7426AE16248C}" type="slidenum">
              <a:rPr lang="en-US" smtClean="0"/>
              <a:t>5</a:t>
            </a:fld>
            <a:endParaRPr lang="en-US" dirty="0"/>
          </a:p>
        </p:txBody>
      </p:sp>
    </p:spTree>
    <p:extLst>
      <p:ext uri="{BB962C8B-B14F-4D97-AF65-F5344CB8AC3E}">
        <p14:creationId xmlns:p14="http://schemas.microsoft.com/office/powerpoint/2010/main" val="3806798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GB" noProof="0" dirty="0"/>
          </a:p>
        </p:txBody>
      </p:sp>
      <p:sp>
        <p:nvSpPr>
          <p:cNvPr id="4" name="Espace réservé du numéro de diapositive 3"/>
          <p:cNvSpPr>
            <a:spLocks noGrp="1"/>
          </p:cNvSpPr>
          <p:nvPr>
            <p:ph type="sldNum" sz="quarter" idx="10"/>
          </p:nvPr>
        </p:nvSpPr>
        <p:spPr/>
        <p:txBody>
          <a:bodyPr/>
          <a:lstStyle/>
          <a:p>
            <a:fld id="{BE48BD6B-7A37-43C5-B33B-7426AE16248C}" type="slidenum">
              <a:rPr lang="en-US" smtClean="0"/>
              <a:t>6</a:t>
            </a:fld>
            <a:endParaRPr lang="en-US" dirty="0"/>
          </a:p>
        </p:txBody>
      </p:sp>
    </p:spTree>
    <p:extLst>
      <p:ext uri="{BB962C8B-B14F-4D97-AF65-F5344CB8AC3E}">
        <p14:creationId xmlns:p14="http://schemas.microsoft.com/office/powerpoint/2010/main" val="171136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latin typeface="Arial" panose="020B0604020202020204" pitchFamily="34" charset="0"/>
                <a:cs typeface="Arial" panose="020B0604020202020204" pitchFamily="34" charset="0"/>
              </a:rPr>
              <a:t>##</a:t>
            </a:r>
          </a:p>
          <a:p>
            <a:endParaRPr lang="en-US" sz="120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Planned or Scheduled Inspections</a:t>
            </a:r>
          </a:p>
          <a:p>
            <a:pPr marL="171450" indent="-171450">
              <a:buFont typeface="Arial" panose="020B0604020202020204" pitchFamily="34" charset="0"/>
              <a:buChar char="•"/>
            </a:pPr>
            <a:r>
              <a:rPr lang="en-GB" noProof="0" dirty="0"/>
              <a:t>Planned at specified frequencies (most frequently used)</a:t>
            </a:r>
          </a:p>
          <a:p>
            <a:pPr marL="171450" indent="-171450">
              <a:buFont typeface="Arial" panose="020B0604020202020204" pitchFamily="34" charset="0"/>
              <a:buChar char="•"/>
            </a:pPr>
            <a:r>
              <a:rPr lang="en-GB" noProof="0" dirty="0"/>
              <a:t>Carried out according to defined schedule</a:t>
            </a:r>
          </a:p>
          <a:p>
            <a:pPr marL="171450" indent="-171450">
              <a:buFont typeface="Arial" panose="020B0604020202020204" pitchFamily="34" charset="0"/>
              <a:buChar char="•"/>
            </a:pPr>
            <a:r>
              <a:rPr lang="en-GB" noProof="0" dirty="0"/>
              <a:t>Be announced, </a:t>
            </a:r>
            <a:r>
              <a:rPr lang="en-GB" noProof="0" dirty="0">
                <a:solidFill>
                  <a:schemeClr val="tx1"/>
                </a:solidFill>
              </a:rPr>
              <a:t>unannounced, or</a:t>
            </a:r>
            <a:r>
              <a:rPr lang="en-GB" noProof="0" dirty="0"/>
              <a:t> short-notice; (most are </a:t>
            </a:r>
            <a:r>
              <a:rPr lang="en-GB" noProof="0" dirty="0">
                <a:solidFill>
                  <a:schemeClr val="tx1"/>
                </a:solidFill>
              </a:rPr>
              <a:t>announced in reasonable timeframe)</a:t>
            </a:r>
          </a:p>
          <a:p>
            <a:pPr marL="171450" indent="-171450">
              <a:buFont typeface="Arial" panose="020B0604020202020204" pitchFamily="34" charset="0"/>
              <a:buChar char="•"/>
            </a:pPr>
            <a:r>
              <a:rPr lang="en-GB" noProof="0" dirty="0">
                <a:solidFill>
                  <a:schemeClr val="tx1"/>
                </a:solidFill>
              </a:rPr>
              <a:t>Planned inspections may target different steps or components of a transport system:</a:t>
            </a:r>
          </a:p>
          <a:p>
            <a:pPr marL="628650" lvl="1" indent="-171450">
              <a:buFont typeface="Arial" panose="020B0604020202020204" pitchFamily="34" charset="0"/>
              <a:buChar char="•"/>
            </a:pPr>
            <a:r>
              <a:rPr lang="en-GB" noProof="0" dirty="0"/>
              <a:t>Inspection before licensing (pre-authorization inspection) </a:t>
            </a:r>
          </a:p>
          <a:p>
            <a:pPr marL="628650" lvl="1" indent="-171450">
              <a:buFont typeface="Arial" panose="020B0604020202020204" pitchFamily="34" charset="0"/>
              <a:buChar char="•"/>
            </a:pPr>
            <a:r>
              <a:rPr lang="en-GB" noProof="0" dirty="0"/>
              <a:t>Inspection at carrier’s headquarters</a:t>
            </a:r>
          </a:p>
          <a:p>
            <a:pPr marL="628650" lvl="1" indent="-171450">
              <a:buFont typeface="Arial" panose="020B0604020202020204" pitchFamily="34" charset="0"/>
              <a:buChar char="•"/>
            </a:pPr>
            <a:r>
              <a:rPr lang="en-GB" noProof="0" dirty="0"/>
              <a:t>Inspection before transport departure</a:t>
            </a:r>
          </a:p>
          <a:p>
            <a:pPr marL="628650" lvl="1" indent="-171450">
              <a:buFont typeface="Arial" panose="020B0604020202020204" pitchFamily="34" charset="0"/>
              <a:buChar char="•"/>
            </a:pPr>
            <a:r>
              <a:rPr lang="en-GB" noProof="0" dirty="0"/>
              <a:t>Inspection during transport</a:t>
            </a:r>
          </a:p>
          <a:p>
            <a:pPr marL="628650" lvl="1" indent="-171450">
              <a:buFont typeface="Arial" panose="020B0604020202020204" pitchFamily="34" charset="0"/>
              <a:buChar char="•"/>
            </a:pPr>
            <a:r>
              <a:rPr lang="en-GB" noProof="0" dirty="0"/>
              <a:t>Inspection during shipment/transhipment/transfer</a:t>
            </a:r>
          </a:p>
          <a:p>
            <a:pPr marL="628650" lvl="1" indent="-171450">
              <a:buFont typeface="Arial" panose="020B0604020202020204" pitchFamily="34" charset="0"/>
              <a:buChar char="•"/>
            </a:pPr>
            <a:r>
              <a:rPr lang="en-GB" noProof="0" dirty="0"/>
              <a:t>Post-shipment inspection (at receiver)</a:t>
            </a:r>
          </a:p>
          <a:p>
            <a:pPr lvl="1"/>
            <a:endParaRPr lang="en-GB" noProof="0" dirty="0"/>
          </a:p>
          <a:p>
            <a:r>
              <a:rPr lang="en-US" dirty="0"/>
              <a:t>Discuss planned inspections. </a:t>
            </a:r>
            <a:r>
              <a:rPr lang="en-US" baseline="0" dirty="0"/>
              <a:t> </a:t>
            </a:r>
            <a:r>
              <a:rPr lang="en-US" dirty="0"/>
              <a:t>The examples of planned inspection really depend on the countries. In some countries, it could be called differently. Examples are provided for the need of discussion. Instructor may discuss the examples in participants countries. </a:t>
            </a:r>
          </a:p>
          <a:p>
            <a:endParaRPr lang="en-US" dirty="0"/>
          </a:p>
          <a:p>
            <a:r>
              <a:rPr lang="en-US" dirty="0"/>
              <a:t>Planned inspections will generally be the principal activity of the regulatory body. They may be either announced or unannounced. They will be a substantial part of the planned and systematic inspection program of the regulatory body.</a:t>
            </a:r>
          </a:p>
          <a:p>
            <a:endParaRPr lang="en-US" dirty="0"/>
          </a:p>
          <a:p>
            <a:r>
              <a:rPr lang="en-US" dirty="0"/>
              <a:t>Announced inspection</a:t>
            </a:r>
          </a:p>
          <a:p>
            <a:pPr marL="171450" indent="-171450">
              <a:buFont typeface="Arial" panose="020B0604020202020204" pitchFamily="34" charset="0"/>
              <a:buChar char="•"/>
            </a:pPr>
            <a:r>
              <a:rPr lang="en-US" dirty="0"/>
              <a:t>Advantages (right persons present, right documentation ready) </a:t>
            </a:r>
          </a:p>
          <a:p>
            <a:pPr marL="171450" indent="-171450">
              <a:buFont typeface="Arial" panose="020B0604020202020204" pitchFamily="34" charset="0"/>
              <a:buChar char="•"/>
            </a:pPr>
            <a:r>
              <a:rPr lang="en-US" dirty="0"/>
              <a:t>Disadvantage (time to prepare, present the best people)</a:t>
            </a:r>
          </a:p>
          <a:p>
            <a:r>
              <a:rPr lang="en-US" dirty="0"/>
              <a:t>Unannounced inspection</a:t>
            </a:r>
          </a:p>
          <a:p>
            <a:pPr marL="171450" indent="-171450">
              <a:buFont typeface="Arial" panose="020B0604020202020204" pitchFamily="34" charset="0"/>
              <a:buChar char="•"/>
            </a:pPr>
            <a:r>
              <a:rPr lang="en-US" dirty="0"/>
              <a:t>Advantages (more accurate impression of real life, security test)</a:t>
            </a:r>
          </a:p>
          <a:p>
            <a:pPr marL="171450" indent="-171450">
              <a:buFont typeface="Arial" panose="020B0604020202020204" pitchFamily="34" charset="0"/>
              <a:buChar char="•"/>
            </a:pPr>
            <a:r>
              <a:rPr lang="en-US" dirty="0"/>
              <a:t>Disadvantage (lack of key personnel, lack of document access)</a:t>
            </a:r>
          </a:p>
          <a:p>
            <a:r>
              <a:rPr lang="en-US" dirty="0"/>
              <a:t>Pre-authorization inspection: Initial or pre-operational inspections carried out prior to transport of RAM, sometimes required as part of the process of authorization. Authority to approve the TSP. </a:t>
            </a:r>
          </a:p>
          <a:p>
            <a:endParaRPr lang="en-US" dirty="0"/>
          </a:p>
          <a:p>
            <a:r>
              <a:rPr lang="en-US" dirty="0"/>
              <a:t>Reactive Inspection</a:t>
            </a:r>
          </a:p>
          <a:p>
            <a:pPr marL="171450" indent="-171450">
              <a:buFont typeface="Arial" panose="020B0604020202020204" pitchFamily="34" charset="0"/>
              <a:buChar char="•"/>
            </a:pPr>
            <a:r>
              <a:rPr lang="en-GB" noProof="0" dirty="0"/>
              <a:t>Inspections with purpose of making investigations following: </a:t>
            </a:r>
          </a:p>
          <a:p>
            <a:pPr marL="628650" lvl="1" indent="-171450">
              <a:buFont typeface="Arial" panose="020B0604020202020204" pitchFamily="34" charset="0"/>
              <a:buChar char="•"/>
            </a:pPr>
            <a:r>
              <a:rPr lang="en-GB" noProof="0" dirty="0"/>
              <a:t>A security event</a:t>
            </a:r>
          </a:p>
          <a:p>
            <a:pPr marL="628650" lvl="1" indent="-171450">
              <a:buFont typeface="Arial" panose="020B0604020202020204" pitchFamily="34" charset="0"/>
              <a:buChar char="•"/>
            </a:pPr>
            <a:r>
              <a:rPr lang="en-GB" noProof="0" dirty="0"/>
              <a:t>Adverse security information </a:t>
            </a:r>
          </a:p>
          <a:p>
            <a:pPr marL="171450" indent="-171450">
              <a:buFont typeface="Arial" panose="020B0604020202020204" pitchFamily="34" charset="0"/>
              <a:buChar char="•"/>
            </a:pPr>
            <a:r>
              <a:rPr lang="en-GB" noProof="0" dirty="0"/>
              <a:t>Corrective inspection: </a:t>
            </a:r>
          </a:p>
          <a:p>
            <a:pPr marL="628650" lvl="1" indent="-171450">
              <a:buFont typeface="Arial" panose="020B0604020202020204" pitchFamily="34" charset="0"/>
              <a:buChar char="•"/>
            </a:pPr>
            <a:r>
              <a:rPr lang="en-GB" noProof="0" dirty="0"/>
              <a:t>Follow up on recommendations or non-compliances from a previous inspection  </a:t>
            </a:r>
          </a:p>
          <a:p>
            <a:pPr marL="628650" lvl="1" indent="-171450">
              <a:buFont typeface="Arial" panose="020B0604020202020204" pitchFamily="34" charset="0"/>
              <a:buChar char="•"/>
            </a:pPr>
            <a:r>
              <a:rPr lang="en-GB" noProof="0" dirty="0"/>
              <a:t>Reassessment of security performances </a:t>
            </a:r>
          </a:p>
          <a:p>
            <a:pPr marL="628650" lvl="1" indent="-171450">
              <a:buFont typeface="Arial" panose="020B0604020202020204" pitchFamily="34" charset="0"/>
              <a:buChar char="•"/>
            </a:pPr>
            <a:endParaRPr lang="en-GB" noProof="0" dirty="0"/>
          </a:p>
          <a:p>
            <a:r>
              <a:rPr lang="en-US" dirty="0"/>
              <a:t>Discuss Corrective/Reactive Inspections.</a:t>
            </a:r>
            <a:r>
              <a:rPr lang="en-US" baseline="0" dirty="0"/>
              <a:t>  </a:t>
            </a:r>
            <a:r>
              <a:rPr lang="en-US" dirty="0"/>
              <a:t>Corrective inspection (reassessment of security performance)</a:t>
            </a:r>
          </a:p>
          <a:p>
            <a:pPr lvl="0"/>
            <a:r>
              <a:rPr lang="en-US" dirty="0"/>
              <a:t>Reactive inspection after a security event (identify any failing or good practice)</a:t>
            </a:r>
          </a:p>
          <a:p>
            <a:pPr lvl="0"/>
            <a:r>
              <a:rPr lang="en-US" dirty="0"/>
              <a:t>Reactive inspection after security information (concerns of public, employees, NGO…)</a:t>
            </a:r>
            <a:endParaRPr lang="en-US" sz="1200" b="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a:t>
            </a:r>
          </a:p>
          <a:p>
            <a:endParaRPr lang="en-US" sz="1200" b="1" dirty="0">
              <a:latin typeface="Arial" panose="020B0604020202020204" pitchFamily="34" charset="0"/>
              <a:cs typeface="Arial" panose="020B0604020202020204" pitchFamily="34" charset="0"/>
            </a:endParaRPr>
          </a:p>
          <a:p>
            <a:endParaRPr lang="en-US" sz="12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03DA84F-2690-448C-9F89-8C307AF43C0E}" type="slidenum">
              <a:rPr lang="en-US" smtClean="0"/>
              <a:t>7</a:t>
            </a:fld>
            <a:endParaRPr lang="en-US" dirty="0"/>
          </a:p>
        </p:txBody>
      </p:sp>
    </p:spTree>
    <p:extLst>
      <p:ext uri="{BB962C8B-B14F-4D97-AF65-F5344CB8AC3E}">
        <p14:creationId xmlns:p14="http://schemas.microsoft.com/office/powerpoint/2010/main" val="3382995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Instructor Notes: </a:t>
            </a:r>
            <a:r>
              <a:rPr lang="en-GB" dirty="0">
                <a:cs typeface="Arial"/>
              </a:rPr>
              <a:t>The checklist was procedurally required to be reviewed by two other qualified shippers prior to releasing shipment</a:t>
            </a:r>
          </a:p>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8</a:t>
            </a:fld>
            <a:endParaRPr lang="en-US" dirty="0"/>
          </a:p>
        </p:txBody>
      </p:sp>
    </p:spTree>
    <p:extLst>
      <p:ext uri="{BB962C8B-B14F-4D97-AF65-F5344CB8AC3E}">
        <p14:creationId xmlns:p14="http://schemas.microsoft.com/office/powerpoint/2010/main" val="22185821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Instructor Notes: </a:t>
            </a:r>
            <a:r>
              <a:rPr lang="en-GB" dirty="0">
                <a:cs typeface="Arial"/>
              </a:rPr>
              <a:t>The checklist was procedurally required to be reviewed by two other qualified shippers prior to releasing shipment</a:t>
            </a:r>
          </a:p>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9</a:t>
            </a:fld>
            <a:endParaRPr lang="en-US" dirty="0"/>
          </a:p>
        </p:txBody>
      </p:sp>
    </p:spTree>
    <p:extLst>
      <p:ext uri="{BB962C8B-B14F-4D97-AF65-F5344CB8AC3E}">
        <p14:creationId xmlns:p14="http://schemas.microsoft.com/office/powerpoint/2010/main" val="913374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8" name="Picture 7" descr="GLOBE 7-21-15.jpg"/>
          <p:cNvPicPr>
            <a:picLocks noChangeAspect="1"/>
          </p:cNvPicPr>
          <p:nvPr userDrawn="1"/>
        </p:nvPicPr>
        <p:blipFill rotWithShape="1">
          <a:blip r:embed="rId2">
            <a:extLst>
              <a:ext uri="{28A0092B-C50C-407E-A947-70E740481C1C}">
                <a14:useLocalDpi xmlns:a14="http://schemas.microsoft.com/office/drawing/2010/main" val="0"/>
              </a:ext>
            </a:extLst>
          </a:blip>
          <a:srcRect l="40085" t="-1284" r="219" b="40139"/>
          <a:stretch/>
        </p:blipFill>
        <p:spPr>
          <a:xfrm>
            <a:off x="-13252" y="8815"/>
            <a:ext cx="7620000" cy="6849185"/>
          </a:xfrm>
          <a:prstGeom prst="rect">
            <a:avLst/>
          </a:prstGeom>
        </p:spPr>
      </p:pic>
      <p:sp>
        <p:nvSpPr>
          <p:cNvPr id="3" name="Subtitle 2"/>
          <p:cNvSpPr>
            <a:spLocks noGrp="1"/>
          </p:cNvSpPr>
          <p:nvPr>
            <p:ph type="subTitle" idx="1" hasCustomPrompt="1"/>
          </p:nvPr>
        </p:nvSpPr>
        <p:spPr>
          <a:xfrm>
            <a:off x="3759200" y="4042225"/>
            <a:ext cx="8280400" cy="1655762"/>
          </a:xfrm>
        </p:spPr>
        <p:txBody>
          <a:bodyPr anchor="ctr"/>
          <a:lstStyle>
            <a:lvl1pPr marL="0" indent="0" algn="ctr">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Subtitle or dates or location</a:t>
            </a:r>
          </a:p>
        </p:txBody>
      </p:sp>
      <p:sp>
        <p:nvSpPr>
          <p:cNvPr id="7" name="Title 6"/>
          <p:cNvSpPr>
            <a:spLocks noGrp="1"/>
          </p:cNvSpPr>
          <p:nvPr>
            <p:ph type="title" hasCustomPrompt="1"/>
          </p:nvPr>
        </p:nvSpPr>
        <p:spPr>
          <a:xfrm>
            <a:off x="2819400" y="1828800"/>
            <a:ext cx="9220200" cy="1367028"/>
          </a:xfrm>
        </p:spPr>
        <p:txBody>
          <a:bodyPr/>
          <a:lstStyle>
            <a:lvl1pPr algn="ctr">
              <a:defRPr baseline="0"/>
            </a:lvl1pPr>
          </a:lstStyle>
          <a:p>
            <a:r>
              <a:rPr lang="en-US"/>
              <a:t>Course or workshop title that may or may not take up two lines</a:t>
            </a:r>
          </a:p>
        </p:txBody>
      </p:sp>
      <p:pic>
        <p:nvPicPr>
          <p:cNvPr id="9" name="Picture 8"/>
          <p:cNvPicPr>
            <a:picLocks noChangeAspect="1"/>
          </p:cNvPicPr>
          <p:nvPr userDrawn="1"/>
        </p:nvPicPr>
        <p:blipFill>
          <a:blip r:embed="rId3" cstate="print">
            <a:biLevel thresh="75000"/>
            <a:extLst>
              <a:ext uri="{28A0092B-C50C-407E-A947-70E740481C1C}">
                <a14:useLocalDpi xmlns:a14="http://schemas.microsoft.com/office/drawing/2010/main" val="0"/>
              </a:ext>
            </a:extLst>
          </a:blip>
          <a:stretch>
            <a:fillRect/>
          </a:stretch>
        </p:blipFill>
        <p:spPr>
          <a:xfrm>
            <a:off x="228600" y="228600"/>
            <a:ext cx="914400" cy="914400"/>
          </a:xfrm>
          <a:prstGeom prst="rect">
            <a:avLst/>
          </a:prstGeom>
        </p:spPr>
      </p:pic>
      <p:pic>
        <p:nvPicPr>
          <p:cNvPr id="10" name="Picture 9" descr="ORS logo.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125460" y="228600"/>
            <a:ext cx="3812540" cy="914400"/>
          </a:xfrm>
          <a:prstGeom prst="rect">
            <a:avLst/>
          </a:prstGeom>
        </p:spPr>
      </p:pic>
    </p:spTree>
    <p:extLst>
      <p:ext uri="{BB962C8B-B14F-4D97-AF65-F5344CB8AC3E}">
        <p14:creationId xmlns:p14="http://schemas.microsoft.com/office/powerpoint/2010/main" val="1547281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a:t>Module 1</a:t>
            </a:r>
          </a:p>
        </p:txBody>
      </p:sp>
      <p:sp>
        <p:nvSpPr>
          <p:cNvPr id="7" name="Slide Number Placeholder 6"/>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5190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a:t>Module 1</a:t>
            </a:r>
          </a:p>
        </p:txBody>
      </p:sp>
      <p:sp>
        <p:nvSpPr>
          <p:cNvPr id="6" name="Slide Number Placeholder 5"/>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2483575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a:t>Module 1</a:t>
            </a:r>
          </a:p>
        </p:txBody>
      </p:sp>
      <p:sp>
        <p:nvSpPr>
          <p:cNvPr id="6" name="Slide Number Placeholder 5"/>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2720291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7BBF5-1969-124B-841F-EDE798A30EEB}"/>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FC590FFC-677E-BA44-B343-5B3F95C4BDDF}"/>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BA9F1649-5ABD-9542-B3D0-429A07676399}"/>
              </a:ext>
            </a:extLst>
          </p:cNvPr>
          <p:cNvSpPr>
            <a:spLocks noGrp="1"/>
          </p:cNvSpPr>
          <p:nvPr>
            <p:ph type="dt" sz="half" idx="10"/>
          </p:nvPr>
        </p:nvSpPr>
        <p:spPr/>
        <p:txBody>
          <a:bodyPr/>
          <a:lstStyle/>
          <a:p>
            <a:fld id="{7B29488D-4493-9549-BA9F-042ECAA52490}" type="datetimeFigureOut">
              <a:rPr lang="en-US" smtClean="0"/>
              <a:t>5/25/2022</a:t>
            </a:fld>
            <a:endParaRPr lang="en-US" dirty="0"/>
          </a:p>
        </p:txBody>
      </p:sp>
      <p:sp>
        <p:nvSpPr>
          <p:cNvPr id="5" name="Footer Placeholder 4">
            <a:extLst>
              <a:ext uri="{FF2B5EF4-FFF2-40B4-BE49-F238E27FC236}">
                <a16:creationId xmlns="" xmlns:a16="http://schemas.microsoft.com/office/drawing/2014/main" id="{859871C1-CF63-574A-B930-92A4CED6E4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062242F5-A294-634B-B955-84C63F1DECD2}"/>
              </a:ext>
            </a:extLst>
          </p:cNvPr>
          <p:cNvSpPr>
            <a:spLocks noGrp="1"/>
          </p:cNvSpPr>
          <p:nvPr>
            <p:ph type="sldNum" sz="quarter" idx="12"/>
          </p:nvPr>
        </p:nvSpPr>
        <p:spPr/>
        <p:txBody>
          <a:bodyPr/>
          <a:lstStyle/>
          <a:p>
            <a:fld id="{997BCA4B-F33B-3449-A739-828504258C24}" type="slidenum">
              <a:rPr lang="en-US" smtClean="0"/>
              <a:t>‹#›</a:t>
            </a:fld>
            <a:endParaRPr lang="en-US" dirty="0"/>
          </a:p>
        </p:txBody>
      </p:sp>
    </p:spTree>
    <p:extLst>
      <p:ext uri="{BB962C8B-B14F-4D97-AF65-F5344CB8AC3E}">
        <p14:creationId xmlns:p14="http://schemas.microsoft.com/office/powerpoint/2010/main" val="160433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WHAT IS THE TITLE OF THIS TOPIC?</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Footer</a:t>
            </a:r>
          </a:p>
        </p:txBody>
      </p:sp>
      <p:sp>
        <p:nvSpPr>
          <p:cNvPr id="6" name="Slide Number Placeholder 5"/>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664598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range 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rgbClr val="F3631A"/>
                </a:solidFill>
              </a:defRPr>
            </a:lvl1pPr>
          </a:lstStyle>
          <a:p>
            <a:r>
              <a:rPr lang="en-US"/>
              <a:t>Learning Objectives OR Summary</a:t>
            </a:r>
          </a:p>
        </p:txBody>
      </p:sp>
      <p:sp>
        <p:nvSpPr>
          <p:cNvPr id="3" name="Content Placeholder 2"/>
          <p:cNvSpPr>
            <a:spLocks noGrp="1"/>
          </p:cNvSpPr>
          <p:nvPr>
            <p:ph idx="1"/>
          </p:nvPr>
        </p:nvSpPr>
        <p:spPr/>
        <p:txBody>
          <a:bodyPr/>
          <a:lstStyle>
            <a:lvl1pPr marL="514350" indent="-514350">
              <a:buFont typeface="+mj-lt"/>
              <a:buAutoNum type="arabicPeriod"/>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Module 1</a:t>
            </a:r>
          </a:p>
        </p:txBody>
      </p:sp>
      <p:sp>
        <p:nvSpPr>
          <p:cNvPr id="6" name="Slide Number Placeholder 5"/>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4174544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10" name="Picture 9" descr="GLOBE 7-21-15.jpg"/>
          <p:cNvPicPr>
            <a:picLocks noChangeAspect="1"/>
          </p:cNvPicPr>
          <p:nvPr userDrawn="1"/>
        </p:nvPicPr>
        <p:blipFill rotWithShape="1">
          <a:blip r:embed="rId2">
            <a:extLst>
              <a:ext uri="{28A0092B-C50C-407E-A947-70E740481C1C}">
                <a14:useLocalDpi xmlns:a14="http://schemas.microsoft.com/office/drawing/2010/main" val="0"/>
              </a:ext>
            </a:extLst>
          </a:blip>
          <a:srcRect l="20739" t="-131" r="21091" b="62738"/>
          <a:stretch/>
        </p:blipFill>
        <p:spPr>
          <a:xfrm>
            <a:off x="329516" y="302514"/>
            <a:ext cx="11621184" cy="6555486"/>
          </a:xfrm>
          <a:prstGeom prst="rect">
            <a:avLst/>
          </a:prstGeom>
        </p:spPr>
      </p:pic>
      <p:sp>
        <p:nvSpPr>
          <p:cNvPr id="11" name="Subtitle 2"/>
          <p:cNvSpPr>
            <a:spLocks noGrp="1"/>
          </p:cNvSpPr>
          <p:nvPr>
            <p:ph type="subTitle" idx="12" hasCustomPrompt="1"/>
          </p:nvPr>
        </p:nvSpPr>
        <p:spPr>
          <a:xfrm>
            <a:off x="1955800" y="3651885"/>
            <a:ext cx="8280400" cy="690372"/>
          </a:xfrm>
        </p:spPr>
        <p:txBody>
          <a:bodyPr anchor="ctr"/>
          <a:lstStyle>
            <a:lvl1pPr marL="0" indent="0" algn="ctr">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Module Number</a:t>
            </a:r>
          </a:p>
        </p:txBody>
      </p:sp>
      <p:pic>
        <p:nvPicPr>
          <p:cNvPr id="13" name="Picture 12"/>
          <p:cNvPicPr>
            <a:picLocks noChangeAspect="1"/>
          </p:cNvPicPr>
          <p:nvPr userDrawn="1"/>
        </p:nvPicPr>
        <p:blipFill>
          <a:blip r:embed="rId3" cstate="print">
            <a:biLevel thresh="75000"/>
            <a:extLst>
              <a:ext uri="{28A0092B-C50C-407E-A947-70E740481C1C}">
                <a14:useLocalDpi xmlns:a14="http://schemas.microsoft.com/office/drawing/2010/main" val="0"/>
              </a:ext>
            </a:extLst>
          </a:blip>
          <a:stretch>
            <a:fillRect/>
          </a:stretch>
        </p:blipFill>
        <p:spPr>
          <a:xfrm>
            <a:off x="228600" y="228600"/>
            <a:ext cx="914400" cy="914400"/>
          </a:xfrm>
          <a:prstGeom prst="rect">
            <a:avLst/>
          </a:prstGeom>
        </p:spPr>
      </p:pic>
      <p:pic>
        <p:nvPicPr>
          <p:cNvPr id="14" name="Picture 13" descr="ORS logo.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125460" y="228600"/>
            <a:ext cx="3812540" cy="914400"/>
          </a:xfrm>
          <a:prstGeom prst="rect">
            <a:avLst/>
          </a:prstGeom>
        </p:spPr>
      </p:pic>
      <p:sp>
        <p:nvSpPr>
          <p:cNvPr id="2" name="Title 1">
            <a:extLst>
              <a:ext uri="{FF2B5EF4-FFF2-40B4-BE49-F238E27FC236}">
                <a16:creationId xmlns="" xmlns:a16="http://schemas.microsoft.com/office/drawing/2014/main" id="{B728EFAA-101F-ED47-98A6-AD62F9B21C59}"/>
              </a:ext>
            </a:extLst>
          </p:cNvPr>
          <p:cNvSpPr>
            <a:spLocks noGrp="1"/>
          </p:cNvSpPr>
          <p:nvPr>
            <p:ph type="title" hasCustomPrompt="1"/>
          </p:nvPr>
        </p:nvSpPr>
        <p:spPr>
          <a:xfrm>
            <a:off x="1485900" y="1757172"/>
            <a:ext cx="9220200" cy="1367028"/>
          </a:xfrm>
        </p:spPr>
        <p:txBody>
          <a:bodyPr/>
          <a:lstStyle>
            <a:lvl1pPr algn="ctr">
              <a:defRPr/>
            </a:lvl1pPr>
          </a:lstStyle>
          <a:p>
            <a:r>
              <a:rPr lang="en-US"/>
              <a:t>Module Title that may or may not take up two lines</a:t>
            </a:r>
          </a:p>
        </p:txBody>
      </p:sp>
    </p:spTree>
    <p:extLst>
      <p:ext uri="{BB962C8B-B14F-4D97-AF65-F5344CB8AC3E}">
        <p14:creationId xmlns:p14="http://schemas.microsoft.com/office/powerpoint/2010/main" val="944144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a:t>Module 1</a:t>
            </a:r>
          </a:p>
        </p:txBody>
      </p:sp>
      <p:sp>
        <p:nvSpPr>
          <p:cNvPr id="7" name="Slide Number Placeholder 6"/>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185929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r>
              <a:rPr lang="en-US" dirty="0"/>
              <a:t>Module 1</a:t>
            </a:r>
          </a:p>
        </p:txBody>
      </p:sp>
      <p:sp>
        <p:nvSpPr>
          <p:cNvPr id="9" name="Slide Number Placeholder 8"/>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3532590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WHAT IS THE TITLE OF THIS TOPIC?</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endParaRPr lang="en-US" dirty="0"/>
          </a:p>
        </p:txBody>
      </p:sp>
      <p:sp>
        <p:nvSpPr>
          <p:cNvPr id="4" name="Footer Placeholder 3"/>
          <p:cNvSpPr>
            <a:spLocks noGrp="1"/>
          </p:cNvSpPr>
          <p:nvPr>
            <p:ph type="ftr" sz="quarter" idx="11"/>
          </p:nvPr>
        </p:nvSpPr>
        <p:spPr/>
        <p:txBody>
          <a:bodyPr/>
          <a:lstStyle/>
          <a:p>
            <a:r>
              <a:rPr lang="en-US" dirty="0"/>
              <a:t>Module 1</a:t>
            </a:r>
          </a:p>
        </p:txBody>
      </p:sp>
      <p:sp>
        <p:nvSpPr>
          <p:cNvPr id="5" name="Slide Number Placeholder 4"/>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1129125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endParaRPr lang="en-US" dirty="0"/>
          </a:p>
        </p:txBody>
      </p:sp>
      <p:sp>
        <p:nvSpPr>
          <p:cNvPr id="3" name="Footer Placeholder 2"/>
          <p:cNvSpPr>
            <a:spLocks noGrp="1"/>
          </p:cNvSpPr>
          <p:nvPr>
            <p:ph type="ftr" sz="quarter" idx="11"/>
          </p:nvPr>
        </p:nvSpPr>
        <p:spPr/>
        <p:txBody>
          <a:bodyPr/>
          <a:lstStyle/>
          <a:p>
            <a:r>
              <a:rPr lang="en-US" dirty="0"/>
              <a:t>Module 1</a:t>
            </a:r>
          </a:p>
        </p:txBody>
      </p:sp>
      <p:sp>
        <p:nvSpPr>
          <p:cNvPr id="4" name="Slide Number Placeholder 3"/>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214742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a:t>Module 1</a:t>
            </a:r>
          </a:p>
        </p:txBody>
      </p:sp>
      <p:sp>
        <p:nvSpPr>
          <p:cNvPr id="7" name="Slide Number Placeholder 6"/>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2531277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14300"/>
            <a:ext cx="9220200" cy="1367028"/>
          </a:xfrm>
          <a:prstGeom prst="rect">
            <a:avLst/>
          </a:prstGeom>
        </p:spPr>
        <p:txBody>
          <a:bodyPr vert="horz" lIns="91440" tIns="45720" rIns="91440" bIns="45720" rtlCol="0" anchor="b">
            <a:normAutofit/>
          </a:bodyPr>
          <a:lstStyle/>
          <a:p>
            <a:r>
              <a:rPr lang="en-US"/>
              <a:t>This is the title that may or may not take up two lines and</a:t>
            </a:r>
          </a:p>
        </p:txBody>
      </p:sp>
      <p:sp>
        <p:nvSpPr>
          <p:cNvPr id="3" name="Text Placeholder 2"/>
          <p:cNvSpPr>
            <a:spLocks noGrp="1"/>
          </p:cNvSpPr>
          <p:nvPr>
            <p:ph type="body" idx="1"/>
          </p:nvPr>
        </p:nvSpPr>
        <p:spPr>
          <a:xfrm>
            <a:off x="838200" y="1572766"/>
            <a:ext cx="10515600" cy="517093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353800" y="662939"/>
            <a:ext cx="685800" cy="365125"/>
          </a:xfrm>
          <a:prstGeom prst="rect">
            <a:avLst/>
          </a:prstGeom>
          <a:solidFill>
            <a:srgbClr val="5B5B5B"/>
          </a:solidFill>
          <a:ln>
            <a:noFill/>
          </a:ln>
        </p:spPr>
        <p:txBody>
          <a:bodyPr vert="horz" lIns="91440" tIns="45720" rIns="91440" bIns="45720" rtlCol="0" anchor="ctr"/>
          <a:lstStyle>
            <a:lvl1pPr algn="r">
              <a:defRPr sz="1200">
                <a:solidFill>
                  <a:schemeClr val="bg1"/>
                </a:solidFill>
              </a:defRPr>
            </a:lvl1pPr>
          </a:lstStyle>
          <a:p>
            <a:fld id="{DCAC5B4C-5CC3-4264-A6FF-AC93C99F9865}" type="slidenum">
              <a:rPr lang="en-US" smtClean="0"/>
              <a:pPr/>
              <a:t>‹#›</a:t>
            </a:fld>
            <a:endParaRPr lang="en-US" dirty="0"/>
          </a:p>
        </p:txBody>
      </p:sp>
      <p:sp>
        <p:nvSpPr>
          <p:cNvPr id="5" name="Footer Placeholder 4"/>
          <p:cNvSpPr>
            <a:spLocks noGrp="1"/>
          </p:cNvSpPr>
          <p:nvPr>
            <p:ph type="ftr" sz="quarter" idx="3"/>
          </p:nvPr>
        </p:nvSpPr>
        <p:spPr>
          <a:xfrm>
            <a:off x="10058400" y="662938"/>
            <a:ext cx="1295400" cy="365127"/>
          </a:xfrm>
          <a:prstGeom prst="rect">
            <a:avLst/>
          </a:prstGeom>
          <a:solidFill>
            <a:schemeClr val="accent2"/>
          </a:solidFill>
          <a:ln>
            <a:noFill/>
          </a:ln>
        </p:spPr>
        <p:txBody>
          <a:bodyPr vert="horz" lIns="91440" tIns="45720" rIns="91440" bIns="45720" rtlCol="0" anchor="ctr"/>
          <a:lstStyle>
            <a:lvl1pPr algn="ctr">
              <a:defRPr sz="1200" b="0">
                <a:solidFill>
                  <a:schemeClr val="bg1"/>
                </a:solidFill>
              </a:defRPr>
            </a:lvl1pPr>
          </a:lstStyle>
          <a:p>
            <a:r>
              <a:rPr lang="en-US" dirty="0"/>
              <a:t>Module 1</a:t>
            </a:r>
          </a:p>
        </p:txBody>
      </p:sp>
      <p:pic>
        <p:nvPicPr>
          <p:cNvPr id="7" name="Picture 6"/>
          <p:cNvPicPr>
            <a:picLocks noChangeAspect="1"/>
          </p:cNvPicPr>
          <p:nvPr userDrawn="1"/>
        </p:nvPicPr>
        <p:blipFill>
          <a:blip r:embed="rId15" cstate="print">
            <a:biLevel thresh="75000"/>
            <a:extLst>
              <a:ext uri="{28A0092B-C50C-407E-A947-70E740481C1C}">
                <a14:useLocalDpi xmlns:a14="http://schemas.microsoft.com/office/drawing/2010/main" val="0"/>
              </a:ext>
            </a:extLst>
          </a:blip>
          <a:stretch>
            <a:fillRect/>
          </a:stretch>
        </p:blipFill>
        <p:spPr>
          <a:xfrm>
            <a:off x="215900" y="114299"/>
            <a:ext cx="548640" cy="548640"/>
          </a:xfrm>
          <a:prstGeom prst="rect">
            <a:avLst/>
          </a:prstGeom>
        </p:spPr>
      </p:pic>
      <p:pic>
        <p:nvPicPr>
          <p:cNvPr id="8" name="Picture 7" descr="ORS logo.jp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133330" y="114300"/>
            <a:ext cx="1906270" cy="457200"/>
          </a:xfrm>
          <a:prstGeom prst="rect">
            <a:avLst/>
          </a:prstGeom>
        </p:spPr>
      </p:pic>
      <p:grpSp>
        <p:nvGrpSpPr>
          <p:cNvPr id="9" name="Group 8"/>
          <p:cNvGrpSpPr/>
          <p:nvPr userDrawn="1"/>
        </p:nvGrpSpPr>
        <p:grpSpPr>
          <a:xfrm>
            <a:off x="0" y="0"/>
            <a:ext cx="177800" cy="6858000"/>
            <a:chOff x="0" y="0"/>
            <a:chExt cx="228600" cy="6858000"/>
          </a:xfrm>
          <a:solidFill>
            <a:srgbClr val="5B5B5B"/>
          </a:solidFill>
        </p:grpSpPr>
        <p:sp>
          <p:nvSpPr>
            <p:cNvPr id="10" name="Rectangle 9"/>
            <p:cNvSpPr>
              <a:spLocks noChangeArrowheads="1"/>
            </p:cNvSpPr>
            <p:nvPr/>
          </p:nvSpPr>
          <p:spPr bwMode="auto">
            <a:xfrm>
              <a:off x="0" y="2286000"/>
              <a:ext cx="228600" cy="2286000"/>
            </a:xfrm>
            <a:prstGeom prst="rect">
              <a:avLst/>
            </a:prstGeom>
            <a:grpFill/>
            <a:ln w="9525">
              <a:noFill/>
              <a:miter lim="800000"/>
              <a:headEnd/>
              <a:tailEnd/>
            </a:ln>
            <a:effectLst/>
          </p:spPr>
          <p:txBody>
            <a:bodyPr wrap="none" anchor="ctr"/>
            <a:lstStyle/>
            <a:p>
              <a:pPr algn="ctr"/>
              <a:endParaRPr lang="en-US" sz="2400" dirty="0">
                <a:solidFill>
                  <a:srgbClr val="FFFFFF"/>
                </a:solidFill>
                <a:latin typeface="Times New Roman" pitchFamily="18" charset="0"/>
              </a:endParaRPr>
            </a:p>
          </p:txBody>
        </p:sp>
        <p:sp>
          <p:nvSpPr>
            <p:cNvPr id="11" name="Rectangle 10"/>
            <p:cNvSpPr>
              <a:spLocks noChangeArrowheads="1"/>
            </p:cNvSpPr>
            <p:nvPr/>
          </p:nvSpPr>
          <p:spPr bwMode="auto">
            <a:xfrm>
              <a:off x="0" y="4572000"/>
              <a:ext cx="228600" cy="2286000"/>
            </a:xfrm>
            <a:prstGeom prst="rect">
              <a:avLst/>
            </a:prstGeom>
            <a:grpFill/>
            <a:ln w="9525">
              <a:noFill/>
              <a:miter lim="800000"/>
              <a:headEnd/>
              <a:tailEnd/>
            </a:ln>
            <a:effectLst/>
          </p:spPr>
          <p:txBody>
            <a:bodyPr wrap="none" anchor="ctr"/>
            <a:lstStyle/>
            <a:p>
              <a:pPr algn="ctr"/>
              <a:endParaRPr lang="en-US" sz="2400" dirty="0">
                <a:solidFill>
                  <a:prstClr val="black"/>
                </a:solidFill>
                <a:latin typeface="Times New Roman" pitchFamily="18" charset="0"/>
              </a:endParaRPr>
            </a:p>
          </p:txBody>
        </p:sp>
        <p:sp>
          <p:nvSpPr>
            <p:cNvPr id="12" name="Rectangle 9"/>
            <p:cNvSpPr>
              <a:spLocks noChangeArrowheads="1"/>
            </p:cNvSpPr>
            <p:nvPr/>
          </p:nvSpPr>
          <p:spPr bwMode="auto">
            <a:xfrm>
              <a:off x="0" y="0"/>
              <a:ext cx="228600" cy="2286000"/>
            </a:xfrm>
            <a:prstGeom prst="rect">
              <a:avLst/>
            </a:prstGeom>
            <a:grpFill/>
            <a:ln w="9525">
              <a:noFill/>
              <a:miter lim="800000"/>
              <a:headEnd/>
              <a:tailEnd/>
            </a:ln>
            <a:effectLst/>
          </p:spPr>
          <p:txBody>
            <a:bodyPr wrap="none" anchor="ctr"/>
            <a:lstStyle/>
            <a:p>
              <a:pPr algn="ctr"/>
              <a:endParaRPr lang="en-US" sz="2400" dirty="0">
                <a:ln>
                  <a:noFill/>
                </a:ln>
                <a:solidFill>
                  <a:srgbClr val="E6E6FA"/>
                </a:solidFill>
                <a:latin typeface="Times New Roman" pitchFamily="18" charset="0"/>
              </a:endParaRPr>
            </a:p>
          </p:txBody>
        </p:sp>
      </p:grpSp>
    </p:spTree>
    <p:extLst>
      <p:ext uri="{BB962C8B-B14F-4D97-AF65-F5344CB8AC3E}">
        <p14:creationId xmlns:p14="http://schemas.microsoft.com/office/powerpoint/2010/main" val="2530985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2" r:id="rId13"/>
  </p:sldLayoutIdLst>
  <p:hf hdr="0" dt="0"/>
  <p:txStyles>
    <p:titleStyle>
      <a:lvl1pPr algn="l" defTabSz="914400" rtl="0" eaLnBrk="1" latinLnBrk="0" hangingPunct="1">
        <a:lnSpc>
          <a:spcPct val="90000"/>
        </a:lnSpc>
        <a:spcBef>
          <a:spcPct val="0"/>
        </a:spcBef>
        <a:buNone/>
        <a:defRPr sz="4400" kern="12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2160" userDrawn="1">
          <p15:clr>
            <a:srgbClr val="F26B43"/>
          </p15:clr>
        </p15:guide>
        <p15:guide id="2" pos="3840" userDrawn="1">
          <p15:clr>
            <a:srgbClr val="F26B43"/>
          </p15:clr>
        </p15:guide>
        <p15:guide id="3" pos="96" userDrawn="1">
          <p15:clr>
            <a:srgbClr val="F26B43"/>
          </p15:clr>
        </p15:guide>
        <p15:guide id="4" pos="7584" userDrawn="1">
          <p15:clr>
            <a:srgbClr val="F26B43"/>
          </p15:clr>
        </p15:guide>
        <p15:guide id="5" orient="horz" pos="72" userDrawn="1">
          <p15:clr>
            <a:srgbClr val="F26B43"/>
          </p15:clr>
        </p15:guide>
        <p15:guide id="6" orient="horz" pos="424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vmlDrawing" Target="../drawings/vmlDrawing1.vml"/><Relationship Id="rId6" Type="http://schemas.openxmlformats.org/officeDocument/2006/relationships/image" Target="../media/image7.emf"/><Relationship Id="rId5" Type="http://schemas.openxmlformats.org/officeDocument/2006/relationships/oleObject" Target="../embeddings/oleObject1.bin"/><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3.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 xmlns:a16="http://schemas.microsoft.com/office/drawing/2014/main" id="{E6B38D7A-FBC0-EC42-83F3-E441F0EDD75D}"/>
              </a:ext>
            </a:extLst>
          </p:cNvPr>
          <p:cNvSpPr>
            <a:spLocks noGrp="1"/>
          </p:cNvSpPr>
          <p:nvPr>
            <p:ph type="subTitle" idx="1"/>
          </p:nvPr>
        </p:nvSpPr>
        <p:spPr/>
        <p:txBody>
          <a:bodyPr/>
          <a:lstStyle/>
          <a:p>
            <a:r>
              <a:rPr lang="en-US" dirty="0">
                <a:ea typeface="+mn-lt"/>
                <a:cs typeface="+mn-lt"/>
              </a:rPr>
              <a:t>  </a:t>
            </a:r>
            <a:r>
              <a:rPr lang="ru-RU" dirty="0" err="1" smtClean="0">
                <a:ea typeface="+mn-lt"/>
                <a:cs typeface="+mn-lt"/>
              </a:rPr>
              <a:t>Кенни</a:t>
            </a:r>
            <a:r>
              <a:rPr lang="ru-RU" dirty="0" smtClean="0">
                <a:ea typeface="+mn-lt"/>
                <a:cs typeface="+mn-lt"/>
              </a:rPr>
              <a:t> </a:t>
            </a:r>
            <a:r>
              <a:rPr lang="ru-RU" dirty="0" err="1" smtClean="0">
                <a:ea typeface="+mn-lt"/>
                <a:cs typeface="+mn-lt"/>
              </a:rPr>
              <a:t>Селф</a:t>
            </a:r>
            <a:endParaRPr lang="en-US" dirty="0">
              <a:ea typeface="+mn-lt"/>
              <a:cs typeface="+mn-lt"/>
            </a:endParaRPr>
          </a:p>
          <a:p>
            <a:r>
              <a:rPr lang="en-US" dirty="0">
                <a:ea typeface="+mn-lt"/>
                <a:cs typeface="+mn-lt"/>
              </a:rPr>
              <a:t>   </a:t>
            </a:r>
            <a:r>
              <a:rPr lang="en-US" dirty="0" smtClean="0">
                <a:ea typeface="+mn-lt"/>
                <a:cs typeface="+mn-lt"/>
              </a:rPr>
              <a:t>M</a:t>
            </a:r>
            <a:r>
              <a:rPr lang="ru-RU" dirty="0" smtClean="0">
                <a:ea typeface="+mn-lt"/>
                <a:cs typeface="+mn-lt"/>
              </a:rPr>
              <a:t>ай,</a:t>
            </a:r>
            <a:r>
              <a:rPr lang="en-US" dirty="0" smtClean="0">
                <a:ea typeface="+mn-lt"/>
                <a:cs typeface="+mn-lt"/>
              </a:rPr>
              <a:t> 2022</a:t>
            </a:r>
            <a:r>
              <a:rPr lang="ru-RU" dirty="0" smtClean="0">
                <a:ea typeface="+mn-lt"/>
                <a:cs typeface="+mn-lt"/>
              </a:rPr>
              <a:t> г.</a:t>
            </a:r>
            <a:endParaRPr lang="en-US" dirty="0">
              <a:ea typeface="+mn-lt"/>
              <a:cs typeface="+mn-lt"/>
            </a:endParaRPr>
          </a:p>
        </p:txBody>
      </p:sp>
      <p:sp>
        <p:nvSpPr>
          <p:cNvPr id="4" name="Title 3">
            <a:extLst>
              <a:ext uri="{FF2B5EF4-FFF2-40B4-BE49-F238E27FC236}">
                <a16:creationId xmlns="" xmlns:a16="http://schemas.microsoft.com/office/drawing/2014/main" id="{5BAB1FB6-57B9-4546-84B1-4052572F20E9}"/>
              </a:ext>
            </a:extLst>
          </p:cNvPr>
          <p:cNvSpPr>
            <a:spLocks noGrp="1"/>
          </p:cNvSpPr>
          <p:nvPr>
            <p:ph type="title"/>
          </p:nvPr>
        </p:nvSpPr>
        <p:spPr>
          <a:xfrm>
            <a:off x="2360339" y="1773784"/>
            <a:ext cx="9220200" cy="1254229"/>
          </a:xfrm>
        </p:spPr>
        <p:txBody>
          <a:bodyPr>
            <a:normAutofit fontScale="90000"/>
          </a:bodyPr>
          <a:lstStyle/>
          <a:p>
            <a:r>
              <a:rPr lang="ru-RU" dirty="0" smtClean="0"/>
              <a:t>Планирование </a:t>
            </a:r>
            <a:r>
              <a:rPr lang="ru-RU" dirty="0" smtClean="0"/>
              <a:t>отправки, </a:t>
            </a:r>
            <a:r>
              <a:rPr lang="ru-RU" dirty="0" smtClean="0"/>
              <a:t>инспекции и образцы отправки</a:t>
            </a:r>
            <a:endParaRPr lang="en-US" dirty="0"/>
          </a:p>
        </p:txBody>
      </p:sp>
    </p:spTree>
    <p:custDataLst>
      <p:tags r:id="rId1"/>
    </p:custDataLst>
    <p:extLst>
      <p:ext uri="{BB962C8B-B14F-4D97-AF65-F5344CB8AC3E}">
        <p14:creationId xmlns:p14="http://schemas.microsoft.com/office/powerpoint/2010/main" val="3616223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077EC7-FB9E-4B74-96AE-57B97F4520C6}"/>
              </a:ext>
            </a:extLst>
          </p:cNvPr>
          <p:cNvSpPr>
            <a:spLocks noGrp="1"/>
          </p:cNvSpPr>
          <p:nvPr>
            <p:ph type="title"/>
          </p:nvPr>
        </p:nvSpPr>
        <p:spPr>
          <a:xfrm>
            <a:off x="838199" y="114300"/>
            <a:ext cx="10304721" cy="914400"/>
          </a:xfrm>
        </p:spPr>
        <p:txBody>
          <a:bodyPr>
            <a:normAutofit/>
          </a:bodyPr>
          <a:lstStyle/>
          <a:p>
            <a:r>
              <a:rPr lang="ru-RU" b="1" noProof="0" dirty="0" smtClean="0"/>
              <a:t>Образец проверочного списка</a:t>
            </a:r>
            <a:endParaRPr lang="en-GB" b="1" noProof="0" dirty="0"/>
          </a:p>
        </p:txBody>
      </p:sp>
      <p:graphicFrame>
        <p:nvGraphicFramePr>
          <p:cNvPr id="7" name="Content Placeholder 6">
            <a:extLst>
              <a:ext uri="{FF2B5EF4-FFF2-40B4-BE49-F238E27FC236}">
                <a16:creationId xmlns="" xmlns:a16="http://schemas.microsoft.com/office/drawing/2014/main" id="{57AF2F6C-DF9D-4900-83FB-1E894682F9A0}"/>
              </a:ext>
            </a:extLst>
          </p:cNvPr>
          <p:cNvGraphicFramePr>
            <a:graphicFrameLocks noGrp="1" noChangeAspect="1"/>
          </p:cNvGraphicFramePr>
          <p:nvPr>
            <p:ph idx="1"/>
            <p:extLst>
              <p:ext uri="{D42A27DB-BD31-4B8C-83A1-F6EECF244321}">
                <p14:modId xmlns:p14="http://schemas.microsoft.com/office/powerpoint/2010/main" val="710778005"/>
              </p:ext>
            </p:extLst>
          </p:nvPr>
        </p:nvGraphicFramePr>
        <p:xfrm>
          <a:off x="642938" y="1028701"/>
          <a:ext cx="11044238" cy="5715000"/>
        </p:xfrm>
        <a:graphic>
          <a:graphicData uri="http://schemas.openxmlformats.org/presentationml/2006/ole">
            <mc:AlternateContent xmlns:mc="http://schemas.openxmlformats.org/markup-compatibility/2006">
              <mc:Choice xmlns:v="urn:schemas-microsoft-com:vml" Requires="v">
                <p:oleObj spid="_x0000_s34834" name="Acrobat Document" r:id="rId5" imgW="5029101" imgH="3886200" progId="Acrobat.Document.DC">
                  <p:embed/>
                </p:oleObj>
              </mc:Choice>
              <mc:Fallback>
                <p:oleObj name="Acrobat Document" r:id="rId5" imgW="5029101" imgH="3886200" progId="Acrobat.Document.DC">
                  <p:embed/>
                  <p:pic>
                    <p:nvPicPr>
                      <p:cNvPr id="7" name="Content Placeholder 6">
                        <a:extLst>
                          <a:ext uri="{FF2B5EF4-FFF2-40B4-BE49-F238E27FC236}">
                            <a16:creationId xmlns="" xmlns:a16="http://schemas.microsoft.com/office/drawing/2014/main" id="{57AF2F6C-DF9D-4900-83FB-1E894682F9A0}"/>
                          </a:ext>
                        </a:extLst>
                      </p:cNvPr>
                      <p:cNvPicPr/>
                      <p:nvPr/>
                    </p:nvPicPr>
                    <p:blipFill>
                      <a:blip r:embed="rId6"/>
                      <a:stretch>
                        <a:fillRect/>
                      </a:stretch>
                    </p:blipFill>
                    <p:spPr>
                      <a:xfrm>
                        <a:off x="642938" y="1028701"/>
                        <a:ext cx="11044238" cy="57150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447845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40F240B-94A9-4011-B7F1-ECE18391D46E}"/>
              </a:ext>
            </a:extLst>
          </p:cNvPr>
          <p:cNvSpPr>
            <a:spLocks noGrp="1"/>
          </p:cNvSpPr>
          <p:nvPr>
            <p:ph idx="1"/>
          </p:nvPr>
        </p:nvSpPr>
        <p:spPr>
          <a:xfrm>
            <a:off x="838200" y="1200150"/>
            <a:ext cx="10515600" cy="5543550"/>
          </a:xfrm>
        </p:spPr>
        <p:txBody>
          <a:bodyPr vert="horz" lIns="91440" tIns="45720" rIns="91440" bIns="45720" rtlCol="0" anchor="t">
            <a:normAutofit/>
          </a:bodyPr>
          <a:lstStyle/>
          <a:p>
            <a:r>
              <a:rPr lang="ru-RU" dirty="0" smtClean="0"/>
              <a:t>Специфические образцы для обсуждения</a:t>
            </a:r>
            <a:r>
              <a:rPr lang="en-GB" dirty="0" smtClean="0"/>
              <a:t>:</a:t>
            </a:r>
            <a:endParaRPr lang="en-GB" dirty="0"/>
          </a:p>
          <a:p>
            <a:r>
              <a:rPr lang="ru-RU" dirty="0" smtClean="0"/>
              <a:t>Сухопутная транспортировка ядерного материала </a:t>
            </a:r>
            <a:r>
              <a:rPr lang="ru-RU" dirty="0" smtClean="0"/>
              <a:t>и</a:t>
            </a:r>
            <a:r>
              <a:rPr lang="ru-RU" dirty="0" smtClean="0"/>
              <a:t>з </a:t>
            </a:r>
            <a:r>
              <a:rPr lang="ru-RU" dirty="0" smtClean="0"/>
              <a:t>одной страны в другую и пересекающего границу соседней страны</a:t>
            </a:r>
            <a:endParaRPr lang="en-GB" dirty="0">
              <a:cs typeface="Arial"/>
            </a:endParaRPr>
          </a:p>
          <a:p>
            <a:r>
              <a:rPr lang="ru-RU" dirty="0" smtClean="0"/>
              <a:t>Отправка </a:t>
            </a:r>
            <a:r>
              <a:rPr lang="ru-RU" dirty="0" smtClean="0"/>
              <a:t>планировалась и подготавливалась на объекте отправителя по федерльным/штатовским/международным нормативный документам, положениям и процедурам объекта с использованием проверочного списка для инспекции многих ключевых элементов</a:t>
            </a:r>
            <a:endParaRPr lang="en-GB" dirty="0"/>
          </a:p>
          <a:p>
            <a:r>
              <a:rPr lang="ru-RU" dirty="0" smtClean="0"/>
              <a:t>При использовании проверочного списка </a:t>
            </a:r>
            <a:r>
              <a:rPr lang="ru-RU" dirty="0" smtClean="0"/>
              <a:t>отправка </a:t>
            </a:r>
            <a:r>
              <a:rPr lang="ru-RU" dirty="0" smtClean="0"/>
              <a:t>прошла по графику и как было запланировано без проблем</a:t>
            </a:r>
            <a:endParaRPr lang="en-GB" dirty="0"/>
          </a:p>
          <a:p>
            <a:endParaRPr lang="en-GB" dirty="0"/>
          </a:p>
          <a:p>
            <a:endParaRPr lang="en-GB" dirty="0"/>
          </a:p>
          <a:p>
            <a:endParaRPr lang="en-GB" dirty="0"/>
          </a:p>
        </p:txBody>
      </p:sp>
      <p:sp>
        <p:nvSpPr>
          <p:cNvPr id="2" name="Title 1">
            <a:extLst>
              <a:ext uri="{FF2B5EF4-FFF2-40B4-BE49-F238E27FC236}">
                <a16:creationId xmlns="" xmlns:a16="http://schemas.microsoft.com/office/drawing/2014/main" id="{40077EC7-FB9E-4B74-96AE-57B97F4520C6}"/>
              </a:ext>
            </a:extLst>
          </p:cNvPr>
          <p:cNvSpPr>
            <a:spLocks noGrp="1"/>
          </p:cNvSpPr>
          <p:nvPr>
            <p:ph type="title"/>
          </p:nvPr>
        </p:nvSpPr>
        <p:spPr>
          <a:xfrm>
            <a:off x="838199" y="114300"/>
            <a:ext cx="10304721" cy="885825"/>
          </a:xfrm>
        </p:spPr>
        <p:txBody>
          <a:bodyPr>
            <a:normAutofit fontScale="90000"/>
          </a:bodyPr>
          <a:lstStyle/>
          <a:p>
            <a:r>
              <a:rPr lang="ru-RU" sz="3800" b="1" dirty="0" smtClean="0"/>
              <a:t>Пример успешной</a:t>
            </a:r>
            <a:r>
              <a:rPr lang="en-GB" sz="3800" b="1" dirty="0" smtClean="0"/>
              <a:t> </a:t>
            </a:r>
            <a:r>
              <a:rPr lang="en-GB" sz="3800" b="1" dirty="0"/>
              <a:t>/ </a:t>
            </a:r>
            <a:r>
              <a:rPr lang="ru-RU" sz="3800" b="1" dirty="0" smtClean="0"/>
              <a:t>хорошей транспортировки</a:t>
            </a:r>
            <a:endParaRPr lang="en-GB" sz="3800" b="1" noProof="0" dirty="0"/>
          </a:p>
        </p:txBody>
      </p:sp>
    </p:spTree>
    <p:custDataLst>
      <p:tags r:id="rId1"/>
    </p:custDataLst>
    <p:extLst>
      <p:ext uri="{BB962C8B-B14F-4D97-AF65-F5344CB8AC3E}">
        <p14:creationId xmlns:p14="http://schemas.microsoft.com/office/powerpoint/2010/main" val="803394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40F240B-94A9-4011-B7F1-ECE18391D46E}"/>
              </a:ext>
            </a:extLst>
          </p:cNvPr>
          <p:cNvSpPr>
            <a:spLocks noGrp="1"/>
          </p:cNvSpPr>
          <p:nvPr>
            <p:ph idx="1"/>
          </p:nvPr>
        </p:nvSpPr>
        <p:spPr>
          <a:xfrm>
            <a:off x="838200" y="1414463"/>
            <a:ext cx="10515600" cy="5329237"/>
          </a:xfrm>
        </p:spPr>
        <p:txBody>
          <a:bodyPr>
            <a:normAutofit/>
          </a:bodyPr>
          <a:lstStyle/>
          <a:p>
            <a:r>
              <a:rPr lang="ru-RU" dirty="0" err="1" smtClean="0"/>
              <a:t>Отпавка</a:t>
            </a:r>
            <a:r>
              <a:rPr lang="ru-RU" dirty="0" smtClean="0"/>
              <a:t>, при которой возникли значительные и неожиданные проблемы в ходе </a:t>
            </a:r>
            <a:r>
              <a:rPr lang="ru-RU" dirty="0" err="1" smtClean="0"/>
              <a:t>отпавки</a:t>
            </a:r>
            <a:endParaRPr lang="en-GB" dirty="0"/>
          </a:p>
          <a:p>
            <a:r>
              <a:rPr lang="ru-RU" dirty="0" smtClean="0"/>
              <a:t>Возможные сценарии неуспешной</a:t>
            </a:r>
            <a:r>
              <a:rPr lang="en-GB" dirty="0" smtClean="0"/>
              <a:t> </a:t>
            </a:r>
            <a:r>
              <a:rPr lang="en-GB" dirty="0"/>
              <a:t>/ </a:t>
            </a:r>
            <a:r>
              <a:rPr lang="ru-RU" dirty="0" smtClean="0"/>
              <a:t>плохой транспортировки</a:t>
            </a:r>
            <a:r>
              <a:rPr lang="en-GB" dirty="0" smtClean="0"/>
              <a:t>:</a:t>
            </a:r>
            <a:endParaRPr lang="en-GB" dirty="0"/>
          </a:p>
          <a:p>
            <a:pPr lvl="1"/>
            <a:r>
              <a:rPr lang="ru-RU" dirty="0" smtClean="0"/>
              <a:t>Утеря материала</a:t>
            </a:r>
            <a:r>
              <a:rPr lang="en-GB" dirty="0" smtClean="0"/>
              <a:t> (</a:t>
            </a:r>
            <a:r>
              <a:rPr lang="ru-RU" dirty="0" smtClean="0"/>
              <a:t>кража или потеря</a:t>
            </a:r>
            <a:r>
              <a:rPr lang="en-GB" dirty="0" smtClean="0"/>
              <a:t>)</a:t>
            </a:r>
            <a:endParaRPr lang="en-GB" dirty="0"/>
          </a:p>
          <a:p>
            <a:pPr lvl="1"/>
            <a:r>
              <a:rPr lang="ru-RU" dirty="0" smtClean="0"/>
              <a:t>Утечка/выброс материала</a:t>
            </a:r>
            <a:r>
              <a:rPr lang="en-GB" dirty="0" smtClean="0"/>
              <a:t> (</a:t>
            </a:r>
            <a:r>
              <a:rPr lang="ru-RU" dirty="0" smtClean="0"/>
              <a:t>воздействие на персонал и/или окружающую среду</a:t>
            </a:r>
            <a:r>
              <a:rPr lang="en-GB" dirty="0" smtClean="0"/>
              <a:t>)</a:t>
            </a:r>
            <a:endParaRPr lang="en-GB" dirty="0"/>
          </a:p>
          <a:p>
            <a:pPr lvl="1"/>
            <a:r>
              <a:rPr lang="ru-RU" dirty="0" smtClean="0"/>
              <a:t>Материал охарактеризован неправильно</a:t>
            </a:r>
            <a:endParaRPr lang="en-GB" dirty="0"/>
          </a:p>
          <a:p>
            <a:pPr lvl="1"/>
            <a:r>
              <a:rPr lang="ru-RU" dirty="0" smtClean="0"/>
              <a:t>Нарушение оформления транспортировочной документации</a:t>
            </a:r>
            <a:endParaRPr lang="en-GB" dirty="0"/>
          </a:p>
          <a:p>
            <a:pPr lvl="1"/>
            <a:r>
              <a:rPr lang="ru-RU" dirty="0" smtClean="0"/>
              <a:t>Нарушение в отношении упаковки</a:t>
            </a:r>
            <a:r>
              <a:rPr lang="en-GB" dirty="0" smtClean="0"/>
              <a:t>/</a:t>
            </a:r>
            <a:r>
              <a:rPr lang="ru-RU" dirty="0" smtClean="0"/>
              <a:t>материала </a:t>
            </a:r>
            <a:r>
              <a:rPr lang="en-GB" dirty="0" smtClean="0"/>
              <a:t>(</a:t>
            </a:r>
            <a:r>
              <a:rPr lang="ru-RU" dirty="0" smtClean="0"/>
              <a:t>например, материал помещен в несоответствующую упаковку</a:t>
            </a:r>
            <a:r>
              <a:rPr lang="en-GB" dirty="0" smtClean="0"/>
              <a:t>)</a:t>
            </a:r>
            <a:endParaRPr lang="en-GB" dirty="0"/>
          </a:p>
          <a:p>
            <a:pPr lvl="1"/>
            <a:r>
              <a:rPr lang="ru-RU" dirty="0" smtClean="0"/>
              <a:t>Нарушение правил лицензирования</a:t>
            </a:r>
            <a:endParaRPr lang="en-GB" dirty="0"/>
          </a:p>
          <a:p>
            <a:pPr lvl="1"/>
            <a:endParaRPr lang="en-GB" dirty="0"/>
          </a:p>
          <a:p>
            <a:pPr lvl="1"/>
            <a:endParaRPr lang="en-GB" dirty="0"/>
          </a:p>
          <a:p>
            <a:endParaRPr lang="en-GB" dirty="0"/>
          </a:p>
          <a:p>
            <a:endParaRPr lang="en-GB" dirty="0"/>
          </a:p>
        </p:txBody>
      </p:sp>
      <p:sp>
        <p:nvSpPr>
          <p:cNvPr id="2" name="Title 1">
            <a:extLst>
              <a:ext uri="{FF2B5EF4-FFF2-40B4-BE49-F238E27FC236}">
                <a16:creationId xmlns="" xmlns:a16="http://schemas.microsoft.com/office/drawing/2014/main" id="{40077EC7-FB9E-4B74-96AE-57B97F4520C6}"/>
              </a:ext>
            </a:extLst>
          </p:cNvPr>
          <p:cNvSpPr>
            <a:spLocks noGrp="1"/>
          </p:cNvSpPr>
          <p:nvPr>
            <p:ph type="title"/>
          </p:nvPr>
        </p:nvSpPr>
        <p:spPr>
          <a:xfrm>
            <a:off x="838199" y="114300"/>
            <a:ext cx="10304721" cy="1042988"/>
          </a:xfrm>
        </p:spPr>
        <p:txBody>
          <a:bodyPr>
            <a:normAutofit fontScale="90000"/>
          </a:bodyPr>
          <a:lstStyle/>
          <a:p>
            <a:r>
              <a:rPr lang="ru-RU" sz="3600" b="1" dirty="0" smtClean="0"/>
              <a:t>Пример неуспешной </a:t>
            </a:r>
            <a:r>
              <a:rPr lang="en-GB" sz="3600" b="1" dirty="0" smtClean="0"/>
              <a:t>/ </a:t>
            </a:r>
            <a:r>
              <a:rPr lang="ru-RU" sz="3600" b="1" dirty="0" smtClean="0"/>
              <a:t>плохой транспортировки</a:t>
            </a:r>
            <a:endParaRPr lang="en-GB" sz="3600" b="1" noProof="0" dirty="0"/>
          </a:p>
        </p:txBody>
      </p:sp>
    </p:spTree>
    <p:custDataLst>
      <p:tags r:id="rId1"/>
    </p:custDataLst>
    <p:extLst>
      <p:ext uri="{BB962C8B-B14F-4D97-AF65-F5344CB8AC3E}">
        <p14:creationId xmlns:p14="http://schemas.microsoft.com/office/powerpoint/2010/main" val="2356866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40F240B-94A9-4011-B7F1-ECE18391D46E}"/>
              </a:ext>
            </a:extLst>
          </p:cNvPr>
          <p:cNvSpPr>
            <a:spLocks noGrp="1"/>
          </p:cNvSpPr>
          <p:nvPr>
            <p:ph idx="1"/>
          </p:nvPr>
        </p:nvSpPr>
        <p:spPr>
          <a:xfrm>
            <a:off x="838200" y="1558976"/>
            <a:ext cx="10515600" cy="4871804"/>
          </a:xfrm>
        </p:spPr>
        <p:txBody>
          <a:bodyPr>
            <a:normAutofit/>
          </a:bodyPr>
          <a:lstStyle/>
          <a:p>
            <a:r>
              <a:rPr lang="ru-RU" dirty="0" smtClean="0"/>
              <a:t>Специальный пример для обсуждения</a:t>
            </a:r>
            <a:r>
              <a:rPr lang="en-GB" dirty="0" smtClean="0"/>
              <a:t>:</a:t>
            </a:r>
            <a:endParaRPr lang="en-GB" dirty="0"/>
          </a:p>
          <a:p>
            <a:r>
              <a:rPr lang="ru-RU" dirty="0" smtClean="0"/>
              <a:t>Внутренняя сухопутная </a:t>
            </a:r>
            <a:r>
              <a:rPr lang="ru-RU" dirty="0" smtClean="0"/>
              <a:t>отправка </a:t>
            </a:r>
            <a:r>
              <a:rPr lang="ru-RU" dirty="0" smtClean="0"/>
              <a:t>ядерного материала от объекта отправителя до объекта получателя</a:t>
            </a:r>
            <a:endParaRPr lang="en-GB" dirty="0"/>
          </a:p>
          <a:p>
            <a:r>
              <a:rPr lang="ru-RU" dirty="0" smtClean="0"/>
              <a:t>Запросе на работу указывались два цилиндрических контейнера Типа</a:t>
            </a:r>
            <a:r>
              <a:rPr lang="en-GB" dirty="0" smtClean="0"/>
              <a:t> </a:t>
            </a:r>
            <a:r>
              <a:rPr lang="en-GB" dirty="0"/>
              <a:t>A </a:t>
            </a:r>
            <a:r>
              <a:rPr lang="ru-RU" dirty="0" smtClean="0"/>
              <a:t>для упаковки и </a:t>
            </a:r>
            <a:r>
              <a:rPr lang="ru-RU" dirty="0" smtClean="0"/>
              <a:t>отправки </a:t>
            </a:r>
            <a:r>
              <a:rPr lang="en-GB" dirty="0" smtClean="0"/>
              <a:t>&lt;</a:t>
            </a:r>
            <a:r>
              <a:rPr lang="en-GB" dirty="0"/>
              <a:t>60 </a:t>
            </a:r>
            <a:r>
              <a:rPr lang="ru-RU" dirty="0" smtClean="0"/>
              <a:t>граммов материала в каждом</a:t>
            </a:r>
            <a:endParaRPr lang="en-GB" dirty="0"/>
          </a:p>
          <a:p>
            <a:r>
              <a:rPr lang="ru-RU" dirty="0" smtClean="0"/>
              <a:t>По прибытию и проверке на объекте получателя было обнаружено, что в каждый контейнер было упаковано в 10 раз больше материала по сравнению с указанным</a:t>
            </a:r>
            <a:endParaRPr lang="en-GB" dirty="0"/>
          </a:p>
          <a:p>
            <a:endParaRPr lang="en-GB" dirty="0"/>
          </a:p>
          <a:p>
            <a:endParaRPr lang="en-GB" dirty="0"/>
          </a:p>
          <a:p>
            <a:endParaRPr lang="en-GB" dirty="0"/>
          </a:p>
        </p:txBody>
      </p:sp>
      <p:sp>
        <p:nvSpPr>
          <p:cNvPr id="2" name="Title 1">
            <a:extLst>
              <a:ext uri="{FF2B5EF4-FFF2-40B4-BE49-F238E27FC236}">
                <a16:creationId xmlns="" xmlns:a16="http://schemas.microsoft.com/office/drawing/2014/main" id="{40077EC7-FB9E-4B74-96AE-57B97F4520C6}"/>
              </a:ext>
            </a:extLst>
          </p:cNvPr>
          <p:cNvSpPr>
            <a:spLocks noGrp="1"/>
          </p:cNvSpPr>
          <p:nvPr>
            <p:ph type="title"/>
          </p:nvPr>
        </p:nvSpPr>
        <p:spPr>
          <a:xfrm>
            <a:off x="838200" y="284345"/>
            <a:ext cx="10304721" cy="994972"/>
          </a:xfrm>
        </p:spPr>
        <p:txBody>
          <a:bodyPr>
            <a:noAutofit/>
          </a:bodyPr>
          <a:lstStyle/>
          <a:p>
            <a:r>
              <a:rPr lang="ru-RU" sz="3600" b="1" dirty="0"/>
              <a:t>Пример неуспешной </a:t>
            </a:r>
            <a:r>
              <a:rPr lang="en-GB" sz="3600" b="1" dirty="0"/>
              <a:t>/ </a:t>
            </a:r>
            <a:r>
              <a:rPr lang="ru-RU" sz="3600" b="1" dirty="0"/>
              <a:t>плохой </a:t>
            </a:r>
            <a:r>
              <a:rPr lang="ru-RU" sz="3600" b="1" dirty="0" smtClean="0"/>
              <a:t>отправки </a:t>
            </a:r>
            <a:r>
              <a:rPr lang="ru-RU" sz="3600" b="1" dirty="0" smtClean="0"/>
              <a:t>- продолжение</a:t>
            </a:r>
            <a:endParaRPr lang="en-GB" sz="3600" b="1" noProof="0" dirty="0"/>
          </a:p>
        </p:txBody>
      </p:sp>
    </p:spTree>
    <p:custDataLst>
      <p:tags r:id="rId1"/>
    </p:custDataLst>
    <p:extLst>
      <p:ext uri="{BB962C8B-B14F-4D97-AF65-F5344CB8AC3E}">
        <p14:creationId xmlns:p14="http://schemas.microsoft.com/office/powerpoint/2010/main" val="1474295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40F240B-94A9-4011-B7F1-ECE18391D46E}"/>
              </a:ext>
            </a:extLst>
          </p:cNvPr>
          <p:cNvSpPr>
            <a:spLocks noGrp="1"/>
          </p:cNvSpPr>
          <p:nvPr>
            <p:ph idx="1"/>
          </p:nvPr>
        </p:nvSpPr>
        <p:spPr>
          <a:xfrm>
            <a:off x="838200" y="1443038"/>
            <a:ext cx="10515600" cy="5300661"/>
          </a:xfrm>
        </p:spPr>
        <p:txBody>
          <a:bodyPr>
            <a:normAutofit fontScale="92500" lnSpcReduction="20000"/>
          </a:bodyPr>
          <a:lstStyle/>
          <a:p>
            <a:r>
              <a:rPr lang="ru-RU" dirty="0" smtClean="0"/>
              <a:t>Нарушение лицензии получателя</a:t>
            </a:r>
            <a:r>
              <a:rPr lang="en-GB" dirty="0" smtClean="0"/>
              <a:t> </a:t>
            </a:r>
            <a:r>
              <a:rPr lang="en-GB" dirty="0"/>
              <a:t>(NRC)</a:t>
            </a:r>
          </a:p>
          <a:p>
            <a:r>
              <a:rPr lang="ru-RU" dirty="0" smtClean="0"/>
              <a:t>Нарушение правил упаковки</a:t>
            </a:r>
            <a:r>
              <a:rPr lang="en-GB" dirty="0" smtClean="0"/>
              <a:t> </a:t>
            </a:r>
            <a:r>
              <a:rPr lang="en-GB" dirty="0"/>
              <a:t>(DOT </a:t>
            </a:r>
            <a:r>
              <a:rPr lang="ru-RU" dirty="0" smtClean="0"/>
              <a:t>и</a:t>
            </a:r>
            <a:r>
              <a:rPr lang="en-GB" dirty="0" smtClean="0"/>
              <a:t> </a:t>
            </a:r>
            <a:r>
              <a:rPr lang="en-GB" dirty="0"/>
              <a:t>NRC)</a:t>
            </a:r>
          </a:p>
          <a:p>
            <a:pPr lvl="1"/>
            <a:r>
              <a:rPr lang="ru-RU" dirty="0" smtClean="0"/>
              <a:t>Требования маркировка и ярлыков</a:t>
            </a:r>
            <a:r>
              <a:rPr lang="en-GB" dirty="0" smtClean="0"/>
              <a:t> </a:t>
            </a:r>
            <a:r>
              <a:rPr lang="en-GB" dirty="0"/>
              <a:t>(DOT </a:t>
            </a:r>
            <a:r>
              <a:rPr lang="ru-RU" dirty="0" smtClean="0"/>
              <a:t>и</a:t>
            </a:r>
            <a:r>
              <a:rPr lang="en-GB" dirty="0" smtClean="0"/>
              <a:t> </a:t>
            </a:r>
            <a:r>
              <a:rPr lang="en-GB" dirty="0"/>
              <a:t>NRC)</a:t>
            </a:r>
          </a:p>
          <a:p>
            <a:r>
              <a:rPr lang="ru-RU" dirty="0" smtClean="0"/>
              <a:t>Нарушение правил оформления транспортировочной документации</a:t>
            </a:r>
            <a:r>
              <a:rPr lang="en-GB" dirty="0" smtClean="0"/>
              <a:t> </a:t>
            </a:r>
            <a:r>
              <a:rPr lang="en-GB" dirty="0"/>
              <a:t>(DOT)</a:t>
            </a:r>
          </a:p>
          <a:p>
            <a:pPr lvl="1"/>
            <a:r>
              <a:rPr lang="ru-RU" dirty="0" smtClean="0"/>
              <a:t>Выбор соответствующего транспортировочного наименования</a:t>
            </a:r>
            <a:endParaRPr lang="en-GB" dirty="0"/>
          </a:p>
          <a:p>
            <a:pPr lvl="1"/>
            <a:r>
              <a:rPr lang="ru-RU" dirty="0" smtClean="0"/>
              <a:t>Выбор руководства по ответным мерам в случае чрезвычайной ситуации</a:t>
            </a:r>
            <a:endParaRPr lang="en-GB" dirty="0"/>
          </a:p>
          <a:p>
            <a:r>
              <a:rPr lang="ru-RU" dirty="0" smtClean="0"/>
              <a:t>Наложен штраф </a:t>
            </a:r>
            <a:r>
              <a:rPr lang="en-GB" dirty="0" smtClean="0"/>
              <a:t>DOT</a:t>
            </a:r>
            <a:r>
              <a:rPr lang="ru-RU" dirty="0" smtClean="0"/>
              <a:t> отправителю</a:t>
            </a:r>
            <a:endParaRPr lang="en-GB" dirty="0" smtClean="0"/>
          </a:p>
          <a:p>
            <a:r>
              <a:rPr lang="ru-RU" dirty="0" smtClean="0"/>
              <a:t>Получатель должен был установить дополнительные меры</a:t>
            </a:r>
            <a:r>
              <a:rPr lang="ru-RU" dirty="0"/>
              <a:t> </a:t>
            </a:r>
            <a:r>
              <a:rPr lang="ru-RU" dirty="0" smtClean="0"/>
              <a:t>безопасности пока группа отправителя по восстановлению не перепаковала материал и транспортировала его обратно на свой объект</a:t>
            </a:r>
            <a:r>
              <a:rPr lang="en-GB" dirty="0" smtClean="0"/>
              <a:t> (2-3 </a:t>
            </a:r>
            <a:r>
              <a:rPr lang="ru-RU" dirty="0" smtClean="0"/>
              <a:t>дня</a:t>
            </a:r>
            <a:r>
              <a:rPr lang="en-GB" dirty="0" smtClean="0"/>
              <a:t>)</a:t>
            </a:r>
          </a:p>
          <a:p>
            <a:r>
              <a:rPr lang="ru-RU" dirty="0" smtClean="0"/>
              <a:t>Отправитель должен был мобилизовать восстановительную группу с новой упаковкой на объект получателя для упаковки снова и транспортировки обратно для проверки</a:t>
            </a:r>
            <a:endParaRPr lang="en-GB" dirty="0"/>
          </a:p>
          <a:p>
            <a:pPr marL="457200" lvl="1" indent="0">
              <a:buNone/>
            </a:pPr>
            <a:endParaRPr lang="en-GB" dirty="0"/>
          </a:p>
          <a:p>
            <a:endParaRPr lang="en-GB" dirty="0"/>
          </a:p>
          <a:p>
            <a:endParaRPr lang="en-GB" dirty="0"/>
          </a:p>
          <a:p>
            <a:endParaRPr lang="en-GB" dirty="0"/>
          </a:p>
        </p:txBody>
      </p:sp>
      <p:sp>
        <p:nvSpPr>
          <p:cNvPr id="2" name="Title 1">
            <a:extLst>
              <a:ext uri="{FF2B5EF4-FFF2-40B4-BE49-F238E27FC236}">
                <a16:creationId xmlns="" xmlns:a16="http://schemas.microsoft.com/office/drawing/2014/main" id="{40077EC7-FB9E-4B74-96AE-57B97F4520C6}"/>
              </a:ext>
            </a:extLst>
          </p:cNvPr>
          <p:cNvSpPr>
            <a:spLocks noGrp="1"/>
          </p:cNvSpPr>
          <p:nvPr>
            <p:ph type="title"/>
          </p:nvPr>
        </p:nvSpPr>
        <p:spPr>
          <a:xfrm>
            <a:off x="823912" y="351097"/>
            <a:ext cx="10304721" cy="979982"/>
          </a:xfrm>
        </p:spPr>
        <p:txBody>
          <a:bodyPr>
            <a:noAutofit/>
          </a:bodyPr>
          <a:lstStyle/>
          <a:p>
            <a:r>
              <a:rPr lang="ru-RU" sz="3600" b="1" dirty="0"/>
              <a:t>Пример неуспешной </a:t>
            </a:r>
            <a:r>
              <a:rPr lang="en-GB" sz="3600" b="1" dirty="0"/>
              <a:t>/ </a:t>
            </a:r>
            <a:r>
              <a:rPr lang="ru-RU" sz="3600" b="1" dirty="0"/>
              <a:t>плохой </a:t>
            </a:r>
            <a:r>
              <a:rPr lang="ru-RU" sz="3600" b="1" dirty="0" smtClean="0"/>
              <a:t>отправки </a:t>
            </a:r>
            <a:r>
              <a:rPr lang="ru-RU" sz="3600" b="1" dirty="0"/>
              <a:t>- продолжение</a:t>
            </a:r>
            <a:endParaRPr lang="en-GB" sz="3600" b="1" noProof="0" dirty="0"/>
          </a:p>
        </p:txBody>
      </p:sp>
    </p:spTree>
    <p:custDataLst>
      <p:tags r:id="rId1"/>
    </p:custDataLst>
    <p:extLst>
      <p:ext uri="{BB962C8B-B14F-4D97-AF65-F5344CB8AC3E}">
        <p14:creationId xmlns:p14="http://schemas.microsoft.com/office/powerpoint/2010/main" val="727172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40F240B-94A9-4011-B7F1-ECE18391D46E}"/>
              </a:ext>
            </a:extLst>
          </p:cNvPr>
          <p:cNvSpPr>
            <a:spLocks noGrp="1"/>
          </p:cNvSpPr>
          <p:nvPr>
            <p:ph idx="1"/>
          </p:nvPr>
        </p:nvSpPr>
        <p:spPr>
          <a:xfrm>
            <a:off x="838200" y="914400"/>
            <a:ext cx="10515600" cy="5829300"/>
          </a:xfrm>
        </p:spPr>
        <p:txBody>
          <a:bodyPr>
            <a:normAutofit/>
          </a:bodyPr>
          <a:lstStyle/>
          <a:p>
            <a:r>
              <a:rPr lang="ru-RU" dirty="0" smtClean="0"/>
              <a:t>Было выявлено и проверено, что на самом деле в 10 раз больше затребованного материала было упаковано и отправлено получателю</a:t>
            </a:r>
            <a:endParaRPr lang="en-GB" dirty="0"/>
          </a:p>
          <a:p>
            <a:endParaRPr lang="en-GB" dirty="0"/>
          </a:p>
          <a:p>
            <a:r>
              <a:rPr lang="ru-RU" dirty="0" smtClean="0"/>
              <a:t>Внутренние контейнеры были взвешены до их погрузки в транспортировочные контейнеры и весы показали действительный вес материала</a:t>
            </a:r>
            <a:r>
              <a:rPr lang="en-GB" dirty="0" smtClean="0"/>
              <a:t> </a:t>
            </a:r>
            <a:r>
              <a:rPr lang="en-GB" dirty="0"/>
              <a:t>(10 </a:t>
            </a:r>
            <a:r>
              <a:rPr lang="ru-RU" dirty="0" smtClean="0"/>
              <a:t>больше затребованного количества</a:t>
            </a:r>
            <a:r>
              <a:rPr lang="en-GB" dirty="0" smtClean="0"/>
              <a:t>), </a:t>
            </a:r>
            <a:r>
              <a:rPr lang="ru-RU" dirty="0" smtClean="0"/>
              <a:t>но сотрудники были уверены. Что весы неправильно показывают вес имеющегося материала</a:t>
            </a:r>
            <a:endParaRPr lang="en-GB" dirty="0"/>
          </a:p>
        </p:txBody>
      </p:sp>
      <p:sp>
        <p:nvSpPr>
          <p:cNvPr id="2" name="Title 1">
            <a:extLst>
              <a:ext uri="{FF2B5EF4-FFF2-40B4-BE49-F238E27FC236}">
                <a16:creationId xmlns="" xmlns:a16="http://schemas.microsoft.com/office/drawing/2014/main" id="{40077EC7-FB9E-4B74-96AE-57B97F4520C6}"/>
              </a:ext>
            </a:extLst>
          </p:cNvPr>
          <p:cNvSpPr>
            <a:spLocks noGrp="1"/>
          </p:cNvSpPr>
          <p:nvPr>
            <p:ph type="title"/>
          </p:nvPr>
        </p:nvSpPr>
        <p:spPr>
          <a:xfrm>
            <a:off x="838199" y="203945"/>
            <a:ext cx="10304721" cy="657225"/>
          </a:xfrm>
        </p:spPr>
        <p:txBody>
          <a:bodyPr>
            <a:normAutofit fontScale="90000"/>
          </a:bodyPr>
          <a:lstStyle/>
          <a:p>
            <a:r>
              <a:rPr lang="ru-RU" sz="3000" b="1" dirty="0" smtClean="0"/>
              <a:t>Результаты проверки </a:t>
            </a:r>
            <a:r>
              <a:rPr lang="ru-RU" sz="3200" b="1" dirty="0"/>
              <a:t>неуспешной </a:t>
            </a:r>
            <a:r>
              <a:rPr lang="en-GB" sz="3200" b="1" dirty="0"/>
              <a:t>/ </a:t>
            </a:r>
            <a:r>
              <a:rPr lang="ru-RU" sz="3200" b="1" dirty="0"/>
              <a:t>плохой транспортировки - продолжение</a:t>
            </a:r>
            <a:endParaRPr lang="en-GB" sz="3000" b="1" noProof="0" dirty="0"/>
          </a:p>
        </p:txBody>
      </p:sp>
    </p:spTree>
    <p:custDataLst>
      <p:tags r:id="rId1"/>
    </p:custDataLst>
    <p:extLst>
      <p:ext uri="{BB962C8B-B14F-4D97-AF65-F5344CB8AC3E}">
        <p14:creationId xmlns:p14="http://schemas.microsoft.com/office/powerpoint/2010/main" val="131379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40F240B-94A9-4011-B7F1-ECE18391D46E}"/>
              </a:ext>
            </a:extLst>
          </p:cNvPr>
          <p:cNvSpPr>
            <a:spLocks noGrp="1"/>
          </p:cNvSpPr>
          <p:nvPr>
            <p:ph idx="1"/>
          </p:nvPr>
        </p:nvSpPr>
        <p:spPr>
          <a:xfrm>
            <a:off x="838200" y="1114424"/>
            <a:ext cx="10515600" cy="5629275"/>
          </a:xfrm>
        </p:spPr>
        <p:txBody>
          <a:bodyPr>
            <a:normAutofit/>
          </a:bodyPr>
          <a:lstStyle/>
          <a:p>
            <a:r>
              <a:rPr lang="ru-RU" dirty="0" smtClean="0"/>
              <a:t>Тогда сотрудники предположили, что количество материала правильное</a:t>
            </a:r>
            <a:r>
              <a:rPr lang="en-GB" dirty="0" smtClean="0"/>
              <a:t> (</a:t>
            </a:r>
            <a:r>
              <a:rPr lang="ru-RU" dirty="0" smtClean="0"/>
              <a:t>количество, указанное в рабочем требовании</a:t>
            </a:r>
            <a:r>
              <a:rPr lang="en-GB" dirty="0" smtClean="0"/>
              <a:t>) </a:t>
            </a:r>
            <a:r>
              <a:rPr lang="ru-RU" dirty="0" smtClean="0"/>
              <a:t>и продолжили погрузку без требования взвесить заново</a:t>
            </a:r>
            <a:r>
              <a:rPr lang="en-GB" dirty="0" smtClean="0"/>
              <a:t>, </a:t>
            </a:r>
            <a:r>
              <a:rPr lang="ru-RU" dirty="0" smtClean="0"/>
              <a:t>или подтверждения</a:t>
            </a:r>
            <a:r>
              <a:rPr lang="en-GB" dirty="0" smtClean="0"/>
              <a:t> (</a:t>
            </a:r>
            <a:r>
              <a:rPr lang="ru-RU" dirty="0" smtClean="0"/>
              <a:t>физический осмотр</a:t>
            </a:r>
            <a:r>
              <a:rPr lang="en-GB" dirty="0" smtClean="0"/>
              <a:t>/</a:t>
            </a:r>
            <a:r>
              <a:rPr lang="ru-RU" dirty="0" smtClean="0"/>
              <a:t>удостоверение</a:t>
            </a:r>
            <a:r>
              <a:rPr lang="en-GB" dirty="0" smtClean="0"/>
              <a:t>) </a:t>
            </a:r>
            <a:r>
              <a:rPr lang="ru-RU" dirty="0" smtClean="0"/>
              <a:t>наличного ядерного материала</a:t>
            </a:r>
            <a:endParaRPr lang="en-GB" dirty="0"/>
          </a:p>
          <a:p>
            <a:r>
              <a:rPr lang="ru-RU" dirty="0" smtClean="0"/>
              <a:t>Специальная точка инспекции, где было упущение в упаковке сырого материала во внутренние контейнеры, и послужило причиной провала во всем остальном процессе</a:t>
            </a:r>
            <a:endParaRPr lang="en-GB" dirty="0"/>
          </a:p>
          <a:p>
            <a:r>
              <a:rPr lang="ru-RU" dirty="0" smtClean="0"/>
              <a:t>Учитывая, что ошибка была допущена на раннем процессе упаковки, большая часть во всем процессе транспортировки была не правильно после этой точки</a:t>
            </a:r>
            <a:endParaRPr lang="en-GB" dirty="0"/>
          </a:p>
        </p:txBody>
      </p:sp>
      <p:sp>
        <p:nvSpPr>
          <p:cNvPr id="2" name="Title 1">
            <a:extLst>
              <a:ext uri="{FF2B5EF4-FFF2-40B4-BE49-F238E27FC236}">
                <a16:creationId xmlns="" xmlns:a16="http://schemas.microsoft.com/office/drawing/2014/main" id="{40077EC7-FB9E-4B74-96AE-57B97F4520C6}"/>
              </a:ext>
            </a:extLst>
          </p:cNvPr>
          <p:cNvSpPr>
            <a:spLocks noGrp="1"/>
          </p:cNvSpPr>
          <p:nvPr>
            <p:ph type="title"/>
          </p:nvPr>
        </p:nvSpPr>
        <p:spPr>
          <a:xfrm>
            <a:off x="852486" y="342900"/>
            <a:ext cx="10304721" cy="657225"/>
          </a:xfrm>
        </p:spPr>
        <p:txBody>
          <a:bodyPr>
            <a:normAutofit fontScale="90000"/>
          </a:bodyPr>
          <a:lstStyle/>
          <a:p>
            <a:r>
              <a:rPr lang="ru-RU" sz="2800" b="1" dirty="0"/>
              <a:t>Результаты проверки неуспешной </a:t>
            </a:r>
            <a:r>
              <a:rPr lang="en-GB" sz="2800" b="1" dirty="0"/>
              <a:t>/ </a:t>
            </a:r>
            <a:r>
              <a:rPr lang="ru-RU" sz="2800" b="1" dirty="0"/>
              <a:t>плохой транспортировки - продолжение</a:t>
            </a:r>
            <a:endParaRPr lang="en-GB" sz="3000" b="1" noProof="0" dirty="0"/>
          </a:p>
        </p:txBody>
      </p:sp>
    </p:spTree>
    <p:custDataLst>
      <p:tags r:id="rId1"/>
    </p:custDataLst>
    <p:extLst>
      <p:ext uri="{BB962C8B-B14F-4D97-AF65-F5344CB8AC3E}">
        <p14:creationId xmlns:p14="http://schemas.microsoft.com/office/powerpoint/2010/main" val="39285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40F240B-94A9-4011-B7F1-ECE18391D46E}"/>
              </a:ext>
            </a:extLst>
          </p:cNvPr>
          <p:cNvSpPr>
            <a:spLocks noGrp="1"/>
          </p:cNvSpPr>
          <p:nvPr>
            <p:ph idx="1"/>
          </p:nvPr>
        </p:nvSpPr>
        <p:spPr>
          <a:xfrm>
            <a:off x="838200" y="1285875"/>
            <a:ext cx="10515600" cy="5457824"/>
          </a:xfrm>
        </p:spPr>
        <p:txBody>
          <a:bodyPr>
            <a:normAutofit/>
          </a:bodyPr>
          <a:lstStyle/>
          <a:p>
            <a:r>
              <a:rPr lang="ru-RU" dirty="0" smtClean="0"/>
              <a:t>Требовать, чтобы ВЕСЬ персонал, принимающий участие в процессе транспортировки пользовался проверочными списками осмотра, а не только отправитель им пользовался</a:t>
            </a:r>
            <a:endParaRPr lang="en-GB" dirty="0"/>
          </a:p>
          <a:p>
            <a:r>
              <a:rPr lang="ru-RU" dirty="0" smtClean="0"/>
              <a:t>Требовать, чтобы на всех проверочных списках были дополнительный осмотр сотрудника/подпись</a:t>
            </a:r>
            <a:endParaRPr lang="en-GB" dirty="0"/>
          </a:p>
          <a:p>
            <a:pPr lvl="1"/>
            <a:r>
              <a:rPr lang="ru-RU" dirty="0" smtClean="0"/>
              <a:t>Два осмотра предпочтительнее, если ресурсы позволяют выполнить это требование</a:t>
            </a:r>
            <a:endParaRPr lang="en-GB" dirty="0"/>
          </a:p>
          <a:p>
            <a:r>
              <a:rPr lang="ru-RU" dirty="0" smtClean="0"/>
              <a:t>Допустить присутствие отправителя при начальной упаковке материла в качестве участника процесса инспекции</a:t>
            </a:r>
            <a:endParaRPr lang="en-GB" dirty="0"/>
          </a:p>
          <a:p>
            <a:r>
              <a:rPr lang="ru-RU" dirty="0" smtClean="0"/>
              <a:t>Проведение более углубленного тренинга для персонала, осуществляющего погрузку материала, по требованиям по </a:t>
            </a:r>
            <a:r>
              <a:rPr lang="ru-RU" dirty="0" smtClean="0"/>
              <a:t>транспортировке</a:t>
            </a:r>
            <a:endParaRPr lang="en-GB" dirty="0"/>
          </a:p>
        </p:txBody>
      </p:sp>
      <p:sp>
        <p:nvSpPr>
          <p:cNvPr id="2" name="Title 1">
            <a:extLst>
              <a:ext uri="{FF2B5EF4-FFF2-40B4-BE49-F238E27FC236}">
                <a16:creationId xmlns="" xmlns:a16="http://schemas.microsoft.com/office/drawing/2014/main" id="{40077EC7-FB9E-4B74-96AE-57B97F4520C6}"/>
              </a:ext>
            </a:extLst>
          </p:cNvPr>
          <p:cNvSpPr>
            <a:spLocks noGrp="1"/>
          </p:cNvSpPr>
          <p:nvPr>
            <p:ph type="title"/>
          </p:nvPr>
        </p:nvSpPr>
        <p:spPr>
          <a:xfrm>
            <a:off x="838199" y="114300"/>
            <a:ext cx="10304721" cy="845070"/>
          </a:xfrm>
        </p:spPr>
        <p:txBody>
          <a:bodyPr>
            <a:normAutofit fontScale="90000"/>
          </a:bodyPr>
          <a:lstStyle/>
          <a:p>
            <a:r>
              <a:rPr lang="ru-RU" b="1" dirty="0" smtClean="0"/>
              <a:t>Возможные действия по исправлению</a:t>
            </a:r>
            <a:endParaRPr lang="en-GB" b="1" noProof="0" dirty="0"/>
          </a:p>
        </p:txBody>
      </p:sp>
    </p:spTree>
    <p:custDataLst>
      <p:tags r:id="rId1"/>
    </p:custDataLst>
    <p:extLst>
      <p:ext uri="{BB962C8B-B14F-4D97-AF65-F5344CB8AC3E}">
        <p14:creationId xmlns:p14="http://schemas.microsoft.com/office/powerpoint/2010/main" val="878917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2E86E2-BC66-4713-B671-0CE70688C244}"/>
              </a:ext>
            </a:extLst>
          </p:cNvPr>
          <p:cNvSpPr>
            <a:spLocks noGrp="1"/>
          </p:cNvSpPr>
          <p:nvPr>
            <p:ph type="title"/>
          </p:nvPr>
        </p:nvSpPr>
        <p:spPr>
          <a:xfrm>
            <a:off x="838200" y="114300"/>
            <a:ext cx="9220200" cy="1088858"/>
          </a:xfrm>
        </p:spPr>
        <p:txBody>
          <a:bodyPr>
            <a:normAutofit/>
          </a:bodyPr>
          <a:lstStyle/>
          <a:p>
            <a:r>
              <a:rPr lang="ru-RU" b="1" noProof="0" dirty="0" smtClean="0"/>
              <a:t>Заключение </a:t>
            </a:r>
            <a:r>
              <a:rPr lang="en-GB" b="1" noProof="0" dirty="0" smtClean="0"/>
              <a:t>- </a:t>
            </a:r>
            <a:r>
              <a:rPr lang="ru-RU" b="1" noProof="0" dirty="0" smtClean="0"/>
              <a:t>вопросы</a:t>
            </a:r>
            <a:endParaRPr lang="en-GB" b="1" noProof="0" dirty="0"/>
          </a:p>
        </p:txBody>
      </p:sp>
      <p:sp>
        <p:nvSpPr>
          <p:cNvPr id="4" name="Content Placeholder 3">
            <a:extLst>
              <a:ext uri="{FF2B5EF4-FFF2-40B4-BE49-F238E27FC236}">
                <a16:creationId xmlns="" xmlns:a16="http://schemas.microsoft.com/office/drawing/2014/main" id="{F25A46DB-7F12-4895-B701-55C9F5D3DAB2}"/>
              </a:ext>
            </a:extLst>
          </p:cNvPr>
          <p:cNvSpPr>
            <a:spLocks noGrp="1"/>
          </p:cNvSpPr>
          <p:nvPr>
            <p:ph idx="4294967295"/>
          </p:nvPr>
        </p:nvSpPr>
        <p:spPr>
          <a:xfrm>
            <a:off x="1041991" y="1481328"/>
            <a:ext cx="10100930" cy="4857750"/>
          </a:xfrm>
        </p:spPr>
        <p:txBody>
          <a:bodyPr vert="horz" lIns="91440" tIns="45720" rIns="91440" bIns="45720" rtlCol="0">
            <a:normAutofit/>
          </a:bodyPr>
          <a:lstStyle/>
          <a:p>
            <a:pPr marL="0" indent="0">
              <a:buNone/>
            </a:pPr>
            <a:r>
              <a:rPr lang="ru-RU" dirty="0" smtClean="0"/>
              <a:t>Пожалуйста, приготовьте ваши вопросы для обсуждения </a:t>
            </a:r>
            <a:r>
              <a:rPr lang="ru-RU" smtClean="0"/>
              <a:t>после перерыва</a:t>
            </a:r>
            <a:r>
              <a:rPr lang="en-GB" smtClean="0"/>
              <a:t>.</a:t>
            </a:r>
            <a:endParaRPr lang="en-GB" dirty="0"/>
          </a:p>
        </p:txBody>
      </p:sp>
    </p:spTree>
    <p:custDataLst>
      <p:tags r:id="rId1"/>
    </p:custDataLst>
    <p:extLst>
      <p:ext uri="{BB962C8B-B14F-4D97-AF65-F5344CB8AC3E}">
        <p14:creationId xmlns:p14="http://schemas.microsoft.com/office/powerpoint/2010/main" val="757248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838200" y="303193"/>
            <a:ext cx="9220200" cy="1083818"/>
          </a:xfrm>
        </p:spPr>
        <p:txBody>
          <a:bodyPr>
            <a:normAutofit/>
          </a:bodyPr>
          <a:lstStyle/>
          <a:p>
            <a:r>
              <a:rPr lang="ru-RU" dirty="0" smtClean="0">
                <a:solidFill>
                  <a:schemeClr val="tx1"/>
                </a:solidFill>
              </a:rPr>
              <a:t>Нормативно-правовая база курса</a:t>
            </a:r>
            <a:endParaRPr lang="en-US" sz="2700" dirty="0">
              <a:solidFill>
                <a:schemeClr val="tx1"/>
              </a:solidFill>
            </a:endParaRPr>
          </a:p>
        </p:txBody>
      </p:sp>
      <p:sp>
        <p:nvSpPr>
          <p:cNvPr id="3" name="Content Placeholder 2"/>
          <p:cNvSpPr>
            <a:spLocks noGrp="1"/>
          </p:cNvSpPr>
          <p:nvPr>
            <p:ph idx="1"/>
          </p:nvPr>
        </p:nvSpPr>
        <p:spPr>
          <a:xfrm>
            <a:off x="838200" y="1506562"/>
            <a:ext cx="7425266" cy="4791202"/>
          </a:xfrm>
        </p:spPr>
        <p:txBody>
          <a:bodyPr vert="horz" lIns="91440" tIns="45720" rIns="91440" bIns="45720" rtlCol="0" anchor="t">
            <a:normAutofit lnSpcReduction="10000"/>
          </a:bodyPr>
          <a:lstStyle/>
          <a:p>
            <a:pPr marL="0" indent="0">
              <a:buNone/>
            </a:pPr>
            <a:r>
              <a:rPr lang="ru-RU" dirty="0" smtClean="0"/>
              <a:t>Серия публикации МАГАТЭ по безопасности</a:t>
            </a:r>
            <a:r>
              <a:rPr lang="en-US" dirty="0" smtClean="0"/>
              <a:t>:</a:t>
            </a:r>
            <a:endParaRPr lang="en-US" dirty="0"/>
          </a:p>
          <a:p>
            <a:pPr>
              <a:buFont typeface="Arial" panose="020B0604020202020204" pitchFamily="34" charset="0"/>
              <a:buChar char="•"/>
            </a:pPr>
            <a:r>
              <a:rPr lang="en-US" sz="2400" dirty="0"/>
              <a:t>NSS-9G (Rev. 1): </a:t>
            </a:r>
            <a:r>
              <a:rPr lang="en-US" sz="2400" i="1" dirty="0"/>
              <a:t>Security of Radioactive Material in Transport</a:t>
            </a:r>
          </a:p>
          <a:p>
            <a:pPr>
              <a:buFont typeface="Arial" panose="020B0604020202020204" pitchFamily="34" charset="0"/>
              <a:buChar char="•"/>
            </a:pPr>
            <a:r>
              <a:rPr lang="en-US" sz="2400" dirty="0"/>
              <a:t>NSS 13: </a:t>
            </a:r>
            <a:r>
              <a:rPr lang="en-US" sz="2400" i="1" dirty="0"/>
              <a:t>Nuclear Security Recommendations on Physical Protection of Nuclear Material and Nuclear Facilities (INFCIRC/225/Revision 5)</a:t>
            </a:r>
          </a:p>
          <a:p>
            <a:pPr>
              <a:buFont typeface="Arial" panose="020B0604020202020204" pitchFamily="34" charset="0"/>
              <a:buChar char="•"/>
            </a:pPr>
            <a:r>
              <a:rPr lang="en-US" sz="2400" dirty="0"/>
              <a:t>NSS 14: </a:t>
            </a:r>
            <a:r>
              <a:rPr lang="en-US" sz="2400" i="1" dirty="0"/>
              <a:t>Nuclear Security Recommendations on Radioactive Material and Associated Facilities</a:t>
            </a:r>
          </a:p>
          <a:p>
            <a:pPr>
              <a:buFont typeface="Arial" panose="020B0604020202020204" pitchFamily="34" charset="0"/>
              <a:buChar char="•"/>
            </a:pPr>
            <a:r>
              <a:rPr lang="en-US" sz="2400" dirty="0"/>
              <a:t>NSS 26-G: </a:t>
            </a:r>
            <a:r>
              <a:rPr lang="en-US" sz="2400" i="1" dirty="0"/>
              <a:t>Security of Nuclear Material in Transport</a:t>
            </a:r>
          </a:p>
          <a:p>
            <a:pPr>
              <a:buFont typeface="Arial" panose="020B0604020202020204" pitchFamily="34" charset="0"/>
              <a:buChar char="•"/>
            </a:pPr>
            <a:r>
              <a:rPr lang="en-US" sz="2400" b="0" i="0" dirty="0">
                <a:solidFill>
                  <a:srgbClr val="333333"/>
                </a:solidFill>
                <a:effectLst/>
              </a:rPr>
              <a:t>Convention on the Physical Protection of Nuclear Material (CPPNM)</a:t>
            </a:r>
            <a:endParaRPr lang="en-US" sz="2400" dirty="0"/>
          </a:p>
        </p:txBody>
      </p:sp>
      <p:grpSp>
        <p:nvGrpSpPr>
          <p:cNvPr id="4" name="Grid" hidden="1"/>
          <p:cNvGrpSpPr/>
          <p:nvPr/>
        </p:nvGrpSpPr>
        <p:grpSpPr>
          <a:xfrm>
            <a:off x="1524000" y="0"/>
            <a:ext cx="9144000" cy="6858000"/>
            <a:chOff x="0" y="0"/>
            <a:chExt cx="9144000" cy="6858000"/>
          </a:xfrm>
        </p:grpSpPr>
        <p:cxnSp>
          <p:nvCxnSpPr>
            <p:cNvPr id="5" name="Straight Connector 4"/>
            <p:cNvCxnSpPr/>
            <p:nvPr/>
          </p:nvCxnSpPr>
          <p:spPr bwMode="auto">
            <a:xfrm>
              <a:off x="3175000" y="0"/>
              <a:ext cx="0" cy="685800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6" name="Straight Connector 5"/>
            <p:cNvCxnSpPr/>
            <p:nvPr/>
          </p:nvCxnSpPr>
          <p:spPr bwMode="auto">
            <a:xfrm>
              <a:off x="5892800" y="0"/>
              <a:ext cx="0" cy="685800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8" name="Straight Connector 7"/>
            <p:cNvCxnSpPr/>
            <p:nvPr/>
          </p:nvCxnSpPr>
          <p:spPr bwMode="auto">
            <a:xfrm>
              <a:off x="0" y="2489200"/>
              <a:ext cx="9144000" cy="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9" name="Straight Connector 8"/>
            <p:cNvCxnSpPr/>
            <p:nvPr/>
          </p:nvCxnSpPr>
          <p:spPr bwMode="auto">
            <a:xfrm>
              <a:off x="0" y="4445000"/>
              <a:ext cx="9144000" cy="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10" name="Straight Connector 9"/>
            <p:cNvCxnSpPr/>
            <p:nvPr/>
          </p:nvCxnSpPr>
          <p:spPr bwMode="auto">
            <a:xfrm>
              <a:off x="457200" y="0"/>
              <a:ext cx="0" cy="685800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11" name="Straight Connector 10"/>
            <p:cNvCxnSpPr/>
            <p:nvPr/>
          </p:nvCxnSpPr>
          <p:spPr bwMode="auto">
            <a:xfrm>
              <a:off x="8610600" y="0"/>
              <a:ext cx="0" cy="685800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12" name="Straight Connector 11"/>
            <p:cNvCxnSpPr/>
            <p:nvPr/>
          </p:nvCxnSpPr>
          <p:spPr bwMode="auto">
            <a:xfrm>
              <a:off x="0" y="533400"/>
              <a:ext cx="9144000" cy="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13" name="Straight Connector 12"/>
            <p:cNvCxnSpPr/>
            <p:nvPr/>
          </p:nvCxnSpPr>
          <p:spPr bwMode="auto">
            <a:xfrm>
              <a:off x="0" y="6400800"/>
              <a:ext cx="9144000" cy="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grpSp>
      <p:pic>
        <p:nvPicPr>
          <p:cNvPr id="1026" name="Picture 2">
            <a:extLst>
              <a:ext uri="{FF2B5EF4-FFF2-40B4-BE49-F238E27FC236}">
                <a16:creationId xmlns="" xmlns:a16="http://schemas.microsoft.com/office/drawing/2014/main" id="{2A43F748-4355-4443-BAF2-39E8FD0E8D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513" y="1403858"/>
            <a:ext cx="3194134" cy="479120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887619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FE65BCF3-7F24-46D8-8A1B-F214ABAF87F5}"/>
              </a:ext>
            </a:extLst>
          </p:cNvPr>
          <p:cNvSpPr>
            <a:spLocks noGrp="1"/>
          </p:cNvSpPr>
          <p:nvPr>
            <p:ph idx="1"/>
          </p:nvPr>
        </p:nvSpPr>
        <p:spPr>
          <a:xfrm>
            <a:off x="838200" y="1371600"/>
            <a:ext cx="10515600" cy="5372099"/>
          </a:xfrm>
        </p:spPr>
        <p:txBody>
          <a:bodyPr>
            <a:normAutofit/>
          </a:bodyPr>
          <a:lstStyle/>
          <a:p>
            <a:r>
              <a:rPr lang="ru-RU" dirty="0" smtClean="0"/>
              <a:t>Основные элементы, связанные с планированием </a:t>
            </a:r>
            <a:r>
              <a:rPr lang="ru-RU" dirty="0" smtClean="0"/>
              <a:t>отправки, </a:t>
            </a:r>
            <a:r>
              <a:rPr lang="ru-RU" dirty="0" smtClean="0"/>
              <a:t>могут стать также основными моментами для инспекции</a:t>
            </a:r>
            <a:endParaRPr lang="en-GB" dirty="0"/>
          </a:p>
          <a:p>
            <a:r>
              <a:rPr lang="ru-RU" dirty="0" smtClean="0"/>
              <a:t>Нет установленного нормативного формата для планирования транспортировки и/или инспекции</a:t>
            </a:r>
            <a:endParaRPr lang="en-GB" noProof="0" dirty="0"/>
          </a:p>
          <a:p>
            <a:r>
              <a:rPr lang="ru-RU" noProof="0" dirty="0" smtClean="0"/>
              <a:t>Многие из ключевых элементов, которые обсуждаются в настоящем разделе, являются междисциплинарными и могут планироваться параллельно друг другу</a:t>
            </a:r>
            <a:endParaRPr lang="en-GB" noProof="0" dirty="0"/>
          </a:p>
          <a:p>
            <a:r>
              <a:rPr lang="ru-RU" dirty="0"/>
              <a:t>Настоятельно рекомендуется создать и использовать контрольный список </a:t>
            </a:r>
            <a:r>
              <a:rPr lang="ru-RU" dirty="0" smtClean="0"/>
              <a:t>отправк</a:t>
            </a:r>
            <a:r>
              <a:rPr lang="ru-RU" dirty="0" smtClean="0"/>
              <a:t>и/инспекции</a:t>
            </a:r>
            <a:endParaRPr lang="en-GB" dirty="0"/>
          </a:p>
          <a:p>
            <a:r>
              <a:rPr lang="ru-RU" dirty="0"/>
              <a:t>Понять разницу между безопасностью и </a:t>
            </a:r>
            <a:r>
              <a:rPr lang="ru-RU" dirty="0" smtClean="0"/>
              <a:t>физической защитой</a:t>
            </a:r>
            <a:endParaRPr lang="en-GB" noProof="0" dirty="0"/>
          </a:p>
          <a:p>
            <a:endParaRPr lang="en-GB" noProof="0" dirty="0"/>
          </a:p>
        </p:txBody>
      </p:sp>
      <p:sp>
        <p:nvSpPr>
          <p:cNvPr id="3" name="Title 2">
            <a:extLst>
              <a:ext uri="{FF2B5EF4-FFF2-40B4-BE49-F238E27FC236}">
                <a16:creationId xmlns="" xmlns:a16="http://schemas.microsoft.com/office/drawing/2014/main" id="{1546F561-56E1-48E3-8007-5E267BD0429D}"/>
              </a:ext>
            </a:extLst>
          </p:cNvPr>
          <p:cNvSpPr>
            <a:spLocks noGrp="1"/>
          </p:cNvSpPr>
          <p:nvPr>
            <p:ph type="title"/>
          </p:nvPr>
        </p:nvSpPr>
        <p:spPr>
          <a:xfrm>
            <a:off x="838200" y="39350"/>
            <a:ext cx="9220200" cy="1117938"/>
          </a:xfrm>
        </p:spPr>
        <p:txBody>
          <a:bodyPr>
            <a:normAutofit/>
          </a:bodyPr>
          <a:lstStyle/>
          <a:p>
            <a:r>
              <a:rPr lang="ru-RU" b="1" noProof="0" dirty="0" smtClean="0"/>
              <a:t>Планирование отгрузки</a:t>
            </a:r>
            <a:endParaRPr lang="en-GB" sz="2000" b="1" i="1" dirty="0"/>
          </a:p>
        </p:txBody>
      </p:sp>
    </p:spTree>
    <p:custDataLst>
      <p:tags r:id="rId1"/>
    </p:custDataLst>
    <p:extLst>
      <p:ext uri="{BB962C8B-B14F-4D97-AF65-F5344CB8AC3E}">
        <p14:creationId xmlns:p14="http://schemas.microsoft.com/office/powerpoint/2010/main" val="2747441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FE65BCF3-7F24-46D8-8A1B-F214ABAF87F5}"/>
              </a:ext>
            </a:extLst>
          </p:cNvPr>
          <p:cNvSpPr>
            <a:spLocks noGrp="1"/>
          </p:cNvSpPr>
          <p:nvPr>
            <p:ph idx="1"/>
          </p:nvPr>
        </p:nvSpPr>
        <p:spPr>
          <a:xfrm>
            <a:off x="838200" y="1128714"/>
            <a:ext cx="10515600" cy="5500686"/>
          </a:xfrm>
        </p:spPr>
        <p:txBody>
          <a:bodyPr vert="horz" lIns="91440" tIns="45720" rIns="91440" bIns="45720" rtlCol="0" anchor="t">
            <a:normAutofit lnSpcReduction="10000"/>
          </a:bodyPr>
          <a:lstStyle/>
          <a:p>
            <a:pPr>
              <a:lnSpc>
                <a:spcPct val="107000"/>
              </a:lnSpc>
              <a:spcBef>
                <a:spcPts val="0"/>
              </a:spcBef>
              <a:tabLst>
                <a:tab pos="1371600" algn="l"/>
              </a:tabLst>
            </a:pPr>
            <a:r>
              <a:rPr lang="ru-RU" sz="3200" dirty="0" smtClean="0">
                <a:effectLst/>
                <a:ea typeface="Calibri" panose="020F0502020204030204" pitchFamily="34" charset="0"/>
                <a:cs typeface="Times New Roman" panose="02020603050405020304" pitchFamily="18" charset="0"/>
              </a:rPr>
              <a:t>Создать план безопасности </a:t>
            </a:r>
            <a:r>
              <a:rPr lang="ru-RU" sz="3200" dirty="0" smtClean="0">
                <a:ea typeface="Calibri" panose="020F0502020204030204" pitchFamily="34" charset="0"/>
                <a:cs typeface="Times New Roman" panose="02020603050405020304" pitchFamily="18" charset="0"/>
              </a:rPr>
              <a:t>отправ</a:t>
            </a:r>
            <a:r>
              <a:rPr lang="ru-RU" sz="3200" dirty="0" smtClean="0">
                <a:effectLst/>
                <a:ea typeface="Calibri" panose="020F0502020204030204" pitchFamily="34" charset="0"/>
                <a:cs typeface="Times New Roman" panose="02020603050405020304" pitchFamily="18" charset="0"/>
              </a:rPr>
              <a:t>ки</a:t>
            </a:r>
            <a:endParaRPr lang="en-US" sz="3200" dirty="0">
              <a:effectLst/>
              <a:ea typeface="Calibri" panose="020F0502020204030204" pitchFamily="34" charset="0"/>
              <a:cs typeface="Times New Roman" panose="02020603050405020304" pitchFamily="18" charset="0"/>
            </a:endParaRPr>
          </a:p>
          <a:p>
            <a:pPr lvl="1">
              <a:lnSpc>
                <a:spcPct val="107000"/>
              </a:lnSpc>
              <a:spcBef>
                <a:spcPts val="0"/>
              </a:spcBef>
              <a:tabLst>
                <a:tab pos="1371600" algn="l"/>
              </a:tabLst>
            </a:pPr>
            <a:r>
              <a:rPr lang="ru-RU" sz="2800" dirty="0" smtClean="0">
                <a:effectLst/>
                <a:ea typeface="Calibri" panose="020F0502020204030204" pitchFamily="34" charset="0"/>
                <a:cs typeface="Times New Roman" panose="02020603050405020304" pitchFamily="18" charset="0"/>
              </a:rPr>
              <a:t>Описание материала</a:t>
            </a:r>
            <a:r>
              <a:rPr lang="en-US" sz="2800" dirty="0" smtClean="0">
                <a:effectLst/>
                <a:ea typeface="Calibri" panose="020F0502020204030204" pitchFamily="34" charset="0"/>
                <a:cs typeface="Times New Roman" panose="02020603050405020304" pitchFamily="18" charset="0"/>
              </a:rPr>
              <a:t> </a:t>
            </a:r>
            <a:r>
              <a:rPr lang="en-US" sz="2800" dirty="0">
                <a:effectLst/>
                <a:ea typeface="Calibri" panose="020F0502020204030204" pitchFamily="34" charset="0"/>
                <a:cs typeface="Times New Roman" panose="02020603050405020304" pitchFamily="18" charset="0"/>
              </a:rPr>
              <a:t>/ </a:t>
            </a:r>
            <a:r>
              <a:rPr lang="ru-RU" sz="2800" dirty="0" smtClean="0">
                <a:effectLst/>
                <a:ea typeface="Calibri" panose="020F0502020204030204" pitchFamily="34" charset="0"/>
                <a:cs typeface="Times New Roman" panose="02020603050405020304" pitchFamily="18" charset="0"/>
              </a:rPr>
              <a:t>характеристика</a:t>
            </a:r>
            <a:endParaRPr lang="en-US" sz="2800" dirty="0">
              <a:effectLst/>
              <a:ea typeface="Calibri" panose="020F0502020204030204" pitchFamily="34" charset="0"/>
              <a:cs typeface="Times New Roman" panose="02020603050405020304" pitchFamily="18" charset="0"/>
            </a:endParaRPr>
          </a:p>
          <a:p>
            <a:pPr lvl="2">
              <a:lnSpc>
                <a:spcPct val="107000"/>
              </a:lnSpc>
              <a:spcBef>
                <a:spcPts val="0"/>
              </a:spcBef>
              <a:tabLst>
                <a:tab pos="1828800" algn="l"/>
              </a:tabLst>
            </a:pPr>
            <a:r>
              <a:rPr lang="ru-RU" sz="2400" dirty="0" smtClean="0">
                <a:effectLst/>
                <a:ea typeface="Calibri" panose="020F0502020204030204" pitchFamily="34" charset="0"/>
                <a:cs typeface="Times New Roman" panose="02020603050405020304" pitchFamily="18" charset="0"/>
              </a:rPr>
              <a:t>Выбор упаковки</a:t>
            </a:r>
            <a:r>
              <a:rPr lang="en-GB" sz="2400" dirty="0" smtClean="0">
                <a:effectLst/>
                <a:ea typeface="Calibri" panose="020F0502020204030204" pitchFamily="34" charset="0"/>
                <a:cs typeface="Times New Roman" panose="02020603050405020304" pitchFamily="18" charset="0"/>
              </a:rPr>
              <a:t>/</a:t>
            </a:r>
            <a:r>
              <a:rPr lang="ru-RU" sz="2400" dirty="0" smtClean="0">
                <a:effectLst/>
                <a:ea typeface="Calibri" panose="020F0502020204030204" pitchFamily="34" charset="0"/>
                <a:cs typeface="Times New Roman" panose="02020603050405020304" pitchFamily="18" charset="0"/>
              </a:rPr>
              <a:t>информация</a:t>
            </a:r>
            <a:r>
              <a:rPr lang="en-GB" sz="2400" dirty="0" smtClean="0">
                <a:effectLst/>
                <a:ea typeface="Calibri" panose="020F0502020204030204" pitchFamily="34" charset="0"/>
                <a:cs typeface="Times New Roman" panose="02020603050405020304" pitchFamily="18" charset="0"/>
              </a:rPr>
              <a:t> </a:t>
            </a:r>
            <a:r>
              <a:rPr lang="en-GB" sz="2400" dirty="0">
                <a:effectLst/>
                <a:ea typeface="Calibri" panose="020F0502020204030204" pitchFamily="34" charset="0"/>
                <a:cs typeface="Times New Roman" panose="02020603050405020304" pitchFamily="18" charset="0"/>
              </a:rPr>
              <a:t>(CoC, SARP, </a:t>
            </a:r>
            <a:r>
              <a:rPr lang="ru-RU" sz="2400" dirty="0" smtClean="0">
                <a:effectLst/>
                <a:ea typeface="Calibri" panose="020F0502020204030204" pitchFamily="34" charset="0"/>
                <a:cs typeface="Times New Roman" panose="02020603050405020304" pitchFamily="18" charset="0"/>
              </a:rPr>
              <a:t>и </a:t>
            </a:r>
            <a:r>
              <a:rPr lang="ru-RU" sz="2400" dirty="0" err="1" smtClean="0">
                <a:effectLst/>
                <a:ea typeface="Calibri" panose="020F0502020204030204" pitchFamily="34" charset="0"/>
                <a:cs typeface="Times New Roman" panose="02020603050405020304" pitchFamily="18" charset="0"/>
              </a:rPr>
              <a:t>т.д</a:t>
            </a:r>
            <a:r>
              <a:rPr lang="en-GB" sz="2400" dirty="0" smtClean="0">
                <a:effectLst/>
                <a:ea typeface="Calibri" panose="020F0502020204030204" pitchFamily="34" charset="0"/>
                <a:cs typeface="Times New Roman" panose="02020603050405020304" pitchFamily="18" charset="0"/>
              </a:rPr>
              <a:t>.) (</a:t>
            </a:r>
            <a:r>
              <a:rPr lang="ru-RU" sz="2400" dirty="0" smtClean="0">
                <a:effectLst/>
                <a:ea typeface="Calibri" panose="020F0502020204030204" pitchFamily="34" charset="0"/>
                <a:cs typeface="Times New Roman" panose="02020603050405020304" pitchFamily="18" charset="0"/>
              </a:rPr>
              <a:t>должны удовлетворять обеим странам</a:t>
            </a:r>
            <a:r>
              <a:rPr lang="en-GB" sz="2400" dirty="0" smtClean="0">
                <a:effectLst/>
                <a:ea typeface="Calibri" panose="020F0502020204030204" pitchFamily="34" charset="0"/>
                <a:cs typeface="Times New Roman" panose="02020603050405020304" pitchFamily="18" charset="0"/>
              </a:rPr>
              <a:t>)</a:t>
            </a:r>
            <a:endParaRPr lang="en-US" sz="2400" dirty="0">
              <a:effectLst/>
              <a:ea typeface="Calibri" panose="020F0502020204030204" pitchFamily="34" charset="0"/>
              <a:cs typeface="Times New Roman" panose="02020603050405020304" pitchFamily="18" charset="0"/>
            </a:endParaRPr>
          </a:p>
          <a:p>
            <a:pPr lvl="2">
              <a:lnSpc>
                <a:spcPct val="107000"/>
              </a:lnSpc>
              <a:spcBef>
                <a:spcPts val="0"/>
              </a:spcBef>
              <a:tabLst>
                <a:tab pos="1828800" algn="l"/>
              </a:tabLst>
            </a:pPr>
            <a:r>
              <a:rPr lang="ru-RU" sz="2400" dirty="0" smtClean="0">
                <a:effectLst/>
                <a:ea typeface="Calibri" panose="020F0502020204030204" pitchFamily="34" charset="0"/>
                <a:cs typeface="Times New Roman"/>
              </a:rPr>
              <a:t>Требования к маркировке и ярлыка</a:t>
            </a:r>
            <a:r>
              <a:rPr lang="en-GB" sz="2400" dirty="0" smtClean="0">
                <a:effectLst/>
                <a:ea typeface="Calibri" panose="020F0502020204030204" pitchFamily="34" charset="0"/>
                <a:cs typeface="Times New Roman"/>
              </a:rPr>
              <a:t> (</a:t>
            </a:r>
            <a:r>
              <a:rPr lang="ru-RU" sz="2400" dirty="0">
                <a:ea typeface="Calibri" panose="020F0502020204030204" pitchFamily="34" charset="0"/>
                <a:cs typeface="Times New Roman" panose="02020603050405020304" pitchFamily="18" charset="0"/>
              </a:rPr>
              <a:t>должны удовлетворять обеим странам</a:t>
            </a:r>
            <a:r>
              <a:rPr lang="en-GB" sz="2400" dirty="0" smtClean="0">
                <a:effectLst/>
                <a:ea typeface="Calibri" panose="020F0502020204030204" pitchFamily="34" charset="0"/>
                <a:cs typeface="Times New Roman"/>
              </a:rPr>
              <a:t>)</a:t>
            </a:r>
            <a:endParaRPr lang="en-US" sz="2400" dirty="0">
              <a:effectLst/>
              <a:ea typeface="Calibri" panose="020F0502020204030204" pitchFamily="34" charset="0"/>
              <a:cs typeface="Times New Roman"/>
            </a:endParaRPr>
          </a:p>
          <a:p>
            <a:pPr lvl="1">
              <a:lnSpc>
                <a:spcPct val="107000"/>
              </a:lnSpc>
              <a:spcBef>
                <a:spcPts val="0"/>
              </a:spcBef>
              <a:tabLst>
                <a:tab pos="1371600" algn="l"/>
              </a:tabLst>
            </a:pPr>
            <a:r>
              <a:rPr lang="ru-RU" sz="2800" dirty="0" smtClean="0">
                <a:effectLst/>
                <a:ea typeface="Calibri" panose="020F0502020204030204" pitchFamily="34" charset="0"/>
                <a:cs typeface="Times New Roman" panose="02020603050405020304" pitchFamily="18" charset="0"/>
              </a:rPr>
              <a:t>Административные требования</a:t>
            </a:r>
            <a:endParaRPr lang="en-US" sz="2800" dirty="0">
              <a:effectLst/>
              <a:ea typeface="Calibri" panose="020F0502020204030204" pitchFamily="34" charset="0"/>
              <a:cs typeface="Times New Roman" panose="02020603050405020304" pitchFamily="18" charset="0"/>
            </a:endParaRPr>
          </a:p>
          <a:p>
            <a:pPr lvl="2">
              <a:lnSpc>
                <a:spcPct val="107000"/>
              </a:lnSpc>
              <a:spcBef>
                <a:spcPts val="0"/>
              </a:spcBef>
              <a:tabLst>
                <a:tab pos="1371600" algn="l"/>
              </a:tabLst>
            </a:pPr>
            <a:r>
              <a:rPr lang="ru-RU" sz="2400" dirty="0" smtClean="0">
                <a:ea typeface="Calibri" panose="020F0502020204030204" pitchFamily="34" charset="0"/>
                <a:cs typeface="Times New Roman" panose="02020603050405020304" pitchFamily="18" charset="0"/>
              </a:rPr>
              <a:t>Положения</a:t>
            </a:r>
            <a:r>
              <a:rPr lang="en-US" sz="2400" dirty="0" smtClean="0">
                <a:effectLst/>
                <a:ea typeface="Calibri" panose="020F0502020204030204" pitchFamily="34" charset="0"/>
                <a:cs typeface="Times New Roman" panose="02020603050405020304" pitchFamily="18" charset="0"/>
              </a:rPr>
              <a:t>, </a:t>
            </a:r>
            <a:r>
              <a:rPr lang="ru-RU" sz="2400" dirty="0" smtClean="0">
                <a:effectLst/>
                <a:ea typeface="Calibri" panose="020F0502020204030204" pitchFamily="34" charset="0"/>
                <a:cs typeface="Times New Roman" panose="02020603050405020304" pitchFamily="18" charset="0"/>
              </a:rPr>
              <a:t>процедуры и </a:t>
            </a:r>
            <a:r>
              <a:rPr lang="ru-RU" sz="2400" dirty="0" err="1" smtClean="0">
                <a:effectLst/>
                <a:ea typeface="Calibri" panose="020F0502020204030204" pitchFamily="34" charset="0"/>
                <a:cs typeface="Times New Roman" panose="02020603050405020304" pitchFamily="18" charset="0"/>
              </a:rPr>
              <a:t>т.д</a:t>
            </a:r>
            <a:r>
              <a:rPr lang="en-US" sz="2400" dirty="0" smtClean="0">
                <a:effectLst/>
                <a:ea typeface="Calibri" panose="020F0502020204030204" pitchFamily="34"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a:p>
            <a:pPr lvl="1">
              <a:lnSpc>
                <a:spcPct val="107000"/>
              </a:lnSpc>
              <a:spcBef>
                <a:spcPts val="0"/>
              </a:spcBef>
              <a:tabLst>
                <a:tab pos="1371600" algn="l"/>
              </a:tabLst>
            </a:pPr>
            <a:r>
              <a:rPr lang="ru-RU" sz="2800" dirty="0" smtClean="0">
                <a:effectLst/>
                <a:ea typeface="Calibri" panose="020F0502020204030204" pitchFamily="34" charset="0"/>
                <a:cs typeface="Times New Roman" panose="02020603050405020304" pitchFamily="18" charset="0"/>
              </a:rPr>
              <a:t>Обучение и квалификация персонала</a:t>
            </a:r>
            <a:endParaRPr lang="en-GB" sz="2800" dirty="0">
              <a:effectLst/>
              <a:ea typeface="Calibri" panose="020F0502020204030204" pitchFamily="34" charset="0"/>
              <a:cs typeface="Times New Roman" panose="02020603050405020304" pitchFamily="18" charset="0"/>
            </a:endParaRPr>
          </a:p>
          <a:p>
            <a:pPr lvl="1">
              <a:lnSpc>
                <a:spcPct val="107000"/>
              </a:lnSpc>
              <a:spcBef>
                <a:spcPts val="0"/>
              </a:spcBef>
              <a:tabLst>
                <a:tab pos="1371600" algn="l"/>
              </a:tabLst>
            </a:pPr>
            <a:r>
              <a:rPr lang="ru-RU" sz="2800" dirty="0" smtClean="0">
                <a:ea typeface="Calibri" panose="020F0502020204030204" pitchFamily="34" charset="0"/>
                <a:cs typeface="Times New Roman" panose="02020603050405020304" pitchFamily="18" charset="0"/>
              </a:rPr>
              <a:t>Ответственность</a:t>
            </a:r>
            <a:endParaRPr lang="en-GB" sz="2800" dirty="0">
              <a:ea typeface="Calibri" panose="020F0502020204030204" pitchFamily="34" charset="0"/>
              <a:cs typeface="Times New Roman" panose="02020603050405020304" pitchFamily="18" charset="0"/>
            </a:endParaRPr>
          </a:p>
          <a:p>
            <a:pPr lvl="1">
              <a:lnSpc>
                <a:spcPct val="107000"/>
              </a:lnSpc>
              <a:spcBef>
                <a:spcPts val="0"/>
              </a:spcBef>
              <a:tabLst>
                <a:tab pos="1371600" algn="l"/>
              </a:tabLst>
            </a:pPr>
            <a:r>
              <a:rPr lang="ru-RU" sz="2800" dirty="0" smtClean="0">
                <a:effectLst/>
                <a:ea typeface="Calibri" panose="020F0502020204030204" pitchFamily="34" charset="0"/>
                <a:cs typeface="Times New Roman" panose="02020603050405020304" pitchFamily="18" charset="0"/>
              </a:rPr>
              <a:t>Управление информацией</a:t>
            </a:r>
            <a:endParaRPr lang="en-GB" sz="2800" dirty="0">
              <a:effectLst/>
              <a:ea typeface="Calibri" panose="020F0502020204030204" pitchFamily="34" charset="0"/>
              <a:cs typeface="Times New Roman" panose="02020603050405020304" pitchFamily="18" charset="0"/>
            </a:endParaRPr>
          </a:p>
          <a:p>
            <a:pPr lvl="1">
              <a:lnSpc>
                <a:spcPct val="107000"/>
              </a:lnSpc>
              <a:spcBef>
                <a:spcPts val="0"/>
              </a:spcBef>
              <a:tabLst>
                <a:tab pos="1371600" algn="l"/>
              </a:tabLst>
            </a:pPr>
            <a:r>
              <a:rPr lang="ru-RU" sz="2800" dirty="0" smtClean="0">
                <a:ea typeface="Calibri" panose="020F0502020204030204" pitchFamily="34" charset="0"/>
                <a:cs typeface="Times New Roman" panose="02020603050405020304" pitchFamily="18" charset="0"/>
              </a:rPr>
              <a:t>Управление безопасностью транспорта</a:t>
            </a:r>
            <a:endParaRPr lang="en-GB" sz="2800" dirty="0">
              <a:ea typeface="Calibri" panose="020F0502020204030204" pitchFamily="34" charset="0"/>
              <a:cs typeface="Times New Roman" panose="02020603050405020304" pitchFamily="18" charset="0"/>
            </a:endParaRPr>
          </a:p>
          <a:p>
            <a:pPr lvl="1">
              <a:lnSpc>
                <a:spcPct val="107000"/>
              </a:lnSpc>
              <a:spcBef>
                <a:spcPts val="0"/>
              </a:spcBef>
              <a:tabLst>
                <a:tab pos="1371600" algn="l"/>
              </a:tabLst>
            </a:pPr>
            <a:r>
              <a:rPr lang="ru-RU" sz="2800" dirty="0" smtClean="0">
                <a:effectLst/>
                <a:ea typeface="Calibri" panose="020F0502020204030204" pitchFamily="34" charset="0"/>
                <a:cs typeface="Times New Roman" panose="02020603050405020304" pitchFamily="18" charset="0"/>
              </a:rPr>
              <a:t>Меры при чрезвычайной ситуации</a:t>
            </a:r>
            <a:endParaRPr lang="en-US" sz="2800" dirty="0">
              <a:effectLst/>
              <a:ea typeface="Calibri" panose="020F0502020204030204" pitchFamily="34" charset="0"/>
              <a:cs typeface="Times New Roman" panose="02020603050405020304" pitchFamily="18" charset="0"/>
            </a:endParaRPr>
          </a:p>
        </p:txBody>
      </p:sp>
      <p:sp>
        <p:nvSpPr>
          <p:cNvPr id="3" name="Title 2">
            <a:extLst>
              <a:ext uri="{FF2B5EF4-FFF2-40B4-BE49-F238E27FC236}">
                <a16:creationId xmlns="" xmlns:a16="http://schemas.microsoft.com/office/drawing/2014/main" id="{1546F561-56E1-48E3-8007-5E267BD0429D}"/>
              </a:ext>
            </a:extLst>
          </p:cNvPr>
          <p:cNvSpPr>
            <a:spLocks noGrp="1"/>
          </p:cNvSpPr>
          <p:nvPr>
            <p:ph type="title"/>
          </p:nvPr>
        </p:nvSpPr>
        <p:spPr>
          <a:xfrm>
            <a:off x="838200" y="114300"/>
            <a:ext cx="9220200" cy="971550"/>
          </a:xfrm>
        </p:spPr>
        <p:txBody>
          <a:bodyPr>
            <a:normAutofit fontScale="90000"/>
          </a:bodyPr>
          <a:lstStyle/>
          <a:p>
            <a:r>
              <a:rPr lang="ru-RU" sz="3800" b="1" noProof="0" dirty="0" smtClean="0"/>
              <a:t>Ключевые элементы планирования </a:t>
            </a:r>
            <a:r>
              <a:rPr lang="ru-RU" sz="3800" b="1" noProof="0" dirty="0" smtClean="0"/>
              <a:t>отправки</a:t>
            </a:r>
            <a:endParaRPr lang="en-GB" sz="3800" b="1" i="1" dirty="0"/>
          </a:p>
        </p:txBody>
      </p:sp>
    </p:spTree>
    <p:custDataLst>
      <p:tags r:id="rId1"/>
    </p:custDataLst>
    <p:extLst>
      <p:ext uri="{BB962C8B-B14F-4D97-AF65-F5344CB8AC3E}">
        <p14:creationId xmlns:p14="http://schemas.microsoft.com/office/powerpoint/2010/main" val="2807273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FE65BCF3-7F24-46D8-8A1B-F214ABAF87F5}"/>
              </a:ext>
            </a:extLst>
          </p:cNvPr>
          <p:cNvSpPr>
            <a:spLocks noGrp="1"/>
          </p:cNvSpPr>
          <p:nvPr>
            <p:ph idx="1"/>
          </p:nvPr>
        </p:nvSpPr>
        <p:spPr>
          <a:xfrm>
            <a:off x="838200" y="1314450"/>
            <a:ext cx="10515600" cy="5429249"/>
          </a:xfrm>
        </p:spPr>
        <p:txBody>
          <a:bodyPr>
            <a:normAutofit lnSpcReduction="10000"/>
          </a:bodyPr>
          <a:lstStyle/>
          <a:p>
            <a:pPr>
              <a:lnSpc>
                <a:spcPct val="107000"/>
              </a:lnSpc>
              <a:spcBef>
                <a:spcPts val="0"/>
              </a:spcBef>
              <a:tabLst>
                <a:tab pos="1371600" algn="l"/>
              </a:tabLst>
            </a:pPr>
            <a:r>
              <a:rPr lang="ru-RU" sz="3200" dirty="0" smtClean="0">
                <a:effectLst/>
                <a:ea typeface="Calibri" panose="020F0502020204030204" pitchFamily="34" charset="0"/>
                <a:cs typeface="Times New Roman" panose="02020603050405020304" pitchFamily="18" charset="0"/>
              </a:rPr>
              <a:t>План погрузки</a:t>
            </a:r>
            <a:r>
              <a:rPr lang="en-US" sz="3200" dirty="0" smtClean="0">
                <a:effectLst/>
                <a:ea typeface="Calibri" panose="020F0502020204030204" pitchFamily="34" charset="0"/>
                <a:cs typeface="Times New Roman" panose="02020603050405020304" pitchFamily="18" charset="0"/>
              </a:rPr>
              <a:t>/</a:t>
            </a:r>
            <a:r>
              <a:rPr lang="ru-RU" sz="3200" dirty="0" smtClean="0">
                <a:effectLst/>
                <a:ea typeface="Calibri" panose="020F0502020204030204" pitchFamily="34" charset="0"/>
                <a:cs typeface="Times New Roman" panose="02020603050405020304" pitchFamily="18" charset="0"/>
              </a:rPr>
              <a:t>упаковки</a:t>
            </a:r>
            <a:endParaRPr lang="en-US" sz="3200" dirty="0">
              <a:effectLst/>
              <a:ea typeface="Calibri" panose="020F0502020204030204" pitchFamily="34" charset="0"/>
              <a:cs typeface="Times New Roman" panose="02020603050405020304" pitchFamily="18" charset="0"/>
            </a:endParaRPr>
          </a:p>
          <a:p>
            <a:pPr lvl="1">
              <a:lnSpc>
                <a:spcPct val="107000"/>
              </a:lnSpc>
              <a:spcBef>
                <a:spcPts val="0"/>
              </a:spcBef>
              <a:tabLst>
                <a:tab pos="1828800" algn="l"/>
              </a:tabLst>
            </a:pPr>
            <a:r>
              <a:rPr lang="ru-RU" sz="2800" dirty="0" smtClean="0">
                <a:effectLst/>
                <a:ea typeface="Calibri" panose="020F0502020204030204" pitchFamily="34" charset="0"/>
                <a:cs typeface="Times New Roman" panose="02020603050405020304" pitchFamily="18" charset="0"/>
              </a:rPr>
              <a:t>Погрузка материала в выбранный контейнер</a:t>
            </a:r>
            <a:endParaRPr lang="en-US" sz="2800" dirty="0">
              <a:effectLst/>
              <a:ea typeface="Calibri" panose="020F0502020204030204" pitchFamily="34" charset="0"/>
              <a:cs typeface="Times New Roman" panose="02020603050405020304" pitchFamily="18" charset="0"/>
            </a:endParaRPr>
          </a:p>
          <a:p>
            <a:pPr lvl="1">
              <a:lnSpc>
                <a:spcPct val="107000"/>
              </a:lnSpc>
              <a:spcBef>
                <a:spcPts val="0"/>
              </a:spcBef>
              <a:tabLst>
                <a:tab pos="1828800" algn="l"/>
              </a:tabLst>
            </a:pPr>
            <a:r>
              <a:rPr lang="ru-RU" sz="2800" dirty="0" smtClean="0">
                <a:effectLst/>
                <a:ea typeface="Calibri" panose="020F0502020204030204" pitchFamily="34" charset="0"/>
                <a:cs typeface="Times New Roman" panose="02020603050405020304" pitchFamily="18" charset="0"/>
              </a:rPr>
              <a:t>Погрузка контейнера в транспортное средство</a:t>
            </a:r>
            <a:endParaRPr lang="en-US" sz="2800" dirty="0">
              <a:effectLst/>
              <a:ea typeface="Calibri" panose="020F0502020204030204" pitchFamily="34" charset="0"/>
              <a:cs typeface="Times New Roman" panose="02020603050405020304" pitchFamily="18" charset="0"/>
            </a:endParaRPr>
          </a:p>
          <a:p>
            <a:pPr>
              <a:lnSpc>
                <a:spcPct val="107000"/>
              </a:lnSpc>
              <a:spcBef>
                <a:spcPts val="0"/>
              </a:spcBef>
              <a:tabLst>
                <a:tab pos="1371600" algn="l"/>
              </a:tabLst>
            </a:pPr>
            <a:r>
              <a:rPr lang="ru-RU" sz="3200" dirty="0" smtClean="0">
                <a:effectLst/>
                <a:ea typeface="Calibri" panose="020F0502020204030204" pitchFamily="34" charset="0"/>
                <a:cs typeface="Times New Roman" panose="02020603050405020304" pitchFamily="18" charset="0"/>
              </a:rPr>
              <a:t>Лицензионные требования</a:t>
            </a:r>
            <a:endParaRPr lang="en-US" sz="3200" dirty="0">
              <a:effectLst/>
              <a:ea typeface="Calibri" panose="020F0502020204030204" pitchFamily="34" charset="0"/>
              <a:cs typeface="Times New Roman" panose="02020603050405020304" pitchFamily="18" charset="0"/>
            </a:endParaRPr>
          </a:p>
          <a:p>
            <a:pPr lvl="1">
              <a:lnSpc>
                <a:spcPct val="107000"/>
              </a:lnSpc>
              <a:spcBef>
                <a:spcPts val="0"/>
              </a:spcBef>
              <a:tabLst>
                <a:tab pos="1828800" algn="l"/>
              </a:tabLst>
            </a:pPr>
            <a:r>
              <a:rPr lang="ru-RU" sz="2800" dirty="0" smtClean="0">
                <a:effectLst/>
                <a:ea typeface="Calibri" panose="020F0502020204030204" pitchFamily="34" charset="0"/>
                <a:cs typeface="Times New Roman" panose="02020603050405020304" pitchFamily="18" charset="0"/>
              </a:rPr>
              <a:t>Импорт</a:t>
            </a:r>
            <a:r>
              <a:rPr lang="en-GB" sz="2800" dirty="0" smtClean="0">
                <a:effectLst/>
                <a:ea typeface="Calibri" panose="020F0502020204030204" pitchFamily="34" charset="0"/>
                <a:cs typeface="Times New Roman" panose="02020603050405020304" pitchFamily="18" charset="0"/>
              </a:rPr>
              <a:t>/</a:t>
            </a:r>
            <a:r>
              <a:rPr lang="ru-RU" sz="2800" dirty="0" smtClean="0">
                <a:effectLst/>
                <a:ea typeface="Calibri" panose="020F0502020204030204" pitchFamily="34" charset="0"/>
                <a:cs typeface="Times New Roman" panose="02020603050405020304" pitchFamily="18" charset="0"/>
              </a:rPr>
              <a:t>экспорт, если применимо</a:t>
            </a:r>
            <a:endParaRPr lang="en-US" sz="2800" dirty="0">
              <a:effectLst/>
              <a:ea typeface="Calibri" panose="020F0502020204030204" pitchFamily="34" charset="0"/>
              <a:cs typeface="Times New Roman" panose="02020603050405020304" pitchFamily="18" charset="0"/>
            </a:endParaRPr>
          </a:p>
          <a:p>
            <a:pPr lvl="1">
              <a:lnSpc>
                <a:spcPct val="107000"/>
              </a:lnSpc>
              <a:spcBef>
                <a:spcPts val="0"/>
              </a:spcBef>
              <a:tabLst>
                <a:tab pos="1828800" algn="l"/>
              </a:tabLst>
            </a:pPr>
            <a:r>
              <a:rPr lang="ru-RU" sz="2800" dirty="0" smtClean="0">
                <a:effectLst/>
                <a:ea typeface="Calibri" panose="020F0502020204030204" pitchFamily="34" charset="0"/>
                <a:cs typeface="Times New Roman" panose="02020603050405020304" pitchFamily="18" charset="0"/>
              </a:rPr>
              <a:t>Получатель</a:t>
            </a:r>
            <a:endParaRPr lang="en-US" sz="2800" dirty="0">
              <a:effectLst/>
              <a:ea typeface="Calibri" panose="020F0502020204030204" pitchFamily="34" charset="0"/>
              <a:cs typeface="Times New Roman" panose="02020603050405020304" pitchFamily="18" charset="0"/>
            </a:endParaRPr>
          </a:p>
          <a:p>
            <a:pPr>
              <a:lnSpc>
                <a:spcPct val="107000"/>
              </a:lnSpc>
              <a:spcBef>
                <a:spcPts val="0"/>
              </a:spcBef>
              <a:tabLst>
                <a:tab pos="1371600" algn="l"/>
              </a:tabLst>
            </a:pPr>
            <a:r>
              <a:rPr lang="ru-RU" sz="3200" dirty="0" smtClean="0">
                <a:effectLst/>
                <a:ea typeface="Calibri" panose="020F0502020204030204" pitchFamily="34" charset="0"/>
                <a:cs typeface="Times New Roman" panose="02020603050405020304" pitchFamily="18" charset="0"/>
              </a:rPr>
              <a:t>Отгрузочные документы</a:t>
            </a:r>
            <a:endParaRPr lang="en-GB" sz="3200" dirty="0">
              <a:effectLst/>
              <a:ea typeface="Calibri" panose="020F0502020204030204" pitchFamily="34" charset="0"/>
              <a:cs typeface="Times New Roman" panose="02020603050405020304" pitchFamily="18" charset="0"/>
            </a:endParaRPr>
          </a:p>
          <a:p>
            <a:pPr>
              <a:lnSpc>
                <a:spcPct val="107000"/>
              </a:lnSpc>
              <a:spcBef>
                <a:spcPts val="0"/>
              </a:spcBef>
              <a:tabLst>
                <a:tab pos="1371600" algn="l"/>
              </a:tabLst>
            </a:pPr>
            <a:r>
              <a:rPr lang="ru-RU" sz="3200" dirty="0" smtClean="0">
                <a:effectLst/>
                <a:ea typeface="Calibri" panose="020F0502020204030204" pitchFamily="34" charset="0"/>
                <a:cs typeface="Times New Roman" panose="02020603050405020304" pitchFamily="18" charset="0"/>
              </a:rPr>
              <a:t>Выбор перевозчика</a:t>
            </a:r>
            <a:r>
              <a:rPr lang="en-GB" sz="3200" dirty="0" smtClean="0">
                <a:effectLst/>
                <a:ea typeface="Calibri" panose="020F0502020204030204" pitchFamily="34" charset="0"/>
                <a:cs typeface="Times New Roman" panose="02020603050405020304" pitchFamily="18" charset="0"/>
              </a:rPr>
              <a:t>/</a:t>
            </a:r>
            <a:r>
              <a:rPr lang="ru-RU" sz="3200" dirty="0" smtClean="0">
                <a:effectLst/>
                <a:ea typeface="Calibri" panose="020F0502020204030204" pitchFamily="34" charset="0"/>
                <a:cs typeface="Times New Roman" panose="02020603050405020304" pitchFamily="18" charset="0"/>
              </a:rPr>
              <a:t>водителя</a:t>
            </a:r>
            <a:r>
              <a:rPr lang="en-GB" sz="3200" dirty="0" smtClean="0">
                <a:effectLst/>
                <a:ea typeface="Calibri" panose="020F0502020204030204" pitchFamily="34" charset="0"/>
                <a:cs typeface="Times New Roman" panose="02020603050405020304" pitchFamily="18" charset="0"/>
              </a:rPr>
              <a:t> (</a:t>
            </a:r>
            <a:r>
              <a:rPr lang="ru-RU" sz="3200" dirty="0" smtClean="0">
                <a:effectLst/>
                <a:ea typeface="Calibri" panose="020F0502020204030204" pitchFamily="34" charset="0"/>
                <a:cs typeface="Times New Roman" panose="02020603050405020304" pitchFamily="18" charset="0"/>
              </a:rPr>
              <a:t>должен удовлетворять оба субъекта</a:t>
            </a:r>
            <a:r>
              <a:rPr lang="en-GB" sz="3200" dirty="0" smtClean="0">
                <a:effectLst/>
                <a:ea typeface="Calibri" panose="020F0502020204030204" pitchFamily="34" charset="0"/>
                <a:cs typeface="Times New Roman" panose="02020603050405020304" pitchFamily="18" charset="0"/>
              </a:rPr>
              <a:t>)</a:t>
            </a:r>
            <a:endParaRPr lang="en-US" sz="3200" dirty="0">
              <a:effectLst/>
              <a:ea typeface="Calibri" panose="020F0502020204030204" pitchFamily="34" charset="0"/>
              <a:cs typeface="Times New Roman" panose="02020603050405020304" pitchFamily="18" charset="0"/>
            </a:endParaRPr>
          </a:p>
          <a:p>
            <a:pPr>
              <a:lnSpc>
                <a:spcPct val="107000"/>
              </a:lnSpc>
              <a:spcBef>
                <a:spcPts val="0"/>
              </a:spcBef>
              <a:tabLst>
                <a:tab pos="1371600" algn="l"/>
              </a:tabLst>
            </a:pPr>
            <a:r>
              <a:rPr lang="ru-RU" sz="3200" dirty="0" smtClean="0">
                <a:effectLst/>
                <a:ea typeface="Calibri" panose="020F0502020204030204" pitchFamily="34" charset="0"/>
                <a:cs typeface="Times New Roman" panose="02020603050405020304" pitchFamily="18" charset="0"/>
              </a:rPr>
              <a:t>Инспекция транспортного средства</a:t>
            </a:r>
            <a:endParaRPr lang="en-US" sz="3200" dirty="0">
              <a:effectLst/>
              <a:ea typeface="Calibri" panose="020F0502020204030204" pitchFamily="34" charset="0"/>
              <a:cs typeface="Times New Roman" panose="02020603050405020304" pitchFamily="18" charset="0"/>
            </a:endParaRPr>
          </a:p>
          <a:p>
            <a:pPr>
              <a:lnSpc>
                <a:spcPct val="107000"/>
              </a:lnSpc>
              <a:spcBef>
                <a:spcPts val="0"/>
              </a:spcBef>
              <a:tabLst>
                <a:tab pos="1371600" algn="l"/>
              </a:tabLst>
            </a:pPr>
            <a:r>
              <a:rPr lang="ru-RU" sz="3200" dirty="0" smtClean="0">
                <a:effectLst/>
                <a:ea typeface="Calibri" panose="020F0502020204030204" pitchFamily="34" charset="0"/>
                <a:cs typeface="Times New Roman" panose="02020603050405020304" pitchFamily="18" charset="0"/>
              </a:rPr>
              <a:t>Выполнить соответствующие оповещения</a:t>
            </a:r>
            <a:endParaRPr lang="en-US" sz="3200" dirty="0">
              <a:effectLst/>
              <a:ea typeface="Calibri" panose="020F0502020204030204" pitchFamily="34" charset="0"/>
              <a:cs typeface="Times New Roman" panose="02020603050405020304" pitchFamily="18" charset="0"/>
            </a:endParaRPr>
          </a:p>
          <a:p>
            <a:pPr lvl="1">
              <a:lnSpc>
                <a:spcPct val="107000"/>
              </a:lnSpc>
              <a:spcBef>
                <a:spcPts val="0"/>
              </a:spcBef>
              <a:tabLst>
                <a:tab pos="1371600" algn="l"/>
              </a:tabLst>
            </a:pPr>
            <a:endParaRPr lang="en-US" sz="2800" dirty="0">
              <a:effectLst/>
              <a:ea typeface="Calibri" panose="020F0502020204030204" pitchFamily="34" charset="0"/>
              <a:cs typeface="Times New Roman" panose="02020603050405020304" pitchFamily="18" charset="0"/>
            </a:endParaRPr>
          </a:p>
        </p:txBody>
      </p:sp>
      <p:sp>
        <p:nvSpPr>
          <p:cNvPr id="3" name="Title 2">
            <a:extLst>
              <a:ext uri="{FF2B5EF4-FFF2-40B4-BE49-F238E27FC236}">
                <a16:creationId xmlns="" xmlns:a16="http://schemas.microsoft.com/office/drawing/2014/main" id="{1546F561-56E1-48E3-8007-5E267BD0429D}"/>
              </a:ext>
            </a:extLst>
          </p:cNvPr>
          <p:cNvSpPr>
            <a:spLocks noGrp="1"/>
          </p:cNvSpPr>
          <p:nvPr>
            <p:ph type="title"/>
          </p:nvPr>
        </p:nvSpPr>
        <p:spPr>
          <a:xfrm>
            <a:off x="838200" y="114300"/>
            <a:ext cx="9220200" cy="1200150"/>
          </a:xfrm>
        </p:spPr>
        <p:txBody>
          <a:bodyPr>
            <a:normAutofit/>
          </a:bodyPr>
          <a:lstStyle/>
          <a:p>
            <a:r>
              <a:rPr lang="ru-RU" sz="3600" b="1" dirty="0"/>
              <a:t>Ключевые элементы планирования </a:t>
            </a:r>
            <a:r>
              <a:rPr lang="ru-RU" sz="3600" b="1" dirty="0" smtClean="0"/>
              <a:t>отправки </a:t>
            </a:r>
            <a:r>
              <a:rPr lang="en-GB" sz="3600" b="1" noProof="0" dirty="0" smtClean="0"/>
              <a:t>– </a:t>
            </a:r>
            <a:r>
              <a:rPr lang="ru-RU" sz="3600" b="1" noProof="0" dirty="0" smtClean="0"/>
              <a:t>продолжение</a:t>
            </a:r>
            <a:endParaRPr lang="en-GB" sz="3600" b="1" i="1" dirty="0"/>
          </a:p>
        </p:txBody>
      </p:sp>
    </p:spTree>
    <p:custDataLst>
      <p:tags r:id="rId1"/>
    </p:custDataLst>
    <p:extLst>
      <p:ext uri="{BB962C8B-B14F-4D97-AF65-F5344CB8AC3E}">
        <p14:creationId xmlns:p14="http://schemas.microsoft.com/office/powerpoint/2010/main" val="2729988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FE65BCF3-7F24-46D8-8A1B-F214ABAF87F5}"/>
              </a:ext>
            </a:extLst>
          </p:cNvPr>
          <p:cNvSpPr>
            <a:spLocks noGrp="1"/>
          </p:cNvSpPr>
          <p:nvPr>
            <p:ph idx="1"/>
          </p:nvPr>
        </p:nvSpPr>
        <p:spPr>
          <a:xfrm>
            <a:off x="838200" y="1371600"/>
            <a:ext cx="10515600" cy="5372099"/>
          </a:xfrm>
        </p:spPr>
        <p:txBody>
          <a:bodyPr>
            <a:normAutofit lnSpcReduction="10000"/>
          </a:bodyPr>
          <a:lstStyle/>
          <a:p>
            <a:pPr>
              <a:lnSpc>
                <a:spcPct val="107000"/>
              </a:lnSpc>
              <a:spcBef>
                <a:spcPts val="0"/>
              </a:spcBef>
              <a:tabLst>
                <a:tab pos="1371600" algn="l"/>
              </a:tabLst>
            </a:pPr>
            <a:r>
              <a:rPr lang="ru-RU" sz="3200" dirty="0" smtClean="0">
                <a:effectLst/>
                <a:ea typeface="Calibri" panose="020F0502020204030204" pitchFamily="34" charset="0"/>
                <a:cs typeface="Times New Roman" panose="02020603050405020304" pitchFamily="18" charset="0"/>
              </a:rPr>
              <a:t>Координация между отправителем и получателем</a:t>
            </a:r>
            <a:endParaRPr lang="en-US" sz="3200" dirty="0">
              <a:effectLst/>
              <a:ea typeface="Calibri" panose="020F0502020204030204" pitchFamily="34" charset="0"/>
              <a:cs typeface="Times New Roman" panose="02020603050405020304" pitchFamily="18" charset="0"/>
            </a:endParaRPr>
          </a:p>
          <a:p>
            <a:pPr lvl="1">
              <a:lnSpc>
                <a:spcPct val="107000"/>
              </a:lnSpc>
              <a:spcBef>
                <a:spcPts val="0"/>
              </a:spcBef>
              <a:tabLst>
                <a:tab pos="1828800" algn="l"/>
              </a:tabLst>
            </a:pPr>
            <a:r>
              <a:rPr lang="ru-RU" sz="2800" dirty="0" smtClean="0">
                <a:ea typeface="Calibri" panose="020F0502020204030204" pitchFamily="34" charset="0"/>
                <a:cs typeface="Times New Roman" panose="02020603050405020304" pitchFamily="18" charset="0"/>
              </a:rPr>
              <a:t>Таможенный досмотр</a:t>
            </a:r>
            <a:r>
              <a:rPr lang="en-GB" sz="2800" dirty="0" smtClean="0">
                <a:effectLst/>
                <a:ea typeface="Calibri" panose="020F0502020204030204" pitchFamily="34" charset="0"/>
                <a:cs typeface="Times New Roman" panose="02020603050405020304" pitchFamily="18" charset="0"/>
              </a:rPr>
              <a:t>/</a:t>
            </a:r>
            <a:r>
              <a:rPr lang="ru-RU" sz="2800" dirty="0" smtClean="0">
                <a:effectLst/>
                <a:ea typeface="Calibri" panose="020F0502020204030204" pitchFamily="34" charset="0"/>
                <a:cs typeface="Times New Roman" panose="02020603050405020304" pitchFamily="18" charset="0"/>
              </a:rPr>
              <a:t>очистка при пересечении границы</a:t>
            </a:r>
            <a:r>
              <a:rPr lang="en-GB" sz="2800" dirty="0" smtClean="0">
                <a:effectLst/>
                <a:ea typeface="Calibri" panose="020F0502020204030204" pitchFamily="34" charset="0"/>
                <a:cs typeface="Times New Roman" panose="02020603050405020304" pitchFamily="18" charset="0"/>
              </a:rPr>
              <a:t> (</a:t>
            </a:r>
            <a:r>
              <a:rPr lang="ru-RU" sz="2800" dirty="0" smtClean="0">
                <a:effectLst/>
                <a:ea typeface="Calibri" panose="020F0502020204030204" pitchFamily="34" charset="0"/>
                <a:cs typeface="Times New Roman" panose="02020603050405020304" pitchFamily="18" charset="0"/>
              </a:rPr>
              <a:t>если применимо</a:t>
            </a:r>
            <a:r>
              <a:rPr lang="en-GB" sz="2800" dirty="0" smtClean="0">
                <a:effectLst/>
                <a:ea typeface="Calibri" panose="020F0502020204030204" pitchFamily="34" charset="0"/>
                <a:cs typeface="Times New Roman" panose="02020603050405020304" pitchFamily="18" charset="0"/>
              </a:rPr>
              <a:t>)</a:t>
            </a:r>
            <a:endParaRPr lang="en-US" sz="2800" dirty="0">
              <a:effectLst/>
              <a:ea typeface="Calibri" panose="020F0502020204030204" pitchFamily="34" charset="0"/>
              <a:cs typeface="Times New Roman" panose="02020603050405020304" pitchFamily="18" charset="0"/>
            </a:endParaRPr>
          </a:p>
          <a:p>
            <a:pPr lvl="1">
              <a:lnSpc>
                <a:spcPct val="107000"/>
              </a:lnSpc>
              <a:spcBef>
                <a:spcPts val="0"/>
              </a:spcBef>
              <a:tabLst>
                <a:tab pos="1828800" algn="l"/>
              </a:tabLst>
            </a:pPr>
            <a:r>
              <a:rPr lang="ru-RU" sz="2800" dirty="0" smtClean="0">
                <a:effectLst/>
                <a:ea typeface="Calibri" panose="020F0502020204030204" pitchFamily="34" charset="0"/>
                <a:cs typeface="Times New Roman" panose="02020603050405020304" pitchFamily="18" charset="0"/>
              </a:rPr>
              <a:t>Организация сопровождения</a:t>
            </a:r>
            <a:endParaRPr lang="en-US" sz="2800" dirty="0">
              <a:effectLst/>
              <a:ea typeface="Calibri" panose="020F0502020204030204" pitchFamily="34" charset="0"/>
              <a:cs typeface="Times New Roman" panose="02020603050405020304" pitchFamily="18" charset="0"/>
            </a:endParaRPr>
          </a:p>
          <a:p>
            <a:pPr lvl="2">
              <a:lnSpc>
                <a:spcPct val="107000"/>
              </a:lnSpc>
              <a:spcBef>
                <a:spcPts val="0"/>
              </a:spcBef>
              <a:tabLst>
                <a:tab pos="2286000" algn="l"/>
              </a:tabLst>
            </a:pPr>
            <a:r>
              <a:rPr lang="ru-RU" sz="2400" dirty="0" smtClean="0">
                <a:ea typeface="Calibri" panose="020F0502020204030204" pitchFamily="34" charset="0"/>
                <a:cs typeface="Times New Roman" panose="02020603050405020304" pitchFamily="18" charset="0"/>
              </a:rPr>
              <a:t>Международные требования могут отличаться</a:t>
            </a:r>
            <a:endParaRPr lang="en-US" sz="2400" dirty="0">
              <a:effectLst/>
              <a:ea typeface="Calibri" panose="020F0502020204030204" pitchFamily="34" charset="0"/>
              <a:cs typeface="Times New Roman" panose="02020603050405020304" pitchFamily="18" charset="0"/>
            </a:endParaRPr>
          </a:p>
          <a:p>
            <a:pPr lvl="2">
              <a:lnSpc>
                <a:spcPct val="107000"/>
              </a:lnSpc>
              <a:spcBef>
                <a:spcPts val="0"/>
              </a:spcBef>
              <a:tabLst>
                <a:tab pos="2286000" algn="l"/>
              </a:tabLst>
            </a:pPr>
            <a:r>
              <a:rPr lang="ru-RU" sz="2400" dirty="0" smtClean="0">
                <a:effectLst/>
                <a:ea typeface="Calibri" panose="020F0502020204030204" pitchFamily="34" charset="0"/>
                <a:cs typeface="Times New Roman" panose="02020603050405020304" pitchFamily="18" charset="0"/>
              </a:rPr>
              <a:t>Также применимо в случае транспортировки в своей стране</a:t>
            </a:r>
            <a:r>
              <a:rPr lang="en-GB" sz="2400" dirty="0" smtClean="0">
                <a:effectLst/>
                <a:ea typeface="Calibri" panose="020F0502020204030204" pitchFamily="34" charset="0"/>
                <a:cs typeface="Times New Roman" panose="02020603050405020304" pitchFamily="18" charset="0"/>
              </a:rPr>
              <a:t> (</a:t>
            </a:r>
            <a:r>
              <a:rPr lang="ru-RU" sz="2400" dirty="0" smtClean="0">
                <a:effectLst/>
                <a:ea typeface="Calibri" panose="020F0502020204030204" pitchFamily="34" charset="0"/>
                <a:cs typeface="Times New Roman" panose="02020603050405020304" pitchFamily="18" charset="0"/>
              </a:rPr>
              <a:t>городе</a:t>
            </a:r>
            <a:r>
              <a:rPr lang="en-GB" sz="2400" dirty="0" smtClean="0">
                <a:effectLst/>
                <a:ea typeface="Calibri" panose="020F0502020204030204" pitchFamily="34" charset="0"/>
                <a:cs typeface="Times New Roman" panose="02020603050405020304" pitchFamily="18" charset="0"/>
              </a:rPr>
              <a:t>, </a:t>
            </a:r>
            <a:r>
              <a:rPr lang="ru-RU" sz="2400" dirty="0" smtClean="0">
                <a:effectLst/>
                <a:ea typeface="Calibri" panose="020F0502020204030204" pitchFamily="34" charset="0"/>
                <a:cs typeface="Times New Roman" panose="02020603050405020304" pitchFamily="18" charset="0"/>
              </a:rPr>
              <a:t>административной единице</a:t>
            </a:r>
            <a:r>
              <a:rPr lang="en-GB" sz="2400" dirty="0" smtClean="0">
                <a:effectLst/>
                <a:ea typeface="Calibri" panose="020F0502020204030204" pitchFamily="34" charset="0"/>
                <a:cs typeface="Times New Roman" panose="02020603050405020304" pitchFamily="18" charset="0"/>
              </a:rPr>
              <a:t>)</a:t>
            </a:r>
            <a:endParaRPr lang="en-GB" sz="24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tabLst>
                <a:tab pos="1371600" algn="l"/>
              </a:tabLst>
            </a:pPr>
            <a:r>
              <a:rPr lang="ru-RU" sz="3200" dirty="0" smtClean="0">
                <a:effectLst/>
                <a:ea typeface="Calibri" panose="020F0502020204030204" pitchFamily="34" charset="0"/>
                <a:cs typeface="Times New Roman" panose="02020603050405020304" pitchFamily="18" charset="0"/>
              </a:rPr>
              <a:t>План инспекции регулятора, если оповещен заранее</a:t>
            </a:r>
            <a:endParaRPr lang="en-US" sz="3200" dirty="0">
              <a:effectLst/>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tabLst>
                <a:tab pos="1828800" algn="l"/>
              </a:tabLst>
            </a:pPr>
            <a:r>
              <a:rPr lang="ru-RU" sz="2800" dirty="0" smtClean="0">
                <a:effectLst/>
                <a:ea typeface="Calibri" panose="020F0502020204030204" pitchFamily="34" charset="0"/>
                <a:cs typeface="Times New Roman" panose="02020603050405020304" pitchFamily="18" charset="0"/>
              </a:rPr>
              <a:t>Быть готовым обсудить предыдущие инспекции и действия по устранению недостатков, которые может быть потребовались в результате</a:t>
            </a:r>
            <a:endParaRPr lang="en-US" sz="2800" dirty="0">
              <a:effectLst/>
              <a:ea typeface="Calibri" panose="020F0502020204030204" pitchFamily="34" charset="0"/>
              <a:cs typeface="Times New Roman" panose="02020603050405020304" pitchFamily="18" charset="0"/>
            </a:endParaRPr>
          </a:p>
          <a:p>
            <a:pPr lvl="1">
              <a:lnSpc>
                <a:spcPct val="107000"/>
              </a:lnSpc>
              <a:spcBef>
                <a:spcPts val="0"/>
              </a:spcBef>
              <a:tabLst>
                <a:tab pos="2286000" algn="l"/>
              </a:tabLst>
            </a:pPr>
            <a:endParaRPr lang="en-US" sz="2600" dirty="0">
              <a:effectLst/>
              <a:ea typeface="Calibri" panose="020F0502020204030204" pitchFamily="34" charset="0"/>
              <a:cs typeface="Times New Roman" panose="02020603050405020304" pitchFamily="18" charset="0"/>
            </a:endParaRPr>
          </a:p>
        </p:txBody>
      </p:sp>
      <p:sp>
        <p:nvSpPr>
          <p:cNvPr id="3" name="Title 2">
            <a:extLst>
              <a:ext uri="{FF2B5EF4-FFF2-40B4-BE49-F238E27FC236}">
                <a16:creationId xmlns="" xmlns:a16="http://schemas.microsoft.com/office/drawing/2014/main" id="{1546F561-56E1-48E3-8007-5E267BD0429D}"/>
              </a:ext>
            </a:extLst>
          </p:cNvPr>
          <p:cNvSpPr>
            <a:spLocks noGrp="1"/>
          </p:cNvSpPr>
          <p:nvPr>
            <p:ph type="title"/>
          </p:nvPr>
        </p:nvSpPr>
        <p:spPr>
          <a:xfrm>
            <a:off x="838200" y="114300"/>
            <a:ext cx="9220200" cy="1171575"/>
          </a:xfrm>
        </p:spPr>
        <p:txBody>
          <a:bodyPr>
            <a:normAutofit/>
          </a:bodyPr>
          <a:lstStyle/>
          <a:p>
            <a:r>
              <a:rPr lang="ru-RU" sz="3600" b="1" dirty="0"/>
              <a:t>Ключевые элементы планирования </a:t>
            </a:r>
            <a:r>
              <a:rPr lang="ru-RU" sz="3600" b="1" dirty="0" smtClean="0"/>
              <a:t>отправки </a:t>
            </a:r>
            <a:r>
              <a:rPr lang="en-GB" sz="3600" b="1" dirty="0"/>
              <a:t>– </a:t>
            </a:r>
            <a:r>
              <a:rPr lang="ru-RU" sz="3600" b="1" dirty="0"/>
              <a:t>продолжение</a:t>
            </a:r>
            <a:endParaRPr lang="en-GB" sz="3600" b="1" i="1" dirty="0"/>
          </a:p>
        </p:txBody>
      </p:sp>
    </p:spTree>
    <p:custDataLst>
      <p:tags r:id="rId1"/>
    </p:custDataLst>
    <p:extLst>
      <p:ext uri="{BB962C8B-B14F-4D97-AF65-F5344CB8AC3E}">
        <p14:creationId xmlns:p14="http://schemas.microsoft.com/office/powerpoint/2010/main" val="428610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4300"/>
            <a:ext cx="9220200" cy="942975"/>
          </a:xfrm>
        </p:spPr>
        <p:txBody>
          <a:bodyPr>
            <a:normAutofit/>
          </a:bodyPr>
          <a:lstStyle/>
          <a:p>
            <a:r>
              <a:rPr lang="ru-RU" b="1" noProof="0" dirty="0" smtClean="0"/>
              <a:t>Типы инспекций</a:t>
            </a:r>
            <a:endParaRPr lang="en-GB" sz="2000" b="1" i="1" dirty="0"/>
          </a:p>
        </p:txBody>
      </p:sp>
      <p:sp>
        <p:nvSpPr>
          <p:cNvPr id="8" name="Content Placeholder 7">
            <a:extLst>
              <a:ext uri="{FF2B5EF4-FFF2-40B4-BE49-F238E27FC236}">
                <a16:creationId xmlns="" xmlns:a16="http://schemas.microsoft.com/office/drawing/2014/main" id="{B04125AA-F512-4A28-8310-A73C13C98D4B}"/>
              </a:ext>
            </a:extLst>
          </p:cNvPr>
          <p:cNvSpPr>
            <a:spLocks noGrp="1"/>
          </p:cNvSpPr>
          <p:nvPr>
            <p:ph idx="1"/>
          </p:nvPr>
        </p:nvSpPr>
        <p:spPr/>
        <p:txBody>
          <a:bodyPr vert="horz" lIns="91440" tIns="45720" rIns="91440" bIns="45720" rtlCol="0" anchor="t">
            <a:normAutofit/>
          </a:bodyPr>
          <a:lstStyle/>
          <a:p>
            <a:r>
              <a:rPr lang="ru-RU" sz="3200" noProof="0" dirty="0" smtClean="0"/>
              <a:t>Инспекции, проводимые регулятором</a:t>
            </a:r>
            <a:endParaRPr lang="en-GB" sz="3200" noProof="0" dirty="0">
              <a:cs typeface="Arial"/>
            </a:endParaRPr>
          </a:p>
          <a:p>
            <a:pPr lvl="1"/>
            <a:r>
              <a:rPr lang="ru-RU" sz="2800" noProof="0" dirty="0" smtClean="0"/>
              <a:t>Запланированные инспекции или инспекции по </a:t>
            </a:r>
            <a:r>
              <a:rPr lang="ru-RU" sz="2800" noProof="0" dirty="0" smtClean="0"/>
              <a:t>графику</a:t>
            </a:r>
            <a:endParaRPr lang="en-GB" sz="2800" noProof="0" dirty="0"/>
          </a:p>
          <a:p>
            <a:pPr lvl="1"/>
            <a:r>
              <a:rPr lang="ru-RU" sz="2800" noProof="0" dirty="0" smtClean="0"/>
              <a:t>Ответные инспекции</a:t>
            </a:r>
            <a:endParaRPr lang="en-GB" sz="2800" noProof="0" dirty="0"/>
          </a:p>
          <a:p>
            <a:pPr lvl="1"/>
            <a:r>
              <a:rPr lang="ru-RU" sz="2800" noProof="0" dirty="0" smtClean="0"/>
              <a:t>Корректирующие инспекции</a:t>
            </a:r>
            <a:endParaRPr lang="en-GB" sz="2800" noProof="0" dirty="0"/>
          </a:p>
          <a:p>
            <a:r>
              <a:rPr lang="ru-RU" sz="3200" dirty="0" smtClean="0"/>
              <a:t>Также инспекции должны проводиться самим отправителем в течение всего процесса </a:t>
            </a:r>
            <a:r>
              <a:rPr lang="ru-RU" sz="3200" dirty="0" smtClean="0"/>
              <a:t>отправки</a:t>
            </a:r>
            <a:endParaRPr lang="en-GB" sz="3200" noProof="0" dirty="0">
              <a:cs typeface="Arial"/>
            </a:endParaRPr>
          </a:p>
          <a:p>
            <a:r>
              <a:rPr lang="ru-RU" sz="3200" dirty="0" smtClean="0"/>
              <a:t>Рекомендуется составлять и использовать контрольные списки по инспекции </a:t>
            </a:r>
            <a:r>
              <a:rPr lang="ru-RU" sz="3200" dirty="0" smtClean="0"/>
              <a:t>отправки</a:t>
            </a:r>
            <a:endParaRPr lang="en-GB" sz="3200" noProof="0" dirty="0"/>
          </a:p>
          <a:p>
            <a:endParaRPr lang="en-US" dirty="0"/>
          </a:p>
        </p:txBody>
      </p:sp>
    </p:spTree>
    <p:custDataLst>
      <p:tags r:id="rId1"/>
    </p:custDataLst>
    <p:extLst>
      <p:ext uri="{BB962C8B-B14F-4D97-AF65-F5344CB8AC3E}">
        <p14:creationId xmlns:p14="http://schemas.microsoft.com/office/powerpoint/2010/main" val="1143636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40F240B-94A9-4011-B7F1-ECE18391D46E}"/>
              </a:ext>
            </a:extLst>
          </p:cNvPr>
          <p:cNvSpPr>
            <a:spLocks noGrp="1"/>
          </p:cNvSpPr>
          <p:nvPr>
            <p:ph idx="1"/>
          </p:nvPr>
        </p:nvSpPr>
        <p:spPr>
          <a:xfrm>
            <a:off x="838200" y="1114426"/>
            <a:ext cx="10515600" cy="5629274"/>
          </a:xfrm>
        </p:spPr>
        <p:txBody>
          <a:bodyPr vert="horz" lIns="91440" tIns="45720" rIns="91440" bIns="45720" rtlCol="0" anchor="t">
            <a:normAutofit/>
          </a:bodyPr>
          <a:lstStyle/>
          <a:p>
            <a:r>
              <a:rPr lang="ru-RU" sz="3200" dirty="0" smtClean="0">
                <a:cs typeface="Arial"/>
              </a:rPr>
              <a:t>В обоих сценариях, включенных для обсуждения, отправитель использовал стандартный контрольный список, который он составил сам</a:t>
            </a:r>
            <a:endParaRPr lang="en-GB" sz="3200" dirty="0">
              <a:cs typeface="Arial"/>
            </a:endParaRPr>
          </a:p>
          <a:p>
            <a:r>
              <a:rPr lang="ru-RU" sz="3200" dirty="0" smtClean="0"/>
              <a:t>Контрольный список содержал разделы с различными пунктами инспекции в каждом разделе, которые должны быть проверены в ходе планирования/подготовки </a:t>
            </a:r>
            <a:r>
              <a:rPr lang="ru-RU" sz="3200" dirty="0" smtClean="0"/>
              <a:t>отправки</a:t>
            </a:r>
            <a:endParaRPr lang="en-GB" sz="3200" dirty="0"/>
          </a:p>
          <a:p>
            <a:pPr lvl="1"/>
            <a:r>
              <a:rPr lang="ru-RU" sz="2800" dirty="0" smtClean="0"/>
              <a:t>Транспортировочные документы</a:t>
            </a:r>
            <a:endParaRPr lang="en-GB" sz="2800" dirty="0"/>
          </a:p>
          <a:p>
            <a:pPr lvl="1"/>
            <a:r>
              <a:rPr lang="ru-RU" sz="2800" dirty="0" smtClean="0"/>
              <a:t>Маркировка</a:t>
            </a:r>
            <a:endParaRPr lang="en-GB" sz="2800" dirty="0"/>
          </a:p>
          <a:p>
            <a:pPr lvl="1"/>
            <a:r>
              <a:rPr lang="ru-RU" sz="2800" dirty="0" smtClean="0"/>
              <a:t>Ярлыки</a:t>
            </a:r>
            <a:endParaRPr lang="en-GB" sz="2800" dirty="0"/>
          </a:p>
          <a:p>
            <a:pPr lvl="1"/>
            <a:r>
              <a:rPr lang="ru-RU" sz="2800" dirty="0" smtClean="0"/>
              <a:t>Информационные табло</a:t>
            </a:r>
            <a:endParaRPr lang="en-GB" sz="2800" dirty="0"/>
          </a:p>
          <a:p>
            <a:pPr lvl="1"/>
            <a:r>
              <a:rPr lang="ru-RU" sz="2800" dirty="0" smtClean="0"/>
              <a:t>Упаковка</a:t>
            </a:r>
            <a:endParaRPr lang="en-GB" sz="2800" dirty="0"/>
          </a:p>
          <a:p>
            <a:pPr lvl="1"/>
            <a:endParaRPr lang="en-GB" sz="2800" dirty="0"/>
          </a:p>
          <a:p>
            <a:pPr lvl="1"/>
            <a:endParaRPr lang="en-GB" dirty="0"/>
          </a:p>
          <a:p>
            <a:pPr lvl="1"/>
            <a:endParaRPr lang="en-GB" dirty="0"/>
          </a:p>
          <a:p>
            <a:pPr lvl="1"/>
            <a:endParaRPr lang="en-GB" dirty="0"/>
          </a:p>
          <a:p>
            <a:endParaRPr lang="en-GB" dirty="0"/>
          </a:p>
          <a:p>
            <a:endParaRPr lang="en-GB" dirty="0"/>
          </a:p>
          <a:p>
            <a:endParaRPr lang="en-GB" dirty="0"/>
          </a:p>
        </p:txBody>
      </p:sp>
      <p:sp>
        <p:nvSpPr>
          <p:cNvPr id="2" name="Title 1">
            <a:extLst>
              <a:ext uri="{FF2B5EF4-FFF2-40B4-BE49-F238E27FC236}">
                <a16:creationId xmlns="" xmlns:a16="http://schemas.microsoft.com/office/drawing/2014/main" id="{40077EC7-FB9E-4B74-96AE-57B97F4520C6}"/>
              </a:ext>
            </a:extLst>
          </p:cNvPr>
          <p:cNvSpPr>
            <a:spLocks noGrp="1"/>
          </p:cNvSpPr>
          <p:nvPr>
            <p:ph type="title"/>
          </p:nvPr>
        </p:nvSpPr>
        <p:spPr>
          <a:xfrm>
            <a:off x="838199" y="114300"/>
            <a:ext cx="10304721" cy="914400"/>
          </a:xfrm>
        </p:spPr>
        <p:txBody>
          <a:bodyPr>
            <a:normAutofit/>
          </a:bodyPr>
          <a:lstStyle/>
          <a:p>
            <a:r>
              <a:rPr lang="ru-RU" b="1" noProof="0" dirty="0" smtClean="0"/>
              <a:t>Описание процесса инспекции</a:t>
            </a:r>
            <a:endParaRPr lang="en-GB" b="1" noProof="0" dirty="0"/>
          </a:p>
        </p:txBody>
      </p:sp>
    </p:spTree>
    <p:custDataLst>
      <p:tags r:id="rId1"/>
    </p:custDataLst>
    <p:extLst>
      <p:ext uri="{BB962C8B-B14F-4D97-AF65-F5344CB8AC3E}">
        <p14:creationId xmlns:p14="http://schemas.microsoft.com/office/powerpoint/2010/main" val="2148179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40F240B-94A9-4011-B7F1-ECE18391D46E}"/>
              </a:ext>
            </a:extLst>
          </p:cNvPr>
          <p:cNvSpPr>
            <a:spLocks noGrp="1"/>
          </p:cNvSpPr>
          <p:nvPr>
            <p:ph idx="1"/>
          </p:nvPr>
        </p:nvSpPr>
        <p:spPr>
          <a:xfrm>
            <a:off x="838200" y="1692322"/>
            <a:ext cx="10515600" cy="5051378"/>
          </a:xfrm>
        </p:spPr>
        <p:txBody>
          <a:bodyPr vert="horz" lIns="91440" tIns="45720" rIns="91440" bIns="45720" rtlCol="0" anchor="t">
            <a:normAutofit/>
          </a:bodyPr>
          <a:lstStyle/>
          <a:p>
            <a:r>
              <a:rPr lang="ru-RU" sz="3200" dirty="0" smtClean="0"/>
              <a:t>Отправитель использовал контрольный список для рассмотрение и проверки всей относящейся информации по транспортировке</a:t>
            </a:r>
            <a:endParaRPr lang="en-GB" sz="3200" dirty="0"/>
          </a:p>
          <a:p>
            <a:r>
              <a:rPr lang="ru-RU" sz="3200" dirty="0" smtClean="0"/>
              <a:t>Большую часть инспекций физически провел отправитель</a:t>
            </a:r>
            <a:endParaRPr lang="en-GB" sz="3200" dirty="0"/>
          </a:p>
          <a:p>
            <a:r>
              <a:rPr lang="ru-RU" sz="3200" dirty="0" smtClean="0"/>
              <a:t>Однако</a:t>
            </a:r>
            <a:r>
              <a:rPr lang="en-GB" sz="3200" dirty="0" smtClean="0"/>
              <a:t>, </a:t>
            </a:r>
            <a:r>
              <a:rPr lang="ru-RU" sz="3200" dirty="0" smtClean="0"/>
              <a:t>структура процесса не позволила отправителю видеть погрузку материала во внутренние контейнеры, или погрузку внутренних контейнеров в транспортные контейнеры</a:t>
            </a:r>
            <a:endParaRPr lang="en-GB" sz="3200" dirty="0"/>
          </a:p>
          <a:p>
            <a:pPr lvl="1"/>
            <a:r>
              <a:rPr lang="ru-RU" sz="2800" dirty="0" smtClean="0"/>
              <a:t>Это были критические шаги, где произошла ошибка</a:t>
            </a:r>
            <a:endParaRPr lang="en-GB" sz="2800" dirty="0"/>
          </a:p>
          <a:p>
            <a:pPr lvl="1"/>
            <a:endParaRPr lang="en-GB" dirty="0"/>
          </a:p>
          <a:p>
            <a:pPr lvl="1"/>
            <a:endParaRPr lang="en-GB" dirty="0"/>
          </a:p>
          <a:p>
            <a:pPr lvl="1"/>
            <a:endParaRPr lang="en-GB" dirty="0"/>
          </a:p>
          <a:p>
            <a:endParaRPr lang="en-GB" dirty="0"/>
          </a:p>
          <a:p>
            <a:endParaRPr lang="en-GB" dirty="0"/>
          </a:p>
          <a:p>
            <a:endParaRPr lang="en-GB" dirty="0"/>
          </a:p>
        </p:txBody>
      </p:sp>
      <p:sp>
        <p:nvSpPr>
          <p:cNvPr id="2" name="Title 1">
            <a:extLst>
              <a:ext uri="{FF2B5EF4-FFF2-40B4-BE49-F238E27FC236}">
                <a16:creationId xmlns="" xmlns:a16="http://schemas.microsoft.com/office/drawing/2014/main" id="{40077EC7-FB9E-4B74-96AE-57B97F4520C6}"/>
              </a:ext>
            </a:extLst>
          </p:cNvPr>
          <p:cNvSpPr>
            <a:spLocks noGrp="1"/>
          </p:cNvSpPr>
          <p:nvPr>
            <p:ph type="title"/>
          </p:nvPr>
        </p:nvSpPr>
        <p:spPr>
          <a:xfrm>
            <a:off x="838199" y="319016"/>
            <a:ext cx="10304721" cy="914400"/>
          </a:xfrm>
        </p:spPr>
        <p:txBody>
          <a:bodyPr>
            <a:normAutofit fontScale="90000"/>
          </a:bodyPr>
          <a:lstStyle/>
          <a:p>
            <a:r>
              <a:rPr lang="ru-RU" b="1" dirty="0"/>
              <a:t>Описание процесса </a:t>
            </a:r>
            <a:r>
              <a:rPr lang="ru-RU" b="1" dirty="0" smtClean="0"/>
              <a:t>инспекции - продолжение</a:t>
            </a:r>
            <a:endParaRPr lang="en-GB" b="1" noProof="0" dirty="0"/>
          </a:p>
        </p:txBody>
      </p:sp>
    </p:spTree>
    <p:custDataLst>
      <p:tags r:id="rId1"/>
    </p:custDataLst>
    <p:extLst>
      <p:ext uri="{BB962C8B-B14F-4D97-AF65-F5344CB8AC3E}">
        <p14:creationId xmlns:p14="http://schemas.microsoft.com/office/powerpoint/2010/main" val="14436080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RS">
      <a:dk1>
        <a:srgbClr val="000000"/>
      </a:dk1>
      <a:lt1>
        <a:srgbClr val="FFFFFF"/>
      </a:lt1>
      <a:dk2>
        <a:srgbClr val="44546A"/>
      </a:dk2>
      <a:lt2>
        <a:srgbClr val="E7E6E6"/>
      </a:lt2>
      <a:accent1>
        <a:srgbClr val="5B9BD5"/>
      </a:accent1>
      <a:accent2>
        <a:srgbClr val="F363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39B6BB63BD22F41A642D79A1F4FB223" ma:contentTypeVersion="8" ma:contentTypeDescription="Create a new document." ma:contentTypeScope="" ma:versionID="c7dd37b6d71c1c78130274c77795a5c6">
  <xsd:schema xmlns:xsd="http://www.w3.org/2001/XMLSchema" xmlns:xs="http://www.w3.org/2001/XMLSchema" xmlns:p="http://schemas.microsoft.com/office/2006/metadata/properties" xmlns:ns2="871fef08-8365-4958-90ff-2b2f43f76ee1" xmlns:ns3="9aa9a193-916b-4fed-a673-cb7e1c2802f5" targetNamespace="http://schemas.microsoft.com/office/2006/metadata/properties" ma:root="true" ma:fieldsID="5f7f698ffdab140d80597e9152d59b13" ns2:_="" ns3:_="">
    <xsd:import namespace="871fef08-8365-4958-90ff-2b2f43f76ee1"/>
    <xsd:import namespace="9aa9a193-916b-4fed-a673-cb7e1c2802f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1fef08-8365-4958-90ff-2b2f43f76ee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aa9a193-916b-4fed-a673-cb7e1c2802f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324374-E7AA-4199-B751-88D4FE60BEE1}">
  <ds:schemaRefs>
    <ds:schemaRef ds:uri="http://schemas.microsoft.com/office/2006/metadata/properties"/>
    <ds:schemaRef ds:uri="http://www.w3.org/XML/1998/namespace"/>
    <ds:schemaRef ds:uri="http://schemas.microsoft.com/office/2006/documentManagement/types"/>
    <ds:schemaRef ds:uri="9aa9a193-916b-4fed-a673-cb7e1c2802f5"/>
    <ds:schemaRef ds:uri="http://purl.org/dc/elements/1.1/"/>
    <ds:schemaRef ds:uri="http://purl.org/dc/dcmitype/"/>
    <ds:schemaRef ds:uri="http://schemas.microsoft.com/office/infopath/2007/PartnerControls"/>
    <ds:schemaRef ds:uri="http://purl.org/dc/terms/"/>
    <ds:schemaRef ds:uri="http://schemas.openxmlformats.org/package/2006/metadata/core-properties"/>
    <ds:schemaRef ds:uri="871fef08-8365-4958-90ff-2b2f43f76ee1"/>
  </ds:schemaRefs>
</ds:datastoreItem>
</file>

<file path=customXml/itemProps2.xml><?xml version="1.0" encoding="utf-8"?>
<ds:datastoreItem xmlns:ds="http://schemas.openxmlformats.org/officeDocument/2006/customXml" ds:itemID="{DA6A7807-4A69-4FC9-B35E-A45FCF680D7A}">
  <ds:schemaRefs>
    <ds:schemaRef ds:uri="http://schemas.microsoft.com/sharepoint/v3/contenttype/forms"/>
  </ds:schemaRefs>
</ds:datastoreItem>
</file>

<file path=customXml/itemProps3.xml><?xml version="1.0" encoding="utf-8"?>
<ds:datastoreItem xmlns:ds="http://schemas.openxmlformats.org/officeDocument/2006/customXml" ds:itemID="{869F0F6D-EA3C-466D-8333-08AD3EF0AB02}">
  <ds:schemaRefs>
    <ds:schemaRef ds:uri="871fef08-8365-4958-90ff-2b2f43f76ee1"/>
    <ds:schemaRef ds:uri="9aa9a193-916b-4fed-a673-cb7e1c2802f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310</TotalTime>
  <Words>2097</Words>
  <Application>Microsoft Office PowerPoint</Application>
  <PresentationFormat>Произвольный</PresentationFormat>
  <Paragraphs>251</Paragraphs>
  <Slides>18</Slides>
  <Notes>18</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18</vt:i4>
      </vt:variant>
    </vt:vector>
  </HeadingPairs>
  <TitlesOfParts>
    <vt:vector size="20" baseType="lpstr">
      <vt:lpstr>Office Theme</vt:lpstr>
      <vt:lpstr>Acrobat Document</vt:lpstr>
      <vt:lpstr>Планирование отправки, инспекции и образцы отправки</vt:lpstr>
      <vt:lpstr>Нормативно-правовая база курса</vt:lpstr>
      <vt:lpstr>Планирование отгрузки</vt:lpstr>
      <vt:lpstr>Ключевые элементы планирования отправки</vt:lpstr>
      <vt:lpstr>Ключевые элементы планирования отправки – продолжение</vt:lpstr>
      <vt:lpstr>Ключевые элементы планирования отправки – продолжение</vt:lpstr>
      <vt:lpstr>Типы инспекций</vt:lpstr>
      <vt:lpstr>Описание процесса инспекции</vt:lpstr>
      <vt:lpstr>Описание процесса инспекции - продолжение</vt:lpstr>
      <vt:lpstr>Образец проверочного списка</vt:lpstr>
      <vt:lpstr>Пример успешной / хорошей транспортировки</vt:lpstr>
      <vt:lpstr>Пример неуспешной / плохой транспортировки</vt:lpstr>
      <vt:lpstr>Пример неуспешной / плохой отправки - продолжение</vt:lpstr>
      <vt:lpstr>Пример неуспешной / плохой отправки - продолжение</vt:lpstr>
      <vt:lpstr>Результаты проверки неуспешной / плохой транспортировки - продолжение</vt:lpstr>
      <vt:lpstr>Результаты проверки неуспешной / плохой транспортировки - продолжение</vt:lpstr>
      <vt:lpstr>Возможные действия по исправлению</vt:lpstr>
      <vt:lpstr>Заключение - вопросы</vt:lpstr>
    </vt:vector>
  </TitlesOfParts>
  <Company>ORNL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 Joshua</dc:creator>
  <cp:lastModifiedBy>User</cp:lastModifiedBy>
  <cp:revision>34</cp:revision>
  <cp:lastPrinted>2020-09-21T13:08:54Z</cp:lastPrinted>
  <dcterms:created xsi:type="dcterms:W3CDTF">2020-06-26T15:48:31Z</dcterms:created>
  <dcterms:modified xsi:type="dcterms:W3CDTF">2022-05-25T13:59:26Z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0x010100C39B6BB63BD22F41A642D79A1F4FB223</vt:lpwstr>
  </property>
  <property fmtid="{D5CDD505-2E9C-101B-9397-08002B2CF9AE}" pid="3" name="ArticulateGUID">
    <vt:lpwstr>6928DAC9-DE08-4548-B0C6-B2FBA707D847</vt:lpwstr>
  </property>
  <property fmtid="{D5CDD505-2E9C-101B-9397-08002B2CF9AE}" pid="4" name="ArticulatePath">
    <vt:lpwstr>RAM 200 Virtual 20200813</vt:lpwstr>
  </property>
</Properties>
</file>