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4"/>
  </p:sldMasterIdLst>
  <p:notesMasterIdLst>
    <p:notesMasterId r:id="rId18"/>
  </p:notesMasterIdLst>
  <p:handoutMasterIdLst>
    <p:handoutMasterId r:id="rId19"/>
  </p:handoutMasterIdLst>
  <p:sldIdLst>
    <p:sldId id="405" r:id="rId5"/>
    <p:sldId id="282" r:id="rId6"/>
    <p:sldId id="410" r:id="rId7"/>
    <p:sldId id="406" r:id="rId8"/>
    <p:sldId id="409" r:id="rId9"/>
    <p:sldId id="416" r:id="rId10"/>
    <p:sldId id="415" r:id="rId11"/>
    <p:sldId id="414" r:id="rId12"/>
    <p:sldId id="421" r:id="rId13"/>
    <p:sldId id="420" r:id="rId14"/>
    <p:sldId id="419" r:id="rId15"/>
    <p:sldId id="418" r:id="rId16"/>
    <p:sldId id="412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lverman-Wise, Nan O. (CONTR)" initials="SNO(" lastIdx="1" clrIdx="0">
    <p:extLst>
      <p:ext uri="{19B8F6BF-5375-455C-9EA6-DF929625EA0E}">
        <p15:presenceInfo xmlns:p15="http://schemas.microsoft.com/office/powerpoint/2012/main" userId="S-1-5-21-2844929807-1687724802-988633214-2417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72A"/>
    <a:srgbClr val="F2672C"/>
    <a:srgbClr val="F267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512500-001A-4997-975D-8B526C6FEF0A}" v="9" dt="2022-04-15T18:16:42.2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5622" autoAdjust="0"/>
  </p:normalViewPr>
  <p:slideViewPr>
    <p:cSldViewPr snapToGrid="0" snapToObjects="1">
      <p:cViewPr varScale="1">
        <p:scale>
          <a:sx n="84" d="100"/>
          <a:sy n="84" d="100"/>
        </p:scale>
        <p:origin x="366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4" d="100"/>
          <a:sy n="44" d="100"/>
        </p:scale>
        <p:origin x="2443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0C3AF64-188B-B040-B2B7-D986EA86F315}" type="datetimeFigureOut">
              <a:rPr lang="en-US" smtClean="0"/>
              <a:pPr/>
              <a:t>5/27/2022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EE9080-377A-6B46-8ABB-CFF214E441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907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A5473F2-224C-274D-89ED-CC77781B9454}" type="datetimeFigureOut">
              <a:rPr lang="en-US" smtClean="0"/>
              <a:pPr/>
              <a:t>5/27/2022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72CED7A-B5AE-E940-B056-C1D001F233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57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104DB-87CA-D64F-AB86-DB2520DDF5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42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LOBE 7-21-15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494"/>
          <a:stretch/>
        </p:blipFill>
        <p:spPr>
          <a:xfrm>
            <a:off x="37638" y="110719"/>
            <a:ext cx="7753235" cy="6747257"/>
          </a:xfrm>
          <a:prstGeom prst="rect">
            <a:avLst/>
          </a:prstGeom>
        </p:spPr>
      </p:pic>
      <p:sp>
        <p:nvSpPr>
          <p:cNvPr id="1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240483" y="1395413"/>
            <a:ext cx="5833533" cy="83661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239934" y="2359025"/>
            <a:ext cx="5833533" cy="914400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pPr lvl="0"/>
            <a:r>
              <a:rPr lang="en-US" dirty="0"/>
              <a:t>Date</a:t>
            </a:r>
          </a:p>
          <a:p>
            <a:pPr lvl="0"/>
            <a:r>
              <a:rPr lang="en-US" dirty="0"/>
              <a:t>Author</a:t>
            </a: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2C284320-1F59-4A2A-B3D6-AF62F46E74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2900" y="110335"/>
            <a:ext cx="2654174" cy="10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3D23E-189E-4EC6-9D63-570C4EB124A6}"/>
              </a:ext>
            </a:extLst>
          </p:cNvPr>
          <p:cNvGrpSpPr/>
          <p:nvPr userDrawn="1"/>
        </p:nvGrpSpPr>
        <p:grpSpPr>
          <a:xfrm>
            <a:off x="8098769" y="6080155"/>
            <a:ext cx="3956480" cy="712074"/>
            <a:chOff x="5070910" y="6080155"/>
            <a:chExt cx="3956480" cy="712074"/>
          </a:xfrm>
        </p:grpSpPr>
        <p:pic>
          <p:nvPicPr>
            <p:cNvPr id="22" name="Picture 21" descr="ORS logo.jpg">
              <a:extLst>
                <a:ext uri="{FF2B5EF4-FFF2-40B4-BE49-F238E27FC236}">
                  <a16:creationId xmlns:a16="http://schemas.microsoft.com/office/drawing/2014/main" id="{57A88DC4-4153-4958-BA6A-21F40219B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195" y="6195191"/>
              <a:ext cx="2068195" cy="496036"/>
            </a:xfrm>
            <a:prstGeom prst="rect">
              <a:avLst/>
            </a:prstGeom>
          </p:spPr>
        </p:pic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2D5D0D45-1B6A-4D3B-80D4-78A286A207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/>
          </p:blipFill>
          <p:spPr bwMode="auto">
            <a:xfrm>
              <a:off x="5070910" y="6094190"/>
              <a:ext cx="698039" cy="698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4D72EBF-8C80-48DA-A607-BBB7DACE4731}"/>
                </a:ext>
              </a:extLst>
            </p:cNvPr>
            <p:cNvGrpSpPr/>
            <p:nvPr userDrawn="1"/>
          </p:nvGrpSpPr>
          <p:grpSpPr>
            <a:xfrm>
              <a:off x="5838633" y="6080155"/>
              <a:ext cx="1100521" cy="657101"/>
              <a:chOff x="5756187" y="6083903"/>
              <a:chExt cx="1100521" cy="657101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F2F6BED3-BB7E-428B-A7CE-0ED2B05B8B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292121" y="6083903"/>
                <a:ext cx="564587" cy="653353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E7A497CD-DD5E-4090-BA9E-D4467E048A4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756187" y="6162561"/>
                <a:ext cx="588406" cy="57844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53515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Contentwith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1470" y="6369089"/>
            <a:ext cx="8200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098609" y="6369089"/>
            <a:ext cx="3860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OFFICIAL USE ONLY (OUO)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2593571" y="76201"/>
            <a:ext cx="9249179" cy="704131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4" name="Picture 23" descr="ORS logo.jpg">
            <a:extLst>
              <a:ext uri="{FF2B5EF4-FFF2-40B4-BE49-F238E27FC236}">
                <a16:creationId xmlns:a16="http://schemas.microsoft.com/office/drawing/2014/main" id="{2AA4A102-F108-4519-ADCC-4FD5F3A3D5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30" y="6220183"/>
            <a:ext cx="1908048" cy="457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D43469-ADBD-4F02-8267-F5F4BA7BF5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 bwMode="auto">
          <a:xfrm>
            <a:off x="406400" y="6123709"/>
            <a:ext cx="650149" cy="65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AE6A2E20-6B10-4E9F-B97F-27C5DDA489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 bwMode="auto">
          <a:xfrm>
            <a:off x="406400" y="49072"/>
            <a:ext cx="1791873" cy="6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A0FE1-7CAE-43BF-8D50-420BFE36F58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6400" y="898526"/>
            <a:ext cx="11415184" cy="5153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075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fld id="{4CC5AD91-8248-487A-84E9-838D6BC03E7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t>5/27/2022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fld id="{282FA089-040F-4347-A536-93CE726972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9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26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BA9687-FB4D-457A-9F15-CF9A80951F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Overview of ORS Mobile Source Transit Security (MSTS)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2C9F20-FA2B-43E9-AEFA-C111E46D92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E7AE8879-43D3-482F-97F8-AA7965FE3FB6}" type="datetime3">
              <a:rPr lang="en-US" smtClean="0"/>
              <a:t>27 May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16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electronics, cellphone&#10;&#10;Description automatically generated">
            <a:extLst>
              <a:ext uri="{FF2B5EF4-FFF2-40B4-BE49-F238E27FC236}">
                <a16:creationId xmlns:a16="http://schemas.microsoft.com/office/drawing/2014/main" id="{DD5784FB-79EB-4FF9-9E37-D64BEB65A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609" y="2883852"/>
            <a:ext cx="6018734" cy="4017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38D651-EAD5-4508-8B6F-A1EB7D048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0901" y="593871"/>
            <a:ext cx="4649491" cy="314615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696C4AF-12B0-43D6-B4CD-B5AB98FDC1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0" y="1655453"/>
            <a:ext cx="6957307" cy="464437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B943A5-DB7E-4F82-A7A4-1DEA3FFDA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0057D3-8831-4587-A0A5-8AB6411E61F3}"/>
              </a:ext>
            </a:extLst>
          </p:cNvPr>
          <p:cNvSpPr txBox="1"/>
          <p:nvPr/>
        </p:nvSpPr>
        <p:spPr>
          <a:xfrm>
            <a:off x="5000846" y="31163"/>
            <a:ext cx="639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2672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Well Logging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A001AE2-FC24-4A04-9F1C-C14605CF25DD}"/>
              </a:ext>
            </a:extLst>
          </p:cNvPr>
          <p:cNvGrpSpPr/>
          <p:nvPr/>
        </p:nvGrpSpPr>
        <p:grpSpPr>
          <a:xfrm>
            <a:off x="4594033" y="615938"/>
            <a:ext cx="2399153" cy="1039516"/>
            <a:chOff x="1352570" y="2856908"/>
            <a:chExt cx="2399153" cy="103951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F26DA6-D5F9-48A5-8EED-9362A512A76B}"/>
                </a:ext>
              </a:extLst>
            </p:cNvPr>
            <p:cNvSpPr txBox="1"/>
            <p:nvPr/>
          </p:nvSpPr>
          <p:spPr>
            <a:xfrm>
              <a:off x="1352570" y="2856908"/>
              <a:ext cx="239915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Truck </a:t>
              </a:r>
              <a:r>
                <a:rPr lang="en-US" sz="1500" b="1" dirty="0">
                  <a:solidFill>
                    <a:srgbClr val="BA5915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en-US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  <a:r>
                <a:rPr lang="en-US" sz="15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MCU, ICU,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rTag</a:t>
              </a:r>
              <a:endPara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2F072A-BAC7-4BCD-BC67-B2FE3142D33A}"/>
                </a:ext>
              </a:extLst>
            </p:cNvPr>
            <p:cNvSpPr txBox="1"/>
            <p:nvPr/>
          </p:nvSpPr>
          <p:spPr>
            <a:xfrm>
              <a:off x="1456993" y="3180843"/>
              <a:ext cx="2209387" cy="715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</a:rPr>
                <a:t>Track the Truck</a:t>
              </a:r>
            </a:p>
            <a:p>
              <a:r>
                <a:rPr lang="en-US" sz="1350" dirty="0">
                  <a:solidFill>
                    <a:prstClr val="black"/>
                  </a:solidFill>
                </a:rPr>
                <a:t>Monitor the Shield Proximity</a:t>
              </a:r>
            </a:p>
            <a:p>
              <a:r>
                <a:rPr lang="en-US" sz="1350" dirty="0">
                  <a:solidFill>
                    <a:prstClr val="black"/>
                  </a:solidFill>
                </a:rPr>
                <a:t>Monitor Source Levels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A33298A-AEAE-4D62-A430-44542AD9041C}"/>
              </a:ext>
            </a:extLst>
          </p:cNvPr>
          <p:cNvGrpSpPr/>
          <p:nvPr/>
        </p:nvGrpSpPr>
        <p:grpSpPr>
          <a:xfrm>
            <a:off x="3497291" y="558174"/>
            <a:ext cx="1097280" cy="1097280"/>
            <a:chOff x="1399037" y="3772076"/>
            <a:chExt cx="1097280" cy="1097280"/>
          </a:xfrm>
        </p:grpSpPr>
        <p:sp>
          <p:nvSpPr>
            <p:cNvPr id="10" name="Rounded Rectangle 26">
              <a:extLst>
                <a:ext uri="{FF2B5EF4-FFF2-40B4-BE49-F238E27FC236}">
                  <a16:creationId xmlns:a16="http://schemas.microsoft.com/office/drawing/2014/main" id="{D9D2E836-92D3-4179-8F4E-7C49AC829E88}"/>
                </a:ext>
              </a:extLst>
            </p:cNvPr>
            <p:cNvSpPr/>
            <p:nvPr/>
          </p:nvSpPr>
          <p:spPr>
            <a:xfrm>
              <a:off x="1399037" y="3772076"/>
              <a:ext cx="1097280" cy="109728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063A62D-7F85-4724-996F-4D215CE52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167" y="4108587"/>
              <a:ext cx="977803" cy="46282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3DD1330-6746-4F54-A4FF-B3B813A9E08B}"/>
              </a:ext>
            </a:extLst>
          </p:cNvPr>
          <p:cNvGrpSpPr/>
          <p:nvPr/>
        </p:nvGrpSpPr>
        <p:grpSpPr>
          <a:xfrm>
            <a:off x="4594571" y="1982329"/>
            <a:ext cx="3082032" cy="841683"/>
            <a:chOff x="1433320" y="4294966"/>
            <a:chExt cx="3082032" cy="84168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97DC39A-57A0-43F0-A026-F9A10BF0FA69}"/>
                </a:ext>
              </a:extLst>
            </p:cNvPr>
            <p:cNvSpPr txBox="1"/>
            <p:nvPr/>
          </p:nvSpPr>
          <p:spPr>
            <a:xfrm>
              <a:off x="1433320" y="4294966"/>
              <a:ext cx="30820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Overpack</a:t>
              </a:r>
              <a:r>
                <a:rPr lang="en-US" sz="1500" b="1" dirty="0">
                  <a:solidFill>
                    <a:srgbClr val="BA5915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  <a:r>
                <a:rPr lang="en-US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  <a:r>
                <a:rPr lang="en-US" sz="15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MCU,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rTag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and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eTag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(s)</a:t>
              </a:r>
            </a:p>
            <a:p>
              <a:endParaRPr lang="en-US" sz="1500" b="1" dirty="0">
                <a:solidFill>
                  <a:srgbClr val="BA5915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340B40-B9FB-496E-9C92-3D5DC0701E24}"/>
                </a:ext>
              </a:extLst>
            </p:cNvPr>
            <p:cNvSpPr txBox="1"/>
            <p:nvPr/>
          </p:nvSpPr>
          <p:spPr>
            <a:xfrm>
              <a:off x="1518866" y="4628818"/>
              <a:ext cx="1750479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</a:rPr>
                <a:t>Track the Shield(s)</a:t>
              </a:r>
            </a:p>
            <a:p>
              <a:r>
                <a:rPr lang="en-US" sz="1350" dirty="0">
                  <a:solidFill>
                    <a:prstClr val="black"/>
                  </a:solidFill>
                </a:rPr>
                <a:t>Monitor Source Levels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E1187B-EEFF-4987-810E-5DBFF3E0EE5D}"/>
              </a:ext>
            </a:extLst>
          </p:cNvPr>
          <p:cNvGrpSpPr/>
          <p:nvPr/>
        </p:nvGrpSpPr>
        <p:grpSpPr>
          <a:xfrm>
            <a:off x="3488642" y="1921568"/>
            <a:ext cx="1097280" cy="1097280"/>
            <a:chOff x="6338720" y="4273421"/>
            <a:chExt cx="1097280" cy="1097280"/>
          </a:xfrm>
        </p:grpSpPr>
        <p:sp>
          <p:nvSpPr>
            <p:cNvPr id="17" name="Rounded Rectangle 27">
              <a:extLst>
                <a:ext uri="{FF2B5EF4-FFF2-40B4-BE49-F238E27FC236}">
                  <a16:creationId xmlns:a16="http://schemas.microsoft.com/office/drawing/2014/main" id="{E44E7244-A32B-4F23-B206-67035FFB5380}"/>
                </a:ext>
              </a:extLst>
            </p:cNvPr>
            <p:cNvSpPr/>
            <p:nvPr/>
          </p:nvSpPr>
          <p:spPr>
            <a:xfrm>
              <a:off x="6338720" y="4273421"/>
              <a:ext cx="1097280" cy="109728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0A8A4B5-2F18-47DE-AA59-A882BECD3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507145" y="4479634"/>
              <a:ext cx="716445" cy="72965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403231-1831-45B7-BF8F-4B6411E0C18F}"/>
                </a:ext>
              </a:extLst>
            </p:cNvPr>
            <p:cNvSpPr/>
            <p:nvPr/>
          </p:nvSpPr>
          <p:spPr>
            <a:xfrm>
              <a:off x="6556375" y="4592638"/>
              <a:ext cx="630237" cy="532785"/>
            </a:xfrm>
            <a:prstGeom prst="rect">
              <a:avLst/>
            </a:prstGeom>
            <a:solidFill>
              <a:srgbClr val="191C1F"/>
            </a:solidFill>
            <a:ln w="12700" cap="flat" cmpd="sng" algn="ctr">
              <a:solidFill>
                <a:srgbClr val="191C1F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41BC45B-821B-4557-9696-E74655EC7436}"/>
                </a:ext>
              </a:extLst>
            </p:cNvPr>
            <p:cNvCxnSpPr/>
            <p:nvPr/>
          </p:nvCxnSpPr>
          <p:spPr>
            <a:xfrm>
              <a:off x="6538906" y="4592638"/>
              <a:ext cx="658368" cy="0"/>
            </a:xfrm>
            <a:prstGeom prst="line">
              <a:avLst/>
            </a:prstGeom>
            <a:noFill/>
            <a:ln w="12700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13788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A9C662-50C2-4D11-8BFE-2EF6056EB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B9989-5986-4FD6-B935-F9F6057810C1}"/>
              </a:ext>
            </a:extLst>
          </p:cNvPr>
          <p:cNvSpPr txBox="1"/>
          <p:nvPr/>
        </p:nvSpPr>
        <p:spPr>
          <a:xfrm>
            <a:off x="4845820" y="172157"/>
            <a:ext cx="639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2672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Well Logging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736F14-879E-4C8F-A401-733B5FF0BCE6}"/>
              </a:ext>
            </a:extLst>
          </p:cNvPr>
          <p:cNvGrpSpPr/>
          <p:nvPr/>
        </p:nvGrpSpPr>
        <p:grpSpPr>
          <a:xfrm>
            <a:off x="4439513" y="643877"/>
            <a:ext cx="3082032" cy="831767"/>
            <a:chOff x="5542937" y="1575902"/>
            <a:chExt cx="3082032" cy="8317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A46955F-FB4C-414C-A7A0-EE588A42BB2A}"/>
                </a:ext>
              </a:extLst>
            </p:cNvPr>
            <p:cNvSpPr txBox="1"/>
            <p:nvPr/>
          </p:nvSpPr>
          <p:spPr>
            <a:xfrm>
              <a:off x="5542937" y="1575902"/>
              <a:ext cx="308203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Vault </a:t>
              </a:r>
              <a:r>
                <a:rPr lang="en-US" sz="1500" b="1" dirty="0">
                  <a:solidFill>
                    <a:srgbClr val="BA5915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en-US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  <a:r>
                <a:rPr lang="en-US" sz="15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Homebase Security System</a:t>
              </a:r>
            </a:p>
            <a:p>
              <a:endParaRPr lang="en-US" sz="1500" b="1" dirty="0">
                <a:solidFill>
                  <a:srgbClr val="BA5915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2F0640-7B99-4009-8A9D-96A20C4119AA}"/>
                </a:ext>
              </a:extLst>
            </p:cNvPr>
            <p:cNvSpPr txBox="1"/>
            <p:nvPr/>
          </p:nvSpPr>
          <p:spPr>
            <a:xfrm>
              <a:off x="5647360" y="1899838"/>
              <a:ext cx="1917704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</a:rPr>
                <a:t>Monitor the Shields(s)</a:t>
              </a:r>
            </a:p>
            <a:p>
              <a:r>
                <a:rPr lang="en-US" sz="1350" dirty="0">
                  <a:solidFill>
                    <a:prstClr val="black"/>
                  </a:solidFill>
                </a:rPr>
                <a:t>Local Alarm Connections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F242104-01A4-4FBE-8345-C6FD2576DA1D}"/>
              </a:ext>
            </a:extLst>
          </p:cNvPr>
          <p:cNvGrpSpPr>
            <a:grpSpLocks noChangeAspect="1"/>
          </p:cNvGrpSpPr>
          <p:nvPr/>
        </p:nvGrpSpPr>
        <p:grpSpPr>
          <a:xfrm>
            <a:off x="3167664" y="533730"/>
            <a:ext cx="1097280" cy="1097280"/>
            <a:chOff x="1155032" y="3317780"/>
            <a:chExt cx="1463040" cy="1463040"/>
          </a:xfrm>
        </p:grpSpPr>
        <p:sp>
          <p:nvSpPr>
            <p:cNvPr id="10" name="Rounded Rectangle 27">
              <a:extLst>
                <a:ext uri="{FF2B5EF4-FFF2-40B4-BE49-F238E27FC236}">
                  <a16:creationId xmlns:a16="http://schemas.microsoft.com/office/drawing/2014/main" id="{4C2F374E-5FB5-4D36-BBC3-96F5C4BB7AAE}"/>
                </a:ext>
              </a:extLst>
            </p:cNvPr>
            <p:cNvSpPr/>
            <p:nvPr/>
          </p:nvSpPr>
          <p:spPr>
            <a:xfrm>
              <a:off x="1155032" y="3317780"/>
              <a:ext cx="1463040" cy="146304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624B19-DB4A-4515-8D40-B5973E3EB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598" y="3533001"/>
              <a:ext cx="1013908" cy="1032598"/>
            </a:xfrm>
            <a:prstGeom prst="rect">
              <a:avLst/>
            </a:prstGeom>
          </p:spPr>
        </p:pic>
      </p:grpSp>
      <p:pic>
        <p:nvPicPr>
          <p:cNvPr id="12" name="Picture 3" descr="X:\GTRI - Well Logging\Victoria_Texas_Nov_2014\Phone Photos\WP_20141104_14_46_46_Pro.jpg">
            <a:extLst>
              <a:ext uri="{FF2B5EF4-FFF2-40B4-BE49-F238E27FC236}">
                <a16:creationId xmlns:a16="http://schemas.microsoft.com/office/drawing/2014/main" id="{C2BE58E6-8A25-40A6-AB32-B933CEE5A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6968" y="1799580"/>
            <a:ext cx="4216594" cy="4266707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EB7B9C-CDDD-4CE6-A04D-A0CAB89C2E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713741" y="464544"/>
            <a:ext cx="7318274" cy="5054833"/>
          </a:xfrm>
          <a:prstGeom prst="rect">
            <a:avLst/>
          </a:prstGeom>
          <a:effectLst>
            <a:softEdge rad="939800"/>
          </a:effectLst>
        </p:spPr>
      </p:pic>
    </p:spTree>
    <p:extLst>
      <p:ext uri="{BB962C8B-B14F-4D97-AF65-F5344CB8AC3E}">
        <p14:creationId xmlns:p14="http://schemas.microsoft.com/office/powerpoint/2010/main" val="1038507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CBDB19-EADC-4BCA-9495-6B5669465B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1497E6-FCE8-493D-AF65-E6FF806429A5}"/>
              </a:ext>
            </a:extLst>
          </p:cNvPr>
          <p:cNvSpPr txBox="1"/>
          <p:nvPr/>
        </p:nvSpPr>
        <p:spPr>
          <a:xfrm>
            <a:off x="4610680" y="62293"/>
            <a:ext cx="639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2672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Well Logging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28A90B-BA7F-4F52-A013-E65C9F1AB760}"/>
              </a:ext>
            </a:extLst>
          </p:cNvPr>
          <p:cNvGrpSpPr/>
          <p:nvPr/>
        </p:nvGrpSpPr>
        <p:grpSpPr>
          <a:xfrm>
            <a:off x="327899" y="948664"/>
            <a:ext cx="11420748" cy="5192704"/>
            <a:chOff x="0" y="401053"/>
            <a:chExt cx="12192000" cy="55652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264A4A-5646-46D3-9CE8-A6F83F8A5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7464"/>
              <a:ext cx="12192000" cy="542882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4EF1EE-06E1-470E-B667-3A084DAAA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42036"/>
              <a:ext cx="5407152" cy="337108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FC8293-039D-4224-98EB-008F4B7A1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4520" y="5572821"/>
              <a:ext cx="2636520" cy="36271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1C202F3-80C6-4291-A0D9-A81A37A1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4520" y="524764"/>
              <a:ext cx="2694432" cy="54376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1F74E8C-3306-4533-A34F-EF3B4E5F7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275" y="4263831"/>
              <a:ext cx="1399032" cy="62179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78109CD-4E49-4201-8D6E-2EC9EDA68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0733"/>
              <a:ext cx="5413248" cy="34137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1A437A7-47B1-4831-9BD6-066C6D1FB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6840" y="937938"/>
              <a:ext cx="6754368" cy="296265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8704665-4A45-40E0-B5C5-2BD06FDFF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44" y="5490740"/>
              <a:ext cx="1389888" cy="2255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1527DB0-F88B-4571-A019-BA334BE53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4178" y="5409747"/>
              <a:ext cx="615696" cy="22555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D5DD194-C70D-4C7E-BFA6-4B6C45336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320" y="5485332"/>
              <a:ext cx="1560576" cy="22555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615AA1-3F2C-4056-86C3-F02F95839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6" y="4411944"/>
              <a:ext cx="354246" cy="30253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5F91A01-A6B5-439E-AE07-811DC4CB6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4520" y="524764"/>
              <a:ext cx="2697479" cy="543763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4E7ABD-7E7A-4D69-9DD0-B0F5717E9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4520" y="524764"/>
              <a:ext cx="2697480" cy="543763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F4668C-78C1-40FA-A78A-F85DE5399594}"/>
                </a:ext>
              </a:extLst>
            </p:cNvPr>
            <p:cNvSpPr/>
            <p:nvPr/>
          </p:nvSpPr>
          <p:spPr>
            <a:xfrm>
              <a:off x="9836666" y="2015700"/>
              <a:ext cx="2003641" cy="1454331"/>
            </a:xfrm>
            <a:prstGeom prst="rect">
              <a:avLst/>
            </a:prstGeom>
            <a:noFill/>
            <a:ln w="25400">
              <a:solidFill>
                <a:srgbClr val="E994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1231E37-3290-4BD4-B0F5-707D1F08570D}"/>
                </a:ext>
              </a:extLst>
            </p:cNvPr>
            <p:cNvSpPr/>
            <p:nvPr/>
          </p:nvSpPr>
          <p:spPr>
            <a:xfrm>
              <a:off x="9931790" y="2962910"/>
              <a:ext cx="1594339" cy="122604"/>
            </a:xfrm>
            <a:prstGeom prst="rect">
              <a:avLst/>
            </a:prstGeom>
            <a:solidFill>
              <a:srgbClr val="E9941A">
                <a:alpha val="49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BF7244B-F24F-4CD1-B467-74320E1399B8}"/>
                </a:ext>
              </a:extLst>
            </p:cNvPr>
            <p:cNvSpPr/>
            <p:nvPr/>
          </p:nvSpPr>
          <p:spPr>
            <a:xfrm>
              <a:off x="9931790" y="2447192"/>
              <a:ext cx="1594339" cy="122604"/>
            </a:xfrm>
            <a:prstGeom prst="rect">
              <a:avLst/>
            </a:prstGeom>
            <a:solidFill>
              <a:srgbClr val="E9941A">
                <a:alpha val="49000"/>
              </a:srgb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72BDD3F-7259-4FBF-A506-E80EC084DF4B}"/>
                </a:ext>
              </a:extLst>
            </p:cNvPr>
            <p:cNvSpPr/>
            <p:nvPr/>
          </p:nvSpPr>
          <p:spPr>
            <a:xfrm>
              <a:off x="5461687" y="518984"/>
              <a:ext cx="4011828" cy="3459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38A5C25-EAE6-4087-A66B-99F7C0612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436" y="3032812"/>
              <a:ext cx="638078" cy="54492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892EAE2-8609-40FE-AB36-69696021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9850" y="2431233"/>
              <a:ext cx="638078" cy="54492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0B79B81-8C78-4CCD-8A97-A31D17222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3933444"/>
              <a:ext cx="643128" cy="128016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CAE3527-60C8-49A9-924C-F7034BD6C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" y="3933444"/>
              <a:ext cx="643128" cy="12801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BD2AE79-5EDA-470D-ACC1-1AAE61B306E0}"/>
                </a:ext>
              </a:extLst>
            </p:cNvPr>
            <p:cNvSpPr/>
            <p:nvPr/>
          </p:nvSpPr>
          <p:spPr>
            <a:xfrm>
              <a:off x="11935326" y="401053"/>
              <a:ext cx="176463" cy="17646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E840EA-2961-4B26-A01B-41E32CCC923D}"/>
              </a:ext>
            </a:extLst>
          </p:cNvPr>
          <p:cNvGrpSpPr/>
          <p:nvPr/>
        </p:nvGrpSpPr>
        <p:grpSpPr>
          <a:xfrm>
            <a:off x="4484816" y="570589"/>
            <a:ext cx="2703509" cy="831767"/>
            <a:chOff x="5542936" y="2877208"/>
            <a:chExt cx="2703509" cy="83176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18904C-D074-46FF-A88F-1034720E30F6}"/>
                </a:ext>
              </a:extLst>
            </p:cNvPr>
            <p:cNvSpPr txBox="1"/>
            <p:nvPr/>
          </p:nvSpPr>
          <p:spPr>
            <a:xfrm>
              <a:off x="5542936" y="2877208"/>
              <a:ext cx="270350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Arial" charset="0"/>
                  <a:ea typeface="Arial" charset="0"/>
                  <a:cs typeface="Arial" charset="0"/>
                </a:rPr>
                <a:t>Notifications and Alarms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3E97CCA-8806-473E-BE01-E6FBFB2D31B0}"/>
                </a:ext>
              </a:extLst>
            </p:cNvPr>
            <p:cNvSpPr txBox="1"/>
            <p:nvPr/>
          </p:nvSpPr>
          <p:spPr>
            <a:xfrm>
              <a:off x="5647360" y="3201144"/>
              <a:ext cx="193136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</a:rPr>
                <a:t>Receive Wireless Comms</a:t>
              </a:r>
            </a:p>
            <a:p>
              <a:r>
                <a:rPr lang="en-US" sz="1350" dirty="0">
                  <a:solidFill>
                    <a:prstClr val="black"/>
                  </a:solidFill>
                </a:rPr>
                <a:t>Alert Users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5E28CF0-009A-4316-8E5D-2544BCCB3A84}"/>
              </a:ext>
            </a:extLst>
          </p:cNvPr>
          <p:cNvGrpSpPr>
            <a:grpSpLocks noChangeAspect="1"/>
          </p:cNvGrpSpPr>
          <p:nvPr/>
        </p:nvGrpSpPr>
        <p:grpSpPr>
          <a:xfrm>
            <a:off x="3387536" y="539064"/>
            <a:ext cx="1097280" cy="1097280"/>
            <a:chOff x="1141235" y="4952206"/>
            <a:chExt cx="1463040" cy="1463040"/>
          </a:xfrm>
        </p:grpSpPr>
        <p:sp>
          <p:nvSpPr>
            <p:cNvPr id="34" name="Rounded Rectangle 28">
              <a:extLst>
                <a:ext uri="{FF2B5EF4-FFF2-40B4-BE49-F238E27FC236}">
                  <a16:creationId xmlns:a16="http://schemas.microsoft.com/office/drawing/2014/main" id="{981E3A03-2BD1-46A1-9CE7-5CA02C7217C1}"/>
                </a:ext>
              </a:extLst>
            </p:cNvPr>
            <p:cNvSpPr/>
            <p:nvPr/>
          </p:nvSpPr>
          <p:spPr>
            <a:xfrm>
              <a:off x="1141235" y="4952206"/>
              <a:ext cx="1463040" cy="146304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575798C-0FED-4333-B632-8EF433E95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1514" y="5028439"/>
              <a:ext cx="1342482" cy="1310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9275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5A7FB0-B867-45FF-9312-49E534A2E9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7B6AAB-030F-4400-90C5-611FC8D48C27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92" y="1093581"/>
            <a:ext cx="6096528" cy="4762913"/>
          </a:xfrm>
        </p:spPr>
      </p:pic>
    </p:spTree>
    <p:extLst>
      <p:ext uri="{BB962C8B-B14F-4D97-AF65-F5344CB8AC3E}">
        <p14:creationId xmlns:p14="http://schemas.microsoft.com/office/powerpoint/2010/main" val="3712698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61E7DF-2D5A-4EF0-9E9E-047227DE4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E7A4BB3-E848-5A44-82DF-322201952CD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50AF6E-CF6A-429E-A4B2-32D2D767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0" dirty="0">
                <a:solidFill>
                  <a:srgbClr val="F2672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Office of Radiological Security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BCC4A-09A3-46FA-94B8-812D5A6C188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24000" y="898526"/>
            <a:ext cx="9144000" cy="52663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Mission: ORS enhances global security by preventing high activity radioactive materials from use in acts of terrorism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74043F-D5E8-413F-90AA-A8F5AB28E758}"/>
              </a:ext>
            </a:extLst>
          </p:cNvPr>
          <p:cNvGrpSpPr/>
          <p:nvPr/>
        </p:nvGrpSpPr>
        <p:grpSpPr>
          <a:xfrm>
            <a:off x="1138340" y="1966304"/>
            <a:ext cx="9334500" cy="3993170"/>
            <a:chOff x="2061156" y="2815811"/>
            <a:chExt cx="5883574" cy="2540335"/>
          </a:xfrm>
        </p:grpSpPr>
        <p:pic>
          <p:nvPicPr>
            <p:cNvPr id="5" name="Content Placeholder 6">
              <a:extLst>
                <a:ext uri="{FF2B5EF4-FFF2-40B4-BE49-F238E27FC236}">
                  <a16:creationId xmlns:a16="http://schemas.microsoft.com/office/drawing/2014/main" id="{683DB40E-5366-4569-A69F-7D671E927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156" y="2815811"/>
              <a:ext cx="5883574" cy="2540335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9A893FF-FE66-465C-A794-7CD8F71BA078}"/>
                </a:ext>
              </a:extLst>
            </p:cNvPr>
            <p:cNvGrpSpPr/>
            <p:nvPr/>
          </p:nvGrpSpPr>
          <p:grpSpPr>
            <a:xfrm>
              <a:off x="2322876" y="4175421"/>
              <a:ext cx="5324738" cy="1078910"/>
              <a:chOff x="1937019" y="3856132"/>
              <a:chExt cx="5137693" cy="1041010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34A8A7D4-FEBB-42FB-84DC-EEA6FD63E9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45"/>
              <a:stretch/>
            </p:blipFill>
            <p:spPr bwMode="auto">
              <a:xfrm>
                <a:off x="6172200" y="4048460"/>
                <a:ext cx="902512" cy="745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0">
                <a:extLst>
                  <a:ext uri="{FF2B5EF4-FFF2-40B4-BE49-F238E27FC236}">
                    <a16:creationId xmlns:a16="http://schemas.microsoft.com/office/drawing/2014/main" id="{8894F34E-2E03-4A06-8A0D-28F2D7F0F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8205" y="3856132"/>
                <a:ext cx="1127589" cy="1041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24" descr="O:\NA-21\NA-211\Domestic Threat Reduction\Alarm Response Training\Photos\Pics of CAS &amp; RMS\524902.jpg">
                <a:extLst>
                  <a:ext uri="{FF2B5EF4-FFF2-40B4-BE49-F238E27FC236}">
                    <a16:creationId xmlns:a16="http://schemas.microsoft.com/office/drawing/2014/main" id="{E5BEBF28-F7FB-4FD5-B44A-2CF7CFBC41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7019" y="3945590"/>
                <a:ext cx="1268735" cy="9515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00410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48862A-84FA-4034-83D2-8B242CCDC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Security Challenges for Mobile Sources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995127-FBA6-4CDE-940E-1A9FFF31F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82D55A9-4BA2-4866-9244-6EAA7F9272A7}" type="slidenum">
              <a:rPr lang="en-US" sz="120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chemeClr val="tx1">
                  <a:alpha val="80000"/>
                </a:schemeClr>
              </a:solidFill>
            </a:endParaRP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E26E402B-67AA-40C6-9C63-8A6CF0CAB0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7808935"/>
              </p:ext>
            </p:extLst>
          </p:nvPr>
        </p:nvGraphicFramePr>
        <p:xfrm>
          <a:off x="4527804" y="989556"/>
          <a:ext cx="7030213" cy="4860339"/>
        </p:xfrm>
        <a:graphic>
          <a:graphicData uri="http://schemas.openxmlformats.org/drawingml/2006/table">
            <a:tbl>
              <a:tblPr firstRow="1" bandRow="1"/>
              <a:tblGrid>
                <a:gridCol w="3559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0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42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Characteristics of Mobile Devices</a:t>
                      </a:r>
                    </a:p>
                  </a:txBody>
                  <a:tcPr marL="93015" marR="93015" marT="93015" marB="930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672B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Security Challenges</a:t>
                      </a:r>
                    </a:p>
                  </a:txBody>
                  <a:tcPr marL="93015" marR="93015" marT="93015" marB="930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67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7860">
                <a:tc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Devices are portable and move from storage facilities, to transport vehicles, to job sites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Transported and used across wide geographic areas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Used at job site for varying lengths of time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Used in harsh and sometimes remote locations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Relatively small devices/containers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Sources exposed instead of contained during operation</a:t>
                      </a:r>
                    </a:p>
                  </a:txBody>
                  <a:tcPr marL="93015" marR="93015" marT="93015" marB="930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2857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285750" marR="0" lvl="0" indent="-28575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Security extends beyond storage location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Limited remote alarm notification and surveillance during transport and use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Reliance on manual procedures and operator communication during transport and use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Limited options for addressing “delay”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Response jurisdictions can be difficult to determine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Device location may be unfamiliar to responders</a:t>
                      </a:r>
                    </a:p>
                  </a:txBody>
                  <a:tcPr marL="93015" marR="93015" marT="93015" marB="930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8221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MS PGothic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en-US" sz="1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Enhanced Security Considerations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Tracking devices/containers and monitoring source presence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Alarm communication methods and reliability (cellular/satellite)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Power consumption (battery life)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234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Limited space for sensor and communication components</a:t>
                      </a:r>
                    </a:p>
                  </a:txBody>
                  <a:tcPr marL="93015" marR="93015" marT="93015" marB="930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8889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2D3228-9C7C-4CD9-AD2B-3EF028219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F86A0C1-8052-4BA2-90C5-5E13185A53D6}"/>
              </a:ext>
            </a:extLst>
          </p:cNvPr>
          <p:cNvSpPr txBox="1">
            <a:spLocks/>
          </p:cNvSpPr>
          <p:nvPr/>
        </p:nvSpPr>
        <p:spPr>
          <a:xfrm>
            <a:off x="8251102" y="6314944"/>
            <a:ext cx="615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9658F99-2938-4400-B42B-D9A6668790AB}"/>
              </a:ext>
            </a:extLst>
          </p:cNvPr>
          <p:cNvSpPr txBox="1">
            <a:spLocks/>
          </p:cNvSpPr>
          <p:nvPr/>
        </p:nvSpPr>
        <p:spPr>
          <a:xfrm>
            <a:off x="2458310" y="144822"/>
            <a:ext cx="7275379" cy="7041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0" dirty="0">
                <a:solidFill>
                  <a:srgbClr val="F2672B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Mobile Radioactive Source Risks and Developing an Effective Solution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24BDAA-CF51-429C-93C2-833007D8834F}"/>
              </a:ext>
            </a:extLst>
          </p:cNvPr>
          <p:cNvGrpSpPr/>
          <p:nvPr/>
        </p:nvGrpSpPr>
        <p:grpSpPr>
          <a:xfrm>
            <a:off x="240080" y="976091"/>
            <a:ext cx="11711837" cy="5254273"/>
            <a:chOff x="0" y="1715526"/>
            <a:chExt cx="9144000" cy="42957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E92DEE-A74A-4B4A-B1C6-BFFD24884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15526"/>
              <a:ext cx="9144000" cy="429577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2F9D32-A0F1-4F59-8BBD-B92F5C88B191}"/>
                </a:ext>
              </a:extLst>
            </p:cNvPr>
            <p:cNvSpPr txBox="1"/>
            <p:nvPr/>
          </p:nvSpPr>
          <p:spPr>
            <a:xfrm>
              <a:off x="316524" y="4739932"/>
              <a:ext cx="180418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Conceptual Design &amp; Development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293B549-BC44-4602-8ABE-2B75B2492C0A}"/>
                </a:ext>
              </a:extLst>
            </p:cNvPr>
            <p:cNvSpPr txBox="1"/>
            <p:nvPr/>
          </p:nvSpPr>
          <p:spPr>
            <a:xfrm>
              <a:off x="2743200" y="4970764"/>
              <a:ext cx="180418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Integration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217DC0-6643-4FCA-BF6D-7ACAAD26D4DA}"/>
                </a:ext>
              </a:extLst>
            </p:cNvPr>
            <p:cNvSpPr txBox="1"/>
            <p:nvPr/>
          </p:nvSpPr>
          <p:spPr>
            <a:xfrm>
              <a:off x="4857750" y="4739932"/>
              <a:ext cx="1804182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Pilots and Low-Rate Initial Production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C35F1D6-CFAA-4B9D-98BC-4EC67CEA2E55}"/>
                </a:ext>
              </a:extLst>
            </p:cNvPr>
            <p:cNvSpPr txBox="1"/>
            <p:nvPr/>
          </p:nvSpPr>
          <p:spPr>
            <a:xfrm>
              <a:off x="6989006" y="4855348"/>
              <a:ext cx="180418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Tech Transfer &amp; Deployment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4570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1AD6CA-7C2E-484D-B6DF-BC268D599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6A75B3D-E7A8-4A8B-9A8A-7396F5E918BA}"/>
              </a:ext>
            </a:extLst>
          </p:cNvPr>
          <p:cNvGrpSpPr/>
          <p:nvPr/>
        </p:nvGrpSpPr>
        <p:grpSpPr>
          <a:xfrm>
            <a:off x="3617686" y="629098"/>
            <a:ext cx="2947793" cy="831767"/>
            <a:chOff x="1716996" y="2155030"/>
            <a:chExt cx="2947793" cy="83176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0994A4E-7B36-49DA-B3DD-0CC4E5C59EBE}"/>
                </a:ext>
              </a:extLst>
            </p:cNvPr>
            <p:cNvSpPr txBox="1"/>
            <p:nvPr/>
          </p:nvSpPr>
          <p:spPr>
            <a:xfrm>
              <a:off x="1716996" y="2155030"/>
              <a:ext cx="29477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Arial" panose="020B0604020202020204" pitchFamily="34" charset="0"/>
                  <a:cs typeface="Arial" panose="020B0604020202020204" pitchFamily="34" charset="0"/>
                </a:rPr>
                <a:t>Camera</a:t>
              </a:r>
              <a:r>
                <a:rPr lang="en-US" sz="1500" b="1" dirty="0">
                  <a:solidFill>
                    <a:srgbClr val="BA5915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  <a:r>
                <a:rPr lang="en-US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  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Persistent Monitoring Tag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DCDE6DE-2573-4E2F-9B0B-A18A62BB1867}"/>
                </a:ext>
              </a:extLst>
            </p:cNvPr>
            <p:cNvSpPr txBox="1"/>
            <p:nvPr/>
          </p:nvSpPr>
          <p:spPr>
            <a:xfrm>
              <a:off x="1821419" y="2478966"/>
              <a:ext cx="1557414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</a:rPr>
                <a:t>Track the Camera</a:t>
              </a:r>
            </a:p>
            <a:p>
              <a:r>
                <a:rPr lang="en-US" sz="1350" dirty="0">
                  <a:solidFill>
                    <a:prstClr val="black"/>
                  </a:solidFill>
                </a:rPr>
                <a:t>Monitor the Source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7EC4F440-A11C-4851-9CF1-401F785430D7}"/>
              </a:ext>
            </a:extLst>
          </p:cNvPr>
          <p:cNvSpPr txBox="1"/>
          <p:nvPr/>
        </p:nvSpPr>
        <p:spPr>
          <a:xfrm>
            <a:off x="4281263" y="204281"/>
            <a:ext cx="639680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2672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Industrial Radiography</a:t>
            </a:r>
          </a:p>
          <a:p>
            <a:r>
              <a:rPr lang="en-US" sz="1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DCA955F-44E4-4195-B5BD-DB9669CAEFF3}"/>
              </a:ext>
            </a:extLst>
          </p:cNvPr>
          <p:cNvGrpSpPr>
            <a:grpSpLocks noChangeAspect="1"/>
          </p:cNvGrpSpPr>
          <p:nvPr/>
        </p:nvGrpSpPr>
        <p:grpSpPr>
          <a:xfrm>
            <a:off x="2461783" y="487305"/>
            <a:ext cx="1097280" cy="1097280"/>
            <a:chOff x="1155032" y="126717"/>
            <a:chExt cx="1463040" cy="1463040"/>
          </a:xfrm>
        </p:grpSpPr>
        <p:sp>
          <p:nvSpPr>
            <p:cNvPr id="66" name="Rounded Rectangle 29">
              <a:extLst>
                <a:ext uri="{FF2B5EF4-FFF2-40B4-BE49-F238E27FC236}">
                  <a16:creationId xmlns:a16="http://schemas.microsoft.com/office/drawing/2014/main" id="{A931F26D-7A73-483E-8C99-B6CAF2694752}"/>
                </a:ext>
              </a:extLst>
            </p:cNvPr>
            <p:cNvSpPr/>
            <p:nvPr/>
          </p:nvSpPr>
          <p:spPr>
            <a:xfrm>
              <a:off x="1155032" y="126717"/>
              <a:ext cx="1463040" cy="146304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251A80B-7583-4FA5-84CA-7096FE2B5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471" y="431596"/>
              <a:ext cx="1120159" cy="853283"/>
            </a:xfrm>
            <a:prstGeom prst="rect">
              <a:avLst/>
            </a:prstGeom>
          </p:spPr>
        </p:pic>
      </p:grpSp>
      <p:pic>
        <p:nvPicPr>
          <p:cNvPr id="88" name="Picture 87">
            <a:extLst>
              <a:ext uri="{FF2B5EF4-FFF2-40B4-BE49-F238E27FC236}">
                <a16:creationId xmlns:a16="http://schemas.microsoft.com/office/drawing/2014/main" id="{8C4E6E96-168D-4C4D-856E-74BB63CA0B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686" y="3963490"/>
            <a:ext cx="3603607" cy="240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5" name="Picture 84" descr="A picture containing iron, appliance&#10;&#10;Description automatically generated">
            <a:extLst>
              <a:ext uri="{FF2B5EF4-FFF2-40B4-BE49-F238E27FC236}">
                <a16:creationId xmlns:a16="http://schemas.microsoft.com/office/drawing/2014/main" id="{8C0DFF83-943D-4966-802C-8E60CF9C78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1" y="2242047"/>
            <a:ext cx="4278379" cy="2856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36A4A97-5F06-413B-A07E-02A0B853B2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169" y="1938243"/>
            <a:ext cx="8199831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768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81E1C5-F388-42B3-8BAB-F916E7DE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F34C20-C23D-4648-8609-D648901880D2}"/>
              </a:ext>
            </a:extLst>
          </p:cNvPr>
          <p:cNvGrpSpPr/>
          <p:nvPr/>
        </p:nvGrpSpPr>
        <p:grpSpPr>
          <a:xfrm>
            <a:off x="4075997" y="766028"/>
            <a:ext cx="2513105" cy="831767"/>
            <a:chOff x="1697685" y="3884440"/>
            <a:chExt cx="2513105" cy="83176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A9188E-E8E9-4FC3-B64D-9347818F7D44}"/>
                </a:ext>
              </a:extLst>
            </p:cNvPr>
            <p:cNvSpPr txBox="1"/>
            <p:nvPr/>
          </p:nvSpPr>
          <p:spPr>
            <a:xfrm>
              <a:off x="1697685" y="3884440"/>
              <a:ext cx="251310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Truck  </a:t>
              </a:r>
              <a:r>
                <a:rPr lang="en-US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  <a:r>
                <a:rPr lang="en-US" sz="15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Secure Transport Box</a:t>
              </a:r>
              <a:endParaRPr 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2126F7-0112-45A6-9030-25FD9E33C0A5}"/>
                </a:ext>
              </a:extLst>
            </p:cNvPr>
            <p:cNvSpPr txBox="1"/>
            <p:nvPr/>
          </p:nvSpPr>
          <p:spPr>
            <a:xfrm>
              <a:off x="1802108" y="4208376"/>
              <a:ext cx="1617366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</a:rPr>
                <a:t>Track the Truck</a:t>
              </a:r>
            </a:p>
            <a:p>
              <a:r>
                <a:rPr lang="en-US" sz="1350" dirty="0">
                  <a:solidFill>
                    <a:prstClr val="black"/>
                  </a:solidFill>
                </a:rPr>
                <a:t>Monitor the Camera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3B92309-B756-4227-A68E-275B2B8A0CE5}"/>
              </a:ext>
            </a:extLst>
          </p:cNvPr>
          <p:cNvGrpSpPr>
            <a:grpSpLocks noChangeAspect="1"/>
          </p:cNvGrpSpPr>
          <p:nvPr/>
        </p:nvGrpSpPr>
        <p:grpSpPr>
          <a:xfrm>
            <a:off x="2972802" y="660428"/>
            <a:ext cx="1097280" cy="1097280"/>
            <a:chOff x="1155032" y="1722922"/>
            <a:chExt cx="1463040" cy="1463040"/>
          </a:xfrm>
        </p:grpSpPr>
        <p:sp>
          <p:nvSpPr>
            <p:cNvPr id="9" name="Rounded Rectangle 26">
              <a:extLst>
                <a:ext uri="{FF2B5EF4-FFF2-40B4-BE49-F238E27FC236}">
                  <a16:creationId xmlns:a16="http://schemas.microsoft.com/office/drawing/2014/main" id="{BF97F3C9-5A7C-4150-83CE-7126FDFD26AF}"/>
                </a:ext>
              </a:extLst>
            </p:cNvPr>
            <p:cNvSpPr/>
            <p:nvPr/>
          </p:nvSpPr>
          <p:spPr>
            <a:xfrm>
              <a:off x="1155032" y="1722922"/>
              <a:ext cx="1463040" cy="146304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61E31E-8D81-4489-B057-58D68F3C3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646" y="2024292"/>
              <a:ext cx="1325813" cy="860301"/>
            </a:xfrm>
            <a:prstGeom prst="rect">
              <a:avLst/>
            </a:prstGeom>
          </p:spPr>
        </p:pic>
      </p:grp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A534CC2E-E74C-45D3-95BA-F3613C428B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44" y="1835497"/>
            <a:ext cx="5693837" cy="3800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010CCE-C8DD-4227-A84A-7D8A96A67A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486" y="3914014"/>
            <a:ext cx="3262599" cy="217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2F473F-D1FD-4F22-B454-0C0D33CABC9E}"/>
              </a:ext>
            </a:extLst>
          </p:cNvPr>
          <p:cNvSpPr txBox="1"/>
          <p:nvPr/>
        </p:nvSpPr>
        <p:spPr>
          <a:xfrm>
            <a:off x="4281263" y="204281"/>
            <a:ext cx="639680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2672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Industrial Radiography</a:t>
            </a:r>
          </a:p>
          <a:p>
            <a:r>
              <a:rPr lang="en-US" sz="1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" name="Picture 46">
            <a:extLst>
              <a:ext uri="{FF2B5EF4-FFF2-40B4-BE49-F238E27FC236}">
                <a16:creationId xmlns:a16="http://schemas.microsoft.com/office/drawing/2014/main" id="{E16E17F6-9682-4265-9F24-A78C6A3385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216" y="1019889"/>
            <a:ext cx="6298119" cy="440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95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C66B86-1B0C-4CEE-9024-72B496413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78237-E33A-495E-B578-68BBF23126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906" y="3501195"/>
            <a:ext cx="3677103" cy="2454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9750B9-5A30-4AB1-877A-352B487B6F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349" y="488911"/>
            <a:ext cx="4591515" cy="306508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4268E65-3866-4999-AFA5-4CC20A7E41CC}"/>
              </a:ext>
            </a:extLst>
          </p:cNvPr>
          <p:cNvGrpSpPr/>
          <p:nvPr/>
        </p:nvGrpSpPr>
        <p:grpSpPr>
          <a:xfrm>
            <a:off x="4475139" y="740561"/>
            <a:ext cx="3241721" cy="831767"/>
            <a:chOff x="5959950" y="2118936"/>
            <a:chExt cx="3241721" cy="83176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411F19-1C76-4D93-8BCF-D623F8060845}"/>
                </a:ext>
              </a:extLst>
            </p:cNvPr>
            <p:cNvSpPr txBox="1"/>
            <p:nvPr/>
          </p:nvSpPr>
          <p:spPr>
            <a:xfrm>
              <a:off x="5959950" y="2118936"/>
              <a:ext cx="324172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" panose="020B0604020202020204" pitchFamily="34" charset="0"/>
                  <a:ea typeface="+mj-ea"/>
                  <a:cs typeface="Arial" panose="020B0604020202020204" pitchFamily="34" charset="0"/>
                </a:rPr>
                <a:t>Storage</a:t>
              </a:r>
              <a:r>
                <a:rPr lang="en-US" sz="1500" b="1" dirty="0">
                  <a:solidFill>
                    <a:srgbClr val="BA5915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  <a:r>
                <a:rPr lang="en-US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</a:t>
              </a:r>
              <a:r>
                <a:rPr lang="en-US" sz="15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Integrated Site Security</a:t>
              </a:r>
              <a:endParaRPr lang="en-US" sz="1500" b="1" dirty="0">
                <a:solidFill>
                  <a:srgbClr val="BA5915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C0780E-7D50-4323-869D-703F77273F3B}"/>
                </a:ext>
              </a:extLst>
            </p:cNvPr>
            <p:cNvSpPr txBox="1"/>
            <p:nvPr/>
          </p:nvSpPr>
          <p:spPr>
            <a:xfrm>
              <a:off x="6064374" y="2442872"/>
              <a:ext cx="179049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</a:rPr>
                <a:t>Secure the Camera(s)</a:t>
              </a:r>
            </a:p>
            <a:p>
              <a:r>
                <a:rPr lang="en-US" sz="1350" dirty="0">
                  <a:solidFill>
                    <a:prstClr val="black"/>
                  </a:solidFill>
                </a:rPr>
                <a:t>Monitor the Camera(s)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90D73A-0930-4547-9CE1-2407788DD7FA}"/>
              </a:ext>
            </a:extLst>
          </p:cNvPr>
          <p:cNvGrpSpPr>
            <a:grpSpLocks noChangeAspect="1"/>
          </p:cNvGrpSpPr>
          <p:nvPr/>
        </p:nvGrpSpPr>
        <p:grpSpPr>
          <a:xfrm>
            <a:off x="3370748" y="607805"/>
            <a:ext cx="1097280" cy="1097280"/>
            <a:chOff x="1155032" y="3317780"/>
            <a:chExt cx="1463040" cy="1463040"/>
          </a:xfrm>
        </p:grpSpPr>
        <p:sp>
          <p:nvSpPr>
            <p:cNvPr id="11" name="Rounded Rectangle 27">
              <a:extLst>
                <a:ext uri="{FF2B5EF4-FFF2-40B4-BE49-F238E27FC236}">
                  <a16:creationId xmlns:a16="http://schemas.microsoft.com/office/drawing/2014/main" id="{0D9BD4A6-0755-4A36-B3D6-6F70CAEDFB0C}"/>
                </a:ext>
              </a:extLst>
            </p:cNvPr>
            <p:cNvSpPr/>
            <p:nvPr/>
          </p:nvSpPr>
          <p:spPr>
            <a:xfrm>
              <a:off x="1155032" y="3317780"/>
              <a:ext cx="1463040" cy="146304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662780-ACE8-4C49-8769-AECF6E5D1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9598" y="3533001"/>
              <a:ext cx="1013908" cy="103259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C242E19-C752-4A6C-90D3-7170AF4D504C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49" y="2002052"/>
            <a:ext cx="4320063" cy="329645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06C6CC-1B37-4A46-B0CE-652A5CD6A2E2}"/>
              </a:ext>
            </a:extLst>
          </p:cNvPr>
          <p:cNvSpPr txBox="1"/>
          <p:nvPr/>
        </p:nvSpPr>
        <p:spPr>
          <a:xfrm>
            <a:off x="4604664" y="216731"/>
            <a:ext cx="639680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2672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Industrial Radiography</a:t>
            </a:r>
          </a:p>
          <a:p>
            <a:r>
              <a:rPr lang="en-US" sz="15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D7B524-BC0D-4E7E-9F8D-A55756DCC7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179" y="2982951"/>
            <a:ext cx="2539603" cy="3386138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545935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830AC9-B4FD-4C0C-AF54-48D392408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304C6A-B44E-4133-B165-E89F100B88D9}"/>
              </a:ext>
            </a:extLst>
          </p:cNvPr>
          <p:cNvGrpSpPr/>
          <p:nvPr/>
        </p:nvGrpSpPr>
        <p:grpSpPr>
          <a:xfrm>
            <a:off x="3858233" y="570014"/>
            <a:ext cx="2703509" cy="831766"/>
            <a:chOff x="5940639" y="3833909"/>
            <a:chExt cx="2703509" cy="83176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70A32C-388F-41A0-9893-C07D66C865B5}"/>
                </a:ext>
              </a:extLst>
            </p:cNvPr>
            <p:cNvSpPr txBox="1"/>
            <p:nvPr/>
          </p:nvSpPr>
          <p:spPr>
            <a:xfrm>
              <a:off x="6045063" y="4157844"/>
              <a:ext cx="193136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</a:rPr>
                <a:t>Receive Wireless Comms</a:t>
              </a:r>
            </a:p>
            <a:p>
              <a:r>
                <a:rPr lang="en-US" sz="1350" dirty="0">
                  <a:solidFill>
                    <a:prstClr val="black"/>
                  </a:solidFill>
                </a:rPr>
                <a:t>Alert Users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A7F5D6-AE22-4AEC-829B-F630BDC5AAE8}"/>
                </a:ext>
              </a:extLst>
            </p:cNvPr>
            <p:cNvSpPr txBox="1"/>
            <p:nvPr/>
          </p:nvSpPr>
          <p:spPr>
            <a:xfrm>
              <a:off x="5940639" y="3833909"/>
              <a:ext cx="270350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Arial" charset="0"/>
                  <a:ea typeface="Arial" charset="0"/>
                  <a:cs typeface="Arial" charset="0"/>
                </a:rPr>
                <a:t>Notifications and Alarms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937C38-9D15-4892-A429-6EB121B3B24A}"/>
              </a:ext>
            </a:extLst>
          </p:cNvPr>
          <p:cNvGrpSpPr>
            <a:grpSpLocks noChangeAspect="1"/>
          </p:cNvGrpSpPr>
          <p:nvPr/>
        </p:nvGrpSpPr>
        <p:grpSpPr>
          <a:xfrm>
            <a:off x="2768000" y="463819"/>
            <a:ext cx="1097280" cy="1097280"/>
            <a:chOff x="1141235" y="4952206"/>
            <a:chExt cx="1463040" cy="1463040"/>
          </a:xfrm>
        </p:grpSpPr>
        <p:sp>
          <p:nvSpPr>
            <p:cNvPr id="15" name="Rounded Rectangle 28">
              <a:extLst>
                <a:ext uri="{FF2B5EF4-FFF2-40B4-BE49-F238E27FC236}">
                  <a16:creationId xmlns:a16="http://schemas.microsoft.com/office/drawing/2014/main" id="{D7E06AA8-672C-4E37-810F-442C5F49ADAB}"/>
                </a:ext>
              </a:extLst>
            </p:cNvPr>
            <p:cNvSpPr/>
            <p:nvPr/>
          </p:nvSpPr>
          <p:spPr>
            <a:xfrm>
              <a:off x="1141235" y="4952206"/>
              <a:ext cx="1463040" cy="146304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1FB56ED-421E-44F2-A03E-D69478603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01514" y="5028439"/>
              <a:ext cx="1342482" cy="131057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4EABF55-48A4-4F6C-8BFF-B2FCC29D4E80}"/>
              </a:ext>
            </a:extLst>
          </p:cNvPr>
          <p:cNvSpPr txBox="1"/>
          <p:nvPr/>
        </p:nvSpPr>
        <p:spPr>
          <a:xfrm>
            <a:off x="4170213" y="91348"/>
            <a:ext cx="63968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2672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Industrial Radiography</a:t>
            </a:r>
          </a:p>
          <a:p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C84A40A-5689-44CE-9383-B5A819C159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395" y="1745296"/>
            <a:ext cx="6642778" cy="35281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27F54B4-3423-4034-B940-F1038EEC6F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1397" y="1227941"/>
            <a:ext cx="5545074" cy="294480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F1991D-543E-4D11-BE2E-CFAEF2FD87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88" y="4661452"/>
            <a:ext cx="7111568" cy="162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4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-up of a watch&#10;&#10;Description automatically generated with low confidence">
            <a:extLst>
              <a:ext uri="{FF2B5EF4-FFF2-40B4-BE49-F238E27FC236}">
                <a16:creationId xmlns:a16="http://schemas.microsoft.com/office/drawing/2014/main" id="{2A3C4EF7-782E-4009-815F-7B6A342F88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76" y="1294468"/>
            <a:ext cx="7106503" cy="47439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E69B7C-6D58-484A-B765-45F39592B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2D55A9-4BA2-4866-9244-6EAA7F9272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242571-A0E5-4F4E-BCA1-000AE4369D4A}"/>
              </a:ext>
            </a:extLst>
          </p:cNvPr>
          <p:cNvSpPr txBox="1"/>
          <p:nvPr/>
        </p:nvSpPr>
        <p:spPr>
          <a:xfrm>
            <a:off x="5014706" y="33630"/>
            <a:ext cx="6396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2672B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Well Logging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CAC340-E510-426C-BDD7-40F25EFCD247}"/>
              </a:ext>
            </a:extLst>
          </p:cNvPr>
          <p:cNvGrpSpPr/>
          <p:nvPr/>
        </p:nvGrpSpPr>
        <p:grpSpPr>
          <a:xfrm>
            <a:off x="4622103" y="685346"/>
            <a:ext cx="2947793" cy="831767"/>
            <a:chOff x="1352569" y="1661134"/>
            <a:chExt cx="2947793" cy="8317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1630CA9-DCEE-460D-B697-B0704D7B4D70}"/>
                </a:ext>
              </a:extLst>
            </p:cNvPr>
            <p:cNvSpPr txBox="1"/>
            <p:nvPr/>
          </p:nvSpPr>
          <p:spPr>
            <a:xfrm>
              <a:off x="1352569" y="1661134"/>
              <a:ext cx="29477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Shield</a:t>
              </a:r>
              <a:r>
                <a:rPr lang="en-US" sz="1500" b="1" dirty="0">
                  <a:solidFill>
                    <a:srgbClr val="BA5915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  <a:r>
                <a:rPr lang="en-US" sz="1500" b="1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|  </a:t>
              </a:r>
              <a:r>
                <a:rPr lang="en-US" sz="1200" dirty="0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eTag</a:t>
              </a:r>
              <a:r>
                <a:rPr lang="en-US" sz="1200" dirty="0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(s)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A21B88E-9F41-4BC2-A275-907561132D6E}"/>
                </a:ext>
              </a:extLst>
            </p:cNvPr>
            <p:cNvSpPr txBox="1"/>
            <p:nvPr/>
          </p:nvSpPr>
          <p:spPr>
            <a:xfrm>
              <a:off x="1456993" y="1985070"/>
              <a:ext cx="220938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prstClr val="black"/>
                  </a:solidFill>
                </a:rPr>
                <a:t>Track the Shield</a:t>
              </a:r>
            </a:p>
            <a:p>
              <a:r>
                <a:rPr lang="en-US" sz="1350" dirty="0">
                  <a:solidFill>
                    <a:prstClr val="black"/>
                  </a:solidFill>
                </a:rPr>
                <a:t>Monitor the Shield Proximity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B41DF3E-F9FF-40ED-ADF6-B60656A349C1}"/>
              </a:ext>
            </a:extLst>
          </p:cNvPr>
          <p:cNvGrpSpPr/>
          <p:nvPr/>
        </p:nvGrpSpPr>
        <p:grpSpPr>
          <a:xfrm>
            <a:off x="3505063" y="525966"/>
            <a:ext cx="1097280" cy="1097280"/>
            <a:chOff x="1399037" y="2156621"/>
            <a:chExt cx="1097280" cy="1097280"/>
          </a:xfrm>
        </p:grpSpPr>
        <p:sp>
          <p:nvSpPr>
            <p:cNvPr id="10" name="Rounded Rectangle 29">
              <a:extLst>
                <a:ext uri="{FF2B5EF4-FFF2-40B4-BE49-F238E27FC236}">
                  <a16:creationId xmlns:a16="http://schemas.microsoft.com/office/drawing/2014/main" id="{F91B968D-648F-4CD8-AB25-26C24EFBA7A3}"/>
                </a:ext>
              </a:extLst>
            </p:cNvPr>
            <p:cNvSpPr/>
            <p:nvPr/>
          </p:nvSpPr>
          <p:spPr>
            <a:xfrm>
              <a:off x="1399037" y="2156621"/>
              <a:ext cx="1097280" cy="1097280"/>
            </a:xfrm>
            <a:prstGeom prst="roundRect">
              <a:avLst/>
            </a:prstGeom>
            <a:gradFill rotWithShape="1">
              <a:gsLst>
                <a:gs pos="0">
                  <a:srgbClr val="F4AA00">
                    <a:lumMod val="110000"/>
                    <a:satMod val="105000"/>
                    <a:tint val="67000"/>
                  </a:srgbClr>
                </a:gs>
                <a:gs pos="50000">
                  <a:srgbClr val="F4AA00">
                    <a:lumMod val="105000"/>
                    <a:satMod val="103000"/>
                    <a:tint val="73000"/>
                  </a:srgbClr>
                </a:gs>
                <a:gs pos="100000">
                  <a:srgbClr val="F4AA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28575" cap="flat" cmpd="sng" algn="ctr">
              <a:solidFill>
                <a:srgbClr val="F4AA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BAA9DE-F549-4220-BCAB-51DEF5F7E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090"/>
            <a:stretch/>
          </p:blipFill>
          <p:spPr>
            <a:xfrm>
              <a:off x="1599583" y="2318913"/>
              <a:ext cx="663654" cy="74442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5FE7558-34D6-43FC-9214-CBAB0160E1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2883" y="846927"/>
            <a:ext cx="4485302" cy="519151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1323429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S template 16-9 May 2020" id="{4E79C6FA-2E81-4847-9178-43C0237B4024}" vid="{A544AF41-5DD0-407B-A5B7-8EEA434DF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EC261AF5D6B342A13BCA5799722034" ma:contentTypeVersion="10" ma:contentTypeDescription="Create a new document." ma:contentTypeScope="" ma:versionID="64d0e647bc145330b5757ba17af1eddc">
  <xsd:schema xmlns:xsd="http://www.w3.org/2001/XMLSchema" xmlns:xs="http://www.w3.org/2001/XMLSchema" xmlns:p="http://schemas.microsoft.com/office/2006/metadata/properties" xmlns:ns3="610bab2d-6018-467c-b648-f6c1afd2152c" targetNamespace="http://schemas.microsoft.com/office/2006/metadata/properties" ma:root="true" ma:fieldsID="a3afd64a430c611e01813bedb11780af" ns3:_="">
    <xsd:import namespace="610bab2d-6018-467c-b648-f6c1afd2152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bab2d-6018-467c-b648-f6c1afd215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B71F01-EFC6-4EA8-9C8E-562A2C630E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0bab2d-6018-467c-b648-f6c1afd215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B5C9F6-44A2-47FC-8386-550D75636C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8ECC9C-50B6-4D1D-86C7-5CFF9B543FCA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610bab2d-6018-467c-b648-f6c1afd2152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PA_Approved_ORS Widescreen PPT Template May 2020</Template>
  <TotalTime>316</TotalTime>
  <Words>334</Words>
  <Application>Microsoft Office PowerPoint</Application>
  <PresentationFormat>Widescreen</PresentationFormat>
  <Paragraphs>83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MS PGothic</vt:lpstr>
      <vt:lpstr>Arial</vt:lpstr>
      <vt:lpstr>Calibri</vt:lpstr>
      <vt:lpstr>Calibri Light</vt:lpstr>
      <vt:lpstr>2_Office Theme</vt:lpstr>
      <vt:lpstr>PowerPoint Presentation</vt:lpstr>
      <vt:lpstr>Office of Radiological Security</vt:lpstr>
      <vt:lpstr>Security Challenges for Mobile 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Roush, Tonya L</dc:creator>
  <cp:keywords/>
  <dc:description/>
  <cp:lastModifiedBy>Singley, Paul</cp:lastModifiedBy>
  <cp:revision>22</cp:revision>
  <cp:lastPrinted>2019-09-17T13:32:07Z</cp:lastPrinted>
  <dcterms:created xsi:type="dcterms:W3CDTF">2022-04-14T17:49:35Z</dcterms:created>
  <dcterms:modified xsi:type="dcterms:W3CDTF">2022-05-27T14:16:16Z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0x01010064EC261AF5D6B342A13BCA5799722034</vt:lpwstr>
  </property>
</Properties>
</file>