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64" r:id="rId3"/>
    <p:sldId id="272" r:id="rId4"/>
    <p:sldId id="273" r:id="rId5"/>
    <p:sldId id="274" r:id="rId6"/>
    <p:sldId id="275" r:id="rId7"/>
    <p:sldId id="294" r:id="rId8"/>
    <p:sldId id="293" r:id="rId9"/>
    <p:sldId id="301" r:id="rId10"/>
    <p:sldId id="278" r:id="rId11"/>
    <p:sldId id="297" r:id="rId12"/>
    <p:sldId id="298" r:id="rId13"/>
    <p:sldId id="299" r:id="rId14"/>
    <p:sldId id="300" r:id="rId15"/>
    <p:sldId id="296" r:id="rId16"/>
  </p:sldIdLst>
  <p:sldSz cx="9144000" cy="5143500" type="screen16x9"/>
  <p:notesSz cx="6858000" cy="9144000"/>
  <p:custDataLst>
    <p:tags r:id="rId1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4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20452" autoAdjust="0"/>
    <p:restoredTop sz="87372" autoAdjust="0"/>
  </p:normalViewPr>
  <p:slideViewPr>
    <p:cSldViewPr>
      <p:cViewPr varScale="1">
        <p:scale>
          <a:sx n="139" d="100"/>
          <a:sy n="139" d="100"/>
        </p:scale>
        <p:origin x="1068" y="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59" d="100"/>
          <a:sy n="59"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'[Report working copy of incidents tracker.xlsx]Chart'!$B$1</c:f>
              <c:strCache>
                <c:ptCount val="1"/>
                <c:pt idx="0">
                  <c:v>No. incidents</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layout>
                <c:manualLayout>
                  <c:x val="1.7921146953404885E-2"/>
                  <c:y val="-7.016707037287536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2.688164987441086E-2"/>
                  <c:y val="-5.84725586440628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B6F4705C-918D-4F52-83AD-41435755386C}" type="CATEGORYNAME">
                      <a:rPr lang="en-US"/>
                      <a:pPr>
                        <a:defRPr>
                          <a:solidFill>
                            <a:schemeClr val="accent1"/>
                          </a:solidFill>
                        </a:defRPr>
                      </a:pPr>
                      <a:t>[CATEGORY NAME]</a:t>
                    </a:fld>
                    <a:r>
                      <a:rPr lang="en-US"/>
                      <a:t>
</a:t>
                    </a:r>
                    <a:fld id="{3529A181-AF47-4054-9D86-36B561D96963}" type="PERCENTAGE">
                      <a:rPr lang="en-US"/>
                      <a:pPr>
                        <a:defRPr>
                          <a:solidFill>
                            <a:schemeClr val="accent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46064403239914"/>
                      <c:h val="0.19863128171388134"/>
                    </c:manualLayout>
                  </c15:layout>
                  <c15:dlblFieldTable/>
                  <c15:showDataLabelsRange val="0"/>
                </c:ext>
              </c:extLst>
            </c:dLbl>
            <c:dLbl>
              <c:idx val="3"/>
              <c:layout>
                <c:manualLayout>
                  <c:x val="-6.093189964157706E-2"/>
                  <c:y val="-8.7708837966094209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7FBDE7AB-38A1-4565-AF7F-EE6601698CE2}" type="CATEGORYNAME">
                      <a:rPr lang="en-US"/>
                      <a:pPr>
                        <a:defRPr>
                          <a:solidFill>
                            <a:schemeClr val="accent1"/>
                          </a:solidFill>
                        </a:defRPr>
                      </a:pPr>
                      <a:t>[CATEGORY NAME]</a:t>
                    </a:fld>
                    <a:r>
                      <a:rPr lang="en-US"/>
                      <a:t>
16%</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dLbl>
            <c:dLbl>
              <c:idx val="6"/>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45546B3-EA8A-4D76-B1CD-3539E332D775}" type="CATEGORYNAME">
                      <a:rPr lang="en-US"/>
                      <a:pPr>
                        <a:defRPr>
                          <a:solidFill>
                            <a:schemeClr val="accent1"/>
                          </a:solidFill>
                        </a:defRPr>
                      </a:pPr>
                      <a:t>[CATEGORY NAME]</a:t>
                    </a:fld>
                    <a:r>
                      <a:rPr lang="en-US"/>
                      <a:t>
</a:t>
                    </a:r>
                    <a:fld id="{115268CA-9DA0-4157-95D8-6D370908FB4C}" type="PERCENTAGE">
                      <a:rPr lang="en-US"/>
                      <a:pPr>
                        <a:defRPr>
                          <a:solidFill>
                            <a:schemeClr val="accent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'[Report working copy of incidents tracker.xlsx]Chart'!$A$2:$A$9</c:f>
              <c:strCache>
                <c:ptCount val="8"/>
                <c:pt idx="0">
                  <c:v>Theft &amp; loss</c:v>
                </c:pt>
                <c:pt idx="1">
                  <c:v>Discovery</c:v>
                </c:pt>
                <c:pt idx="2">
                  <c:v>Attempted unauthorised trade</c:v>
                </c:pt>
                <c:pt idx="3">
                  <c:v>Unauthorised possession</c:v>
                </c:pt>
                <c:pt idx="4">
                  <c:v>Unauthorised disposal</c:v>
                </c:pt>
                <c:pt idx="5">
                  <c:v>Unauthorised shipment</c:v>
                </c:pt>
                <c:pt idx="6">
                  <c:v>Misc</c:v>
                </c:pt>
                <c:pt idx="7">
                  <c:v>Scams</c:v>
                </c:pt>
              </c:strCache>
            </c:strRef>
          </c:cat>
          <c:val>
            <c:numRef>
              <c:f>'[Report working copy of incidents tracker.xlsx]Chart'!$B$2:$B$9</c:f>
              <c:numCache>
                <c:formatCode>General</c:formatCode>
                <c:ptCount val="8"/>
                <c:pt idx="0">
                  <c:v>28</c:v>
                </c:pt>
                <c:pt idx="1">
                  <c:v>9</c:v>
                </c:pt>
                <c:pt idx="2">
                  <c:v>3</c:v>
                </c:pt>
                <c:pt idx="3">
                  <c:v>19</c:v>
                </c:pt>
                <c:pt idx="4">
                  <c:v>15</c:v>
                </c:pt>
                <c:pt idx="5">
                  <c:v>12</c:v>
                </c:pt>
                <c:pt idx="6">
                  <c:v>2</c:v>
                </c:pt>
                <c:pt idx="7">
                  <c:v>3</c:v>
                </c:pt>
              </c:numCache>
            </c:numRef>
          </c:val>
        </c:ser>
        <c:ser>
          <c:idx val="1"/>
          <c:order val="1"/>
          <c:tx>
            <c:strRef>
              <c:f>'[Report working copy of incidents tracker.xlsx]Chart'!$C$1</c:f>
              <c:strCache>
                <c:ptCount val="1"/>
                <c:pt idx="0">
                  <c:v>Percentage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'[Report working copy of incidents tracker.xlsx]Chart'!$A$2:$A$9</c:f>
              <c:strCache>
                <c:ptCount val="8"/>
                <c:pt idx="0">
                  <c:v>Theft &amp; loss</c:v>
                </c:pt>
                <c:pt idx="1">
                  <c:v>Discovery</c:v>
                </c:pt>
                <c:pt idx="2">
                  <c:v>Attempted unauthorised trade</c:v>
                </c:pt>
                <c:pt idx="3">
                  <c:v>Unauthorised possession</c:v>
                </c:pt>
                <c:pt idx="4">
                  <c:v>Unauthorised disposal</c:v>
                </c:pt>
                <c:pt idx="5">
                  <c:v>Unauthorised shipment</c:v>
                </c:pt>
                <c:pt idx="6">
                  <c:v>Misc</c:v>
                </c:pt>
                <c:pt idx="7">
                  <c:v>Scams</c:v>
                </c:pt>
              </c:strCache>
            </c:strRef>
          </c:cat>
          <c:val>
            <c:numRef>
              <c:f>'[Report working copy of incidents tracker.xlsx]Chart'!$C$2:$C$9</c:f>
              <c:numCache>
                <c:formatCode>0.00</c:formatCode>
                <c:ptCount val="8"/>
                <c:pt idx="0">
                  <c:v>30.76923076923077</c:v>
                </c:pt>
                <c:pt idx="1">
                  <c:v>9.8901098901098905</c:v>
                </c:pt>
                <c:pt idx="2">
                  <c:v>3.296703296703297</c:v>
                </c:pt>
                <c:pt idx="3">
                  <c:v>20.87912087912088</c:v>
                </c:pt>
                <c:pt idx="4">
                  <c:v>16.483516483516482</c:v>
                </c:pt>
                <c:pt idx="5">
                  <c:v>13.186813186813188</c:v>
                </c:pt>
                <c:pt idx="6">
                  <c:v>2.197802197802198</c:v>
                </c:pt>
                <c:pt idx="7">
                  <c:v>3.296703296703297</c:v>
                </c:pt>
              </c:numCache>
            </c:numRef>
          </c:val>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4D3708-3DEA-4DFB-97F4-91921DB6B4A9}" type="datetimeFigureOut">
              <a:rPr lang="fr-FR" smtClean="0"/>
              <a:t>20/05/2022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E12AE7-C797-4014-A510-F6D185F38EE1}" type="slidenum">
              <a:rPr lang="fr-FR" smtClean="0"/>
              <a:t>‹#›</a:t>
            </a:fld>
            <a:endParaRPr lang="fr-FR"/>
          </a:p>
        </p:txBody>
      </p:sp>
    </p:spTree>
    <p:extLst>
      <p:ext uri="{BB962C8B-B14F-4D97-AF65-F5344CB8AC3E}">
        <p14:creationId xmlns:p14="http://schemas.microsoft.com/office/powerpoint/2010/main" val="1661019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C08A5-9EA6-4DB5-B3DE-EC3959B6BEE2}" type="datetimeFigureOut">
              <a:rPr lang="fr-FR" smtClean="0"/>
              <a:t>20/05/2022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CDD34-F9B8-4A67-A2A8-C8600C491E5E}" type="slidenum">
              <a:rPr lang="fr-FR" smtClean="0"/>
              <a:t>‹#›</a:t>
            </a:fld>
            <a:endParaRPr lang="fr-FR"/>
          </a:p>
        </p:txBody>
      </p:sp>
    </p:spTree>
    <p:extLst>
      <p:ext uri="{BB962C8B-B14F-4D97-AF65-F5344CB8AC3E}">
        <p14:creationId xmlns:p14="http://schemas.microsoft.com/office/powerpoint/2010/main" val="312489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F1CDD34-F9B8-4A67-A2A8-C8600C491E5E}" type="slidenum">
              <a:rPr lang="fr-FR" smtClean="0"/>
              <a:t>1</a:t>
            </a:fld>
            <a:endParaRPr lang="fr-FR"/>
          </a:p>
        </p:txBody>
      </p:sp>
    </p:spTree>
    <p:extLst>
      <p:ext uri="{BB962C8B-B14F-4D97-AF65-F5344CB8AC3E}">
        <p14:creationId xmlns:p14="http://schemas.microsoft.com/office/powerpoint/2010/main" val="264196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Staff of 11 at INTERPOL HQ in Lyon, Paris.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CDD34-F9B8-4A67-A2A8-C8600C491E5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555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CDD34-F9B8-4A67-A2A8-C8600C491E5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34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Bi-annual strategic threat analysis – looking at radiological and nuclear threats from a strategic level. What are those threats globally and what actions can law enforcement take to mitigate those threats. </a:t>
            </a:r>
          </a:p>
          <a:p>
            <a:endParaRPr lang="en-US" dirty="0"/>
          </a:p>
          <a:p>
            <a:r>
              <a:rPr lang="en-US" dirty="0"/>
              <a:t>Analytical reports from each of the GWG regions on topics nominated by the group</a:t>
            </a:r>
          </a:p>
          <a:p>
            <a:endParaRPr lang="en-US" dirty="0"/>
          </a:p>
          <a:p>
            <a:r>
              <a:rPr lang="en-US" dirty="0"/>
              <a:t>Working with member countries to produce analytical products to address or document an emerging threat or trend.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CDD34-F9B8-4A67-A2A8-C8600C491E5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184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Directly supporting member country investigations is an expanding area for the Unit. Currently we can provide travel/logistics support, translation interpretation support, internal database research and notice development. </a:t>
            </a:r>
          </a:p>
          <a:p>
            <a:endParaRPr lang="en-US" dirty="0"/>
          </a:p>
          <a:p>
            <a:r>
              <a:rPr lang="en-US" dirty="0"/>
              <a:t>In the future we are exploring avenues where we can provide direct financial assistance to law enforcement entities and conduct joint operations</a:t>
            </a:r>
          </a:p>
          <a:p>
            <a:endParaRPr lang="en-US" dirty="0"/>
          </a:p>
          <a:p>
            <a:r>
              <a:rPr lang="en-US" dirty="0"/>
              <a:t>If you are interested in exploring these areas more please do not hesitate to contact the Project Geiger team.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CDD34-F9B8-4A67-A2A8-C8600C491E5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145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CDD34-F9B8-4A67-A2A8-C8600C491E5E}" type="slidenum">
              <a:rPr lang="fr-FR" smtClean="0"/>
              <a:t>7</a:t>
            </a:fld>
            <a:endParaRPr lang="fr-FR"/>
          </a:p>
        </p:txBody>
      </p:sp>
    </p:spTree>
    <p:extLst>
      <p:ext uri="{BB962C8B-B14F-4D97-AF65-F5344CB8AC3E}">
        <p14:creationId xmlns:p14="http://schemas.microsoft.com/office/powerpoint/2010/main" val="152563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CDD34-F9B8-4A67-A2A8-C8600C491E5E}" type="slidenum">
              <a:rPr lang="fr-FR" smtClean="0"/>
              <a:t>8</a:t>
            </a:fld>
            <a:endParaRPr lang="fr-FR"/>
          </a:p>
        </p:txBody>
      </p:sp>
    </p:spTree>
    <p:extLst>
      <p:ext uri="{BB962C8B-B14F-4D97-AF65-F5344CB8AC3E}">
        <p14:creationId xmlns:p14="http://schemas.microsoft.com/office/powerpoint/2010/main" val="292968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Tx/>
              <a:buChar char="-"/>
            </a:pPr>
            <a:r>
              <a:rPr lang="en-CA" sz="2000" b="0" dirty="0" smtClean="0"/>
              <a:t>I-125 seeds, Category 5 low-risk source</a:t>
            </a:r>
          </a:p>
          <a:p>
            <a:pPr marL="800100" lvl="1" indent="-342900">
              <a:buFontTx/>
              <a:buChar char="-"/>
            </a:pPr>
            <a:r>
              <a:rPr lang="en-US" sz="2000" b="0" dirty="0" smtClean="0"/>
              <a:t>F-18, radiopharmaceutical used for cancer detection with a short half-life of 1.5 </a:t>
            </a:r>
            <a:r>
              <a:rPr lang="en-US" sz="2000" b="0" dirty="0" err="1" smtClean="0"/>
              <a:t>hrs</a:t>
            </a:r>
            <a:endParaRPr lang="en-US" sz="2000" b="0" dirty="0" smtClean="0"/>
          </a:p>
          <a:p>
            <a:pPr marL="800100" lvl="1" indent="-342900">
              <a:buFontTx/>
              <a:buChar char="-"/>
            </a:pPr>
            <a:r>
              <a:rPr lang="en-CA" sz="2000" b="0" dirty="0" smtClean="0"/>
              <a:t>Co-57, sealed source</a:t>
            </a:r>
          </a:p>
          <a:p>
            <a:pPr marL="800100" lvl="1" indent="-342900">
              <a:buFontTx/>
              <a:buChar char="-"/>
            </a:pPr>
            <a:r>
              <a:rPr lang="en-GB" sz="1200" kern="1200" dirty="0" smtClean="0">
                <a:solidFill>
                  <a:schemeClr val="tx1"/>
                </a:solidFill>
                <a:effectLst/>
                <a:latin typeface="+mn-lt"/>
                <a:ea typeface="+mn-ea"/>
                <a:cs typeface="+mn-cs"/>
              </a:rPr>
              <a:t>During transport, someone has stolen a radioactive source of radiation protection from the wagon</a:t>
            </a:r>
            <a:endParaRPr lang="en-US" dirty="0"/>
          </a:p>
        </p:txBody>
      </p:sp>
      <p:sp>
        <p:nvSpPr>
          <p:cNvPr id="4" name="Slide Number Placeholder 3"/>
          <p:cNvSpPr>
            <a:spLocks noGrp="1"/>
          </p:cNvSpPr>
          <p:nvPr>
            <p:ph type="sldNum" sz="quarter" idx="10"/>
          </p:nvPr>
        </p:nvSpPr>
        <p:spPr/>
        <p:txBody>
          <a:bodyPr/>
          <a:lstStyle/>
          <a:p>
            <a:fld id="{5F1CDD34-F9B8-4A67-A2A8-C8600C491E5E}" type="slidenum">
              <a:rPr lang="fr-FR" smtClean="0"/>
              <a:t>13</a:t>
            </a:fld>
            <a:endParaRPr lang="fr-FR"/>
          </a:p>
        </p:txBody>
      </p:sp>
    </p:spTree>
    <p:extLst>
      <p:ext uri="{BB962C8B-B14F-4D97-AF65-F5344CB8AC3E}">
        <p14:creationId xmlns:p14="http://schemas.microsoft.com/office/powerpoint/2010/main" val="3307558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8061" y="1383618"/>
            <a:ext cx="4987877" cy="1870454"/>
          </a:xfrm>
          <a:prstGeom prst="rect">
            <a:avLst/>
          </a:prstGeom>
        </p:spPr>
      </p:pic>
      <p:sp>
        <p:nvSpPr>
          <p:cNvPr id="4" name="fl" descr="INTERPOL For official use only"/>
          <p:cNvSpPr txBox="1"/>
          <p:nvPr userDrawn="1"/>
        </p:nvSpPr>
        <p:spPr>
          <a:xfrm>
            <a:off x="0" y="4942840"/>
            <a:ext cx="9144000" cy="230832"/>
          </a:xfrm>
          <a:prstGeom prst="rect">
            <a:avLst/>
          </a:prstGeom>
          <a:noFill/>
        </p:spPr>
        <p:txBody>
          <a:bodyPr vert="horz" rtlCol="0">
            <a:spAutoFit/>
          </a:bodyPr>
          <a:lstStyle/>
          <a:p>
            <a:pPr algn="l"/>
            <a:r>
              <a:rPr lang="en-US" sz="900" b="0" i="0" u="none" baseline="0" dirty="0" smtClean="0">
                <a:solidFill>
                  <a:srgbClr val="00437A"/>
                </a:solidFill>
                <a:latin typeface="calibri"/>
              </a:rPr>
              <a:t>INTERPOL For official use only</a:t>
            </a:r>
            <a:endParaRPr lang="fr-FR" sz="900" b="0" i="0" u="none" baseline="0" dirty="0">
              <a:solidFill>
                <a:srgbClr val="00437A"/>
              </a:solidFill>
              <a:latin typeface="calibri"/>
            </a:endParaRPr>
          </a:p>
        </p:txBody>
      </p:sp>
    </p:spTree>
    <p:extLst>
      <p:ext uri="{BB962C8B-B14F-4D97-AF65-F5344CB8AC3E}">
        <p14:creationId xmlns:p14="http://schemas.microsoft.com/office/powerpoint/2010/main" val="3238374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texte 8"/>
          <p:cNvSpPr>
            <a:spLocks noGrp="1"/>
          </p:cNvSpPr>
          <p:nvPr>
            <p:ph type="body" sz="quarter" idx="10" hasCustomPrompt="1"/>
          </p:nvPr>
        </p:nvSpPr>
        <p:spPr>
          <a:xfrm>
            <a:off x="1610148" y="2787774"/>
            <a:ext cx="5917207" cy="594066"/>
          </a:xfrm>
          <a:prstGeom prst="rect">
            <a:avLst/>
          </a:prstGeom>
        </p:spPr>
        <p:txBody>
          <a:bodyPr anchor="b"/>
          <a:lstStyle>
            <a:lvl1pPr marL="0" indent="0" algn="ctr" rtl="0" eaLnBrk="1" fontAlgn="t" latinLnBrk="0" hangingPunct="1">
              <a:buNone/>
              <a:defRPr lang="fr-FR" sz="2800" b="0" i="0" u="none" strike="noStrike">
                <a:effectLst/>
              </a:defRPr>
            </a:lvl1pPr>
            <a:lvl2pPr marL="457200" indent="0">
              <a:buNone/>
              <a:defRPr/>
            </a:lvl2pPr>
            <a:lvl3pPr marL="914400" indent="0">
              <a:buNone/>
              <a:defRPr/>
            </a:lvl3pPr>
            <a:lvl4pPr marL="1371600" indent="0">
              <a:buNone/>
              <a:defRPr/>
            </a:lvl4pPr>
            <a:lvl5pPr marL="1828800" indent="0">
              <a:buNone/>
              <a:defRPr/>
            </a:lvl5pPr>
          </a:lstStyle>
          <a:p>
            <a:pPr rtl="0" eaLnBrk="1" fontAlgn="t" latinLnBrk="0" hangingPunct="1"/>
            <a:r>
              <a:rPr lang="fr-FR" sz="2800" b="1" i="0" u="none" strike="noStrike" kern="1200" dirty="0" err="1" smtClean="0">
                <a:solidFill>
                  <a:srgbClr val="00437A"/>
                </a:solidFill>
                <a:effectLst/>
                <a:latin typeface="+mn-lt"/>
              </a:rPr>
              <a:t>Presentation</a:t>
            </a:r>
            <a:r>
              <a:rPr lang="fr-FR" sz="2800" b="1" i="0" u="none" strike="noStrike" kern="1200" dirty="0" smtClean="0">
                <a:solidFill>
                  <a:srgbClr val="00437A"/>
                </a:solidFill>
                <a:effectLst/>
                <a:latin typeface="+mn-lt"/>
              </a:rPr>
              <a:t> </a:t>
            </a:r>
            <a:r>
              <a:rPr lang="fr-FR" sz="2800" b="1" i="0" u="none" strike="noStrike" kern="1200" dirty="0" err="1" smtClean="0">
                <a:solidFill>
                  <a:srgbClr val="00437A"/>
                </a:solidFill>
                <a:effectLst/>
                <a:latin typeface="+mn-lt"/>
              </a:rPr>
              <a:t>Title</a:t>
            </a:r>
            <a:endParaRPr lang="fr-FR" sz="1800" b="0" i="0" u="none" strike="noStrike" dirty="0">
              <a:effectLst/>
              <a:latin typeface="Arial"/>
            </a:endParaRPr>
          </a:p>
        </p:txBody>
      </p:sp>
      <p:sp>
        <p:nvSpPr>
          <p:cNvPr id="12" name="Espace réservé du texte 11"/>
          <p:cNvSpPr>
            <a:spLocks noGrp="1"/>
          </p:cNvSpPr>
          <p:nvPr>
            <p:ph type="body" sz="quarter" idx="11" hasCustomPrompt="1"/>
          </p:nvPr>
        </p:nvSpPr>
        <p:spPr>
          <a:xfrm>
            <a:off x="1610148" y="3381376"/>
            <a:ext cx="5917207" cy="324501"/>
          </a:xfrm>
          <a:prstGeom prst="rect">
            <a:avLst/>
          </a:prstGeom>
        </p:spPr>
        <p:txBody>
          <a:bodyPr/>
          <a:lstStyle>
            <a:lvl1pPr marL="0" indent="0" algn="ctr">
              <a:buFontTx/>
              <a:buNone/>
              <a:defRPr sz="2000" b="1">
                <a:solidFill>
                  <a:srgbClr val="969696"/>
                </a:solidFill>
              </a:defRPr>
            </a:lvl1pPr>
          </a:lstStyle>
          <a:p>
            <a:pPr lvl="0"/>
            <a:r>
              <a:rPr lang="fr-FR" dirty="0" smtClean="0"/>
              <a:t>Name</a:t>
            </a:r>
            <a:endParaRPr lang="fr-FR" dirty="0"/>
          </a:p>
        </p:txBody>
      </p:sp>
      <p:sp>
        <p:nvSpPr>
          <p:cNvPr id="14" name="Espace réservé du texte 13"/>
          <p:cNvSpPr>
            <a:spLocks noGrp="1"/>
          </p:cNvSpPr>
          <p:nvPr>
            <p:ph type="body" sz="quarter" idx="12" hasCustomPrompt="1"/>
          </p:nvPr>
        </p:nvSpPr>
        <p:spPr>
          <a:xfrm>
            <a:off x="1610148" y="3705876"/>
            <a:ext cx="5917207" cy="377429"/>
          </a:xfrm>
          <a:prstGeom prst="rect">
            <a:avLst/>
          </a:prstGeom>
        </p:spPr>
        <p:txBody>
          <a:bodyPr/>
          <a:lstStyle>
            <a:lvl1pPr marL="0" indent="0" algn="ctr">
              <a:buNone/>
              <a:defRPr sz="2000" b="0">
                <a:solidFill>
                  <a:srgbClr val="969696"/>
                </a:solidFill>
              </a:defRPr>
            </a:lvl1pPr>
          </a:lstStyle>
          <a:p>
            <a:pPr lvl="0"/>
            <a:r>
              <a:rPr lang="fr-FR" dirty="0" smtClean="0"/>
              <a:t>Date</a:t>
            </a:r>
            <a:endParaRPr lang="fr-FR" dirty="0"/>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517" y="1073602"/>
            <a:ext cx="3990299" cy="1496362"/>
          </a:xfrm>
          <a:prstGeom prst="rect">
            <a:avLst/>
          </a:prstGeom>
        </p:spPr>
      </p:pic>
      <p:sp>
        <p:nvSpPr>
          <p:cNvPr id="7" name="fl" descr="INTERPOL For official use only"/>
          <p:cNvSpPr txBox="1"/>
          <p:nvPr userDrawn="1"/>
        </p:nvSpPr>
        <p:spPr>
          <a:xfrm>
            <a:off x="0" y="4942840"/>
            <a:ext cx="9144000" cy="230832"/>
          </a:xfrm>
          <a:prstGeom prst="rect">
            <a:avLst/>
          </a:prstGeom>
          <a:noFill/>
        </p:spPr>
        <p:txBody>
          <a:bodyPr vert="horz" rtlCol="0">
            <a:spAutoFit/>
          </a:bodyPr>
          <a:lstStyle/>
          <a:p>
            <a:pPr algn="l"/>
            <a:r>
              <a:rPr lang="en-US" sz="900" b="0" i="0" u="none" baseline="0" dirty="0" smtClean="0">
                <a:solidFill>
                  <a:srgbClr val="00437A"/>
                </a:solidFill>
                <a:latin typeface="calibri"/>
              </a:rPr>
              <a:t>INTERPOL For official use only</a:t>
            </a:r>
            <a:endParaRPr lang="fr-FR" sz="900" b="0" i="0" u="none" baseline="0" dirty="0">
              <a:solidFill>
                <a:srgbClr val="00437A"/>
              </a:solidFill>
              <a:latin typeface="calibri"/>
            </a:endParaRPr>
          </a:p>
        </p:txBody>
      </p:sp>
    </p:spTree>
    <p:extLst>
      <p:ext uri="{BB962C8B-B14F-4D97-AF65-F5344CB8AC3E}">
        <p14:creationId xmlns:p14="http://schemas.microsoft.com/office/powerpoint/2010/main" val="2069915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0151"/>
            <a:ext cx="8229600" cy="3394472"/>
          </a:xfrm>
          <a:prstGeom prst="rect">
            <a:avLst/>
          </a:prstGeom>
        </p:spPr>
        <p:txBody>
          <a:bodyPr/>
          <a:lstStyle>
            <a:lvl1pPr rtl="0">
              <a:defRPr b="1">
                <a:solidFill>
                  <a:srgbClr val="00437A"/>
                </a:solidFill>
              </a:defRPr>
            </a:lvl1pPr>
            <a:lvl2pPr rtl="0">
              <a:defRPr>
                <a:solidFill>
                  <a:srgbClr val="00437A"/>
                </a:solidFill>
              </a:defRPr>
            </a:lvl2pPr>
            <a:lvl3pPr rtl="0">
              <a:defRPr>
                <a:solidFill>
                  <a:srgbClr val="00437A"/>
                </a:solidFill>
              </a:defRPr>
            </a:lvl3pPr>
            <a:lvl4pPr rtl="0">
              <a:defRPr>
                <a:solidFill>
                  <a:srgbClr val="00437A"/>
                </a:solidFill>
              </a:defRPr>
            </a:lvl4pPr>
            <a:lvl5pPr rtl="0">
              <a:defRPr>
                <a:solidFill>
                  <a:srgbClr val="00437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ZoneTexte 6"/>
          <p:cNvSpPr txBox="1"/>
          <p:nvPr userDrawn="1"/>
        </p:nvSpPr>
        <p:spPr>
          <a:xfrm>
            <a:off x="4536504" y="380732"/>
            <a:ext cx="4427984" cy="307777"/>
          </a:xfrm>
          <a:prstGeom prst="rect">
            <a:avLst/>
          </a:prstGeom>
          <a:noFill/>
        </p:spPr>
        <p:txBody>
          <a:bodyPr wrap="square" rtlCol="0" anchor="b">
            <a:spAutoFit/>
          </a:bodyPr>
          <a:lstStyle/>
          <a:p>
            <a:pPr algn="r"/>
            <a:r>
              <a:rPr lang="fr-FR" sz="1400" b="1" baseline="0" dirty="0" smtClean="0"/>
              <a:t>RNTPU </a:t>
            </a:r>
            <a:r>
              <a:rPr lang="fr-FR" sz="1400" b="1" baseline="0" dirty="0" smtClean="0">
                <a:solidFill>
                  <a:srgbClr val="969696"/>
                </a:solidFill>
              </a:rPr>
              <a:t>– Project Geiger</a:t>
            </a:r>
            <a:endParaRPr lang="fr-FR" sz="1400" b="1" dirty="0">
              <a:solidFill>
                <a:srgbClr val="969696"/>
              </a:solidFill>
            </a:endParaRPr>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616" y="-20538"/>
            <a:ext cx="3120347" cy="1170130"/>
          </a:xfrm>
          <a:prstGeom prst="rect">
            <a:avLst/>
          </a:prstGeom>
        </p:spPr>
      </p:pic>
    </p:spTree>
    <p:extLst>
      <p:ext uri="{BB962C8B-B14F-4D97-AF65-F5344CB8AC3E}">
        <p14:creationId xmlns:p14="http://schemas.microsoft.com/office/powerpoint/2010/main" val="10752717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w/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73528"/>
            <a:ext cx="8229600" cy="4158462"/>
          </a:xfrm>
          <a:prstGeom prst="rect">
            <a:avLst/>
          </a:prstGeom>
        </p:spPr>
        <p:txBody>
          <a:bodyPr/>
          <a:lstStyle>
            <a:lvl1pPr>
              <a:defRPr b="1">
                <a:solidFill>
                  <a:srgbClr val="00437A"/>
                </a:solidFill>
              </a:defRPr>
            </a:lvl1pPr>
            <a:lvl2pPr>
              <a:defRPr>
                <a:solidFill>
                  <a:srgbClr val="00437A"/>
                </a:solidFill>
              </a:defRPr>
            </a:lvl2pPr>
            <a:lvl3pPr>
              <a:defRPr>
                <a:solidFill>
                  <a:srgbClr val="00437A"/>
                </a:solidFill>
              </a:defRPr>
            </a:lvl3pPr>
            <a:lvl4pPr>
              <a:defRPr>
                <a:solidFill>
                  <a:srgbClr val="00437A"/>
                </a:solidFill>
              </a:defRPr>
            </a:lvl4pPr>
            <a:lvl5pPr>
              <a:defRPr>
                <a:solidFill>
                  <a:srgbClr val="00437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9" name="ZoneTexte 8"/>
          <p:cNvSpPr txBox="1"/>
          <p:nvPr userDrawn="1"/>
        </p:nvSpPr>
        <p:spPr>
          <a:xfrm>
            <a:off x="179512" y="41743"/>
            <a:ext cx="8208912" cy="276999"/>
          </a:xfrm>
          <a:prstGeom prst="rect">
            <a:avLst/>
          </a:prstGeom>
          <a:noFill/>
        </p:spPr>
        <p:txBody>
          <a:bodyPr wrap="square" rtlCol="0">
            <a:spAutoFit/>
          </a:bodyPr>
          <a:lstStyle/>
          <a:p>
            <a:r>
              <a:rPr lang="fr-FR" sz="1200" b="1" dirty="0" smtClean="0"/>
              <a:t>RNTPU </a:t>
            </a:r>
            <a:r>
              <a:rPr lang="fr-FR" sz="1200" b="1" baseline="0" dirty="0" smtClean="0">
                <a:solidFill>
                  <a:srgbClr val="969696"/>
                </a:solidFill>
              </a:rPr>
              <a:t>– PROJECT GEIGER</a:t>
            </a:r>
            <a:endParaRPr lang="fr-FR" sz="1200" b="1" dirty="0">
              <a:solidFill>
                <a:srgbClr val="969696"/>
              </a:solidFill>
            </a:endParaRPr>
          </a:p>
        </p:txBody>
      </p:sp>
    </p:spTree>
    <p:extLst>
      <p:ext uri="{BB962C8B-B14F-4D97-AF65-F5344CB8AC3E}">
        <p14:creationId xmlns:p14="http://schemas.microsoft.com/office/powerpoint/2010/main" val="62069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wo/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73528"/>
            <a:ext cx="8229600" cy="4158462"/>
          </a:xfrm>
          <a:prstGeom prst="rect">
            <a:avLst/>
          </a:prstGeom>
        </p:spPr>
        <p:txBody>
          <a:bodyPr/>
          <a:lstStyle>
            <a:lvl1pPr>
              <a:defRPr b="1">
                <a:solidFill>
                  <a:srgbClr val="00437A"/>
                </a:solidFill>
              </a:defRPr>
            </a:lvl1pPr>
            <a:lvl2pPr>
              <a:defRPr>
                <a:solidFill>
                  <a:srgbClr val="00437A"/>
                </a:solidFill>
              </a:defRPr>
            </a:lvl2pPr>
            <a:lvl3pPr>
              <a:defRPr>
                <a:solidFill>
                  <a:srgbClr val="00437A"/>
                </a:solidFill>
              </a:defRPr>
            </a:lvl3pPr>
            <a:lvl4pPr>
              <a:defRPr>
                <a:solidFill>
                  <a:srgbClr val="00437A"/>
                </a:solidFill>
              </a:defRPr>
            </a:lvl4pPr>
            <a:lvl5pPr>
              <a:defRPr>
                <a:solidFill>
                  <a:srgbClr val="00437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9" name="ZoneTexte 8"/>
          <p:cNvSpPr txBox="1"/>
          <p:nvPr userDrawn="1"/>
        </p:nvSpPr>
        <p:spPr>
          <a:xfrm>
            <a:off x="179512" y="41743"/>
            <a:ext cx="8208912" cy="276999"/>
          </a:xfrm>
          <a:prstGeom prst="rect">
            <a:avLst/>
          </a:prstGeom>
          <a:noFill/>
        </p:spPr>
        <p:txBody>
          <a:bodyPr wrap="square" rtlCol="0">
            <a:spAutoFit/>
          </a:bodyPr>
          <a:lstStyle/>
          <a:p>
            <a:r>
              <a:rPr lang="fr-FR" sz="1200" b="1" dirty="0" smtClean="0"/>
              <a:t>PRESENTATION</a:t>
            </a:r>
            <a:r>
              <a:rPr lang="fr-FR" sz="1200" b="1" baseline="0" dirty="0" smtClean="0"/>
              <a:t> TITLE </a:t>
            </a:r>
            <a:r>
              <a:rPr lang="fr-FR" sz="1200" b="1" baseline="0" dirty="0" smtClean="0">
                <a:solidFill>
                  <a:srgbClr val="969696"/>
                </a:solidFill>
              </a:rPr>
              <a:t>– CHANGE IN MASTER SLIDE</a:t>
            </a:r>
            <a:endParaRPr lang="fr-FR" sz="1200" b="1" dirty="0">
              <a:solidFill>
                <a:srgbClr val="969696"/>
              </a:solidFill>
            </a:endParaRPr>
          </a:p>
        </p:txBody>
      </p:sp>
    </p:spTree>
    <p:extLst>
      <p:ext uri="{BB962C8B-B14F-4D97-AF65-F5344CB8AC3E}">
        <p14:creationId xmlns:p14="http://schemas.microsoft.com/office/powerpoint/2010/main" val="15664305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Document </a:t>
            </a:r>
            <a:r>
              <a:rPr lang="fr-FR" dirty="0" err="1" smtClean="0"/>
              <a:t>Title</a:t>
            </a:r>
            <a:endParaRPr lang="fr-FR"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D2DB0A0-A856-47ED-96F2-708FF08380E1}" type="slidenum">
              <a:rPr lang="fr-FR" smtClean="0"/>
              <a:t>‹#›</a:t>
            </a:fld>
            <a:endParaRPr lang="fr-FR"/>
          </a:p>
        </p:txBody>
      </p:sp>
      <p:sp>
        <p:nvSpPr>
          <p:cNvPr id="17" name="fl" descr="INTERPOL For official use only"/>
          <p:cNvSpPr txBox="1"/>
          <p:nvPr userDrawn="1"/>
        </p:nvSpPr>
        <p:spPr>
          <a:xfrm>
            <a:off x="0" y="4942840"/>
            <a:ext cx="9144000" cy="230832"/>
          </a:xfrm>
          <a:prstGeom prst="rect">
            <a:avLst/>
          </a:prstGeom>
          <a:noFill/>
        </p:spPr>
        <p:txBody>
          <a:bodyPr vert="horz" rtlCol="0">
            <a:spAutoFit/>
          </a:bodyPr>
          <a:lstStyle/>
          <a:p>
            <a:pPr algn="l"/>
            <a:r>
              <a:rPr lang="en-US" sz="900" b="0" i="0" u="none" baseline="0" smtClean="0">
                <a:solidFill>
                  <a:srgbClr val="00437A"/>
                </a:solidFill>
                <a:latin typeface="calibri" panose="020F0502020204030204" pitchFamily="34" charset="0"/>
              </a:rPr>
              <a:t>INTERPOL For official use only</a:t>
            </a:r>
            <a:endParaRPr lang="fr-FR" sz="900" b="0" i="0" u="none" baseline="0">
              <a:solidFill>
                <a:srgbClr val="00437A"/>
              </a:solidFill>
              <a:latin typeface="calibri" panose="020F0502020204030204" pitchFamily="34" charset="0"/>
            </a:endParaRPr>
          </a:p>
        </p:txBody>
      </p:sp>
    </p:spTree>
    <p:extLst>
      <p:ext uri="{BB962C8B-B14F-4D97-AF65-F5344CB8AC3E}">
        <p14:creationId xmlns:p14="http://schemas.microsoft.com/office/powerpoint/2010/main" val="288816877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1" r:id="rId5"/>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537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6200" y="1428750"/>
            <a:ext cx="8686800" cy="2876550"/>
          </a:xfrm>
        </p:spPr>
        <p:txBody>
          <a:bodyPr/>
          <a:lstStyle/>
          <a:p>
            <a:pPr marL="458788" lvl="2" indent="-342900">
              <a:buFont typeface="Wingdings" panose="05000000000000000000" pitchFamily="2" charset="2"/>
              <a:buChar char="§"/>
            </a:pPr>
            <a:r>
              <a:rPr lang="en-US" dirty="0" smtClean="0"/>
              <a:t>GWG meetings in 2022:</a:t>
            </a:r>
          </a:p>
          <a:p>
            <a:pPr marL="915988" lvl="3" indent="-342900">
              <a:buFont typeface="Wingdings" panose="05000000000000000000" pitchFamily="2" charset="2"/>
              <a:buChar char="§"/>
            </a:pPr>
            <a:r>
              <a:rPr lang="en-US" sz="2200" dirty="0" smtClean="0"/>
              <a:t>April 2022, Lyon, France – Southeast Asia</a:t>
            </a:r>
          </a:p>
          <a:p>
            <a:pPr marL="915988" lvl="3" indent="-342900">
              <a:buFont typeface="Wingdings" panose="05000000000000000000" pitchFamily="2" charset="2"/>
              <a:buChar char="§"/>
            </a:pPr>
            <a:r>
              <a:rPr lang="en-US" sz="2200" dirty="0"/>
              <a:t>May 2022, Johannesburg, South Africa – Southern Africa</a:t>
            </a:r>
          </a:p>
          <a:p>
            <a:pPr marL="915988" lvl="3" indent="-342900">
              <a:buFont typeface="Wingdings" panose="05000000000000000000" pitchFamily="2" charset="2"/>
              <a:buChar char="§"/>
            </a:pPr>
            <a:r>
              <a:rPr lang="en-US" sz="2200" dirty="0"/>
              <a:t>June 2022, Batumi, Georgia – Black Sea, Caucuses, Central Asia</a:t>
            </a:r>
          </a:p>
          <a:p>
            <a:pPr marL="915988" lvl="3" indent="-342900">
              <a:buFont typeface="Wingdings" panose="05000000000000000000" pitchFamily="2" charset="2"/>
              <a:buChar char="§"/>
            </a:pPr>
            <a:r>
              <a:rPr lang="en-US" sz="2200" dirty="0"/>
              <a:t>Mid September 2022, ---?--- Second GWG meeting for Southern Africa</a:t>
            </a:r>
          </a:p>
          <a:p>
            <a:pPr marL="915988" lvl="3" indent="-342900">
              <a:buFont typeface="Wingdings" panose="05000000000000000000" pitchFamily="2" charset="2"/>
              <a:buChar char="§"/>
            </a:pPr>
            <a:r>
              <a:rPr lang="en-US" sz="2200" dirty="0" smtClean="0"/>
              <a:t>November 2022, Global GWG meeting</a:t>
            </a:r>
            <a:endParaRPr lang="en-US" sz="2200" dirty="0" smtClean="0">
              <a:solidFill>
                <a:schemeClr val="bg2">
                  <a:lumMod val="60000"/>
                  <a:lumOff val="40000"/>
                </a:schemeClr>
              </a:solidFill>
            </a:endParaRPr>
          </a:p>
          <a:p>
            <a:pPr marL="115888" lvl="2" indent="0">
              <a:buNone/>
            </a:pPr>
            <a:endParaRPr lang="en-US" sz="2600" dirty="0" smtClean="0"/>
          </a:p>
          <a:p>
            <a:pPr marL="573088" lvl="3" indent="0">
              <a:buNone/>
            </a:pPr>
            <a:endParaRPr lang="en-US" dirty="0" smtClean="0"/>
          </a:p>
          <a:p>
            <a:pPr marL="115888" lvl="2" indent="0">
              <a:buNone/>
            </a:pPr>
            <a:endParaRPr lang="en-US" sz="2800" dirty="0" smtClean="0"/>
          </a:p>
          <a:p>
            <a:pPr marL="458788" lvl="2" indent="-342900">
              <a:buFont typeface="Wingdings" panose="05000000000000000000" pitchFamily="2" charset="2"/>
              <a:buChar char="§"/>
            </a:pPr>
            <a:endParaRPr lang="en-US" sz="1600" dirty="0"/>
          </a:p>
          <a:p>
            <a:pPr marL="342900" lvl="1" indent="0">
              <a:buNone/>
            </a:pPr>
            <a:endParaRPr lang="en-US" sz="1600" dirty="0"/>
          </a:p>
          <a:p>
            <a:pPr marL="685800" lvl="2" indent="0">
              <a:buNone/>
            </a:pPr>
            <a:endParaRPr lang="en-US" sz="1600" dirty="0"/>
          </a:p>
          <a:p>
            <a:pPr marL="342900" lvl="1" indent="0">
              <a:buNone/>
            </a:pPr>
            <a:r>
              <a:rPr lang="en-US" sz="1600" dirty="0"/>
              <a:t/>
            </a:r>
            <a:br>
              <a:rPr lang="en-US" sz="1600" dirty="0"/>
            </a:br>
            <a:endParaRPr lang="en-US" sz="1800" dirty="0"/>
          </a:p>
        </p:txBody>
      </p:sp>
      <p:sp>
        <p:nvSpPr>
          <p:cNvPr id="3" name="Rectangle 2"/>
          <p:cNvSpPr/>
          <p:nvPr/>
        </p:nvSpPr>
        <p:spPr>
          <a:xfrm>
            <a:off x="2293590" y="258247"/>
            <a:ext cx="4187749" cy="369332"/>
          </a:xfrm>
          <a:prstGeom prst="rect">
            <a:avLst/>
          </a:prstGeom>
        </p:spPr>
        <p:txBody>
          <a:bodyPr wrap="none">
            <a:spAutoFit/>
          </a:bodyPr>
          <a:lstStyle/>
          <a:p>
            <a:r>
              <a:rPr lang="en-US" b="1" dirty="0"/>
              <a:t>Geiger Working </a:t>
            </a:r>
            <a:r>
              <a:rPr lang="en-US" b="1" dirty="0" smtClean="0"/>
              <a:t>Group – Overview (cont.)</a:t>
            </a:r>
            <a:endParaRPr lang="en-US" b="1" dirty="0"/>
          </a:p>
        </p:txBody>
      </p:sp>
    </p:spTree>
    <p:extLst>
      <p:ext uri="{BB962C8B-B14F-4D97-AF65-F5344CB8AC3E}">
        <p14:creationId xmlns:p14="http://schemas.microsoft.com/office/powerpoint/2010/main" val="2213555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285750"/>
            <a:ext cx="3371800" cy="369332"/>
          </a:xfrm>
          <a:prstGeom prst="rect">
            <a:avLst/>
          </a:prstGeom>
          <a:noFill/>
        </p:spPr>
        <p:txBody>
          <a:bodyPr wrap="square" rtlCol="0">
            <a:spAutoFit/>
          </a:bodyPr>
          <a:lstStyle/>
          <a:p>
            <a:r>
              <a:rPr lang="en-GB" b="1" dirty="0"/>
              <a:t>Review of 2021 Incidents Report</a:t>
            </a:r>
            <a:endParaRPr lang="en-US" b="1" dirty="0"/>
          </a:p>
        </p:txBody>
      </p:sp>
      <p:pic>
        <p:nvPicPr>
          <p:cNvPr id="7" name="Picture 6"/>
          <p:cNvPicPr>
            <a:picLocks noChangeAspect="1"/>
          </p:cNvPicPr>
          <p:nvPr/>
        </p:nvPicPr>
        <p:blipFill rotWithShape="1">
          <a:blip r:embed="rId2"/>
          <a:srcRect l="66123" t="11335" r="21125" b="28212"/>
          <a:stretch/>
        </p:blipFill>
        <p:spPr>
          <a:xfrm>
            <a:off x="611560" y="1203598"/>
            <a:ext cx="2322258" cy="3096344"/>
          </a:xfrm>
          <a:prstGeom prst="rect">
            <a:avLst/>
          </a:prstGeom>
        </p:spPr>
      </p:pic>
      <p:sp>
        <p:nvSpPr>
          <p:cNvPr id="8" name="TextBox 7"/>
          <p:cNvSpPr txBox="1"/>
          <p:nvPr/>
        </p:nvSpPr>
        <p:spPr>
          <a:xfrm>
            <a:off x="3203848" y="1203598"/>
            <a:ext cx="5400600" cy="2369880"/>
          </a:xfrm>
          <a:prstGeom prst="rect">
            <a:avLst/>
          </a:prstGeom>
          <a:noFill/>
        </p:spPr>
        <p:txBody>
          <a:bodyPr wrap="square" rtlCol="0">
            <a:spAutoFit/>
          </a:bodyPr>
          <a:lstStyle/>
          <a:p>
            <a:r>
              <a:rPr lang="en-GB" sz="2000" dirty="0" smtClean="0"/>
              <a:t>Parameters of review</a:t>
            </a:r>
            <a:r>
              <a:rPr lang="en-GB" dirty="0" smtClean="0"/>
              <a:t>:</a:t>
            </a:r>
          </a:p>
          <a:p>
            <a:pPr marL="285750" indent="-285750">
              <a:buFont typeface="Arial" panose="020B0604020202020204" pitchFamily="34" charset="0"/>
              <a:buChar char="•"/>
            </a:pPr>
            <a:r>
              <a:rPr lang="en-GB" dirty="0" smtClean="0"/>
              <a:t>Analysis period from 1 January to 31 December 2021</a:t>
            </a:r>
          </a:p>
          <a:p>
            <a:pPr marL="285750" indent="-285750">
              <a:buFont typeface="Arial" panose="020B0604020202020204" pitchFamily="34" charset="0"/>
              <a:buChar char="•"/>
            </a:pPr>
            <a:r>
              <a:rPr lang="en-GB" dirty="0" smtClean="0"/>
              <a:t>Data collection cut-off date of 9 February 2022</a:t>
            </a:r>
          </a:p>
          <a:p>
            <a:r>
              <a:rPr lang="en-GB" dirty="0" smtClean="0">
                <a:solidFill>
                  <a:srgbClr val="FF0000"/>
                </a:solidFill>
              </a:rPr>
              <a:t>Total 154 incidents but only 91 within analysis period</a:t>
            </a:r>
          </a:p>
          <a:p>
            <a:endParaRPr lang="en-GB" dirty="0"/>
          </a:p>
          <a:p>
            <a:r>
              <a:rPr lang="en-GB" sz="2000" dirty="0" smtClean="0"/>
              <a:t>Data collection breakdown</a:t>
            </a:r>
            <a:r>
              <a:rPr lang="en-GB" dirty="0" smtClean="0"/>
              <a:t>:</a:t>
            </a:r>
          </a:p>
          <a:p>
            <a:pPr marL="285750" indent="-285750">
              <a:buFont typeface="Arial" panose="020B0604020202020204" pitchFamily="34" charset="0"/>
              <a:buChar char="•"/>
            </a:pPr>
            <a:r>
              <a:rPr lang="en-GB" dirty="0" smtClean="0"/>
              <a:t>79% incidents over analysis period from ITDB</a:t>
            </a:r>
          </a:p>
          <a:p>
            <a:pPr marL="285750" indent="-285750">
              <a:buFont typeface="Arial" panose="020B0604020202020204" pitchFamily="34" charset="0"/>
              <a:buChar char="•"/>
            </a:pPr>
            <a:r>
              <a:rPr lang="en-GB" dirty="0" smtClean="0"/>
              <a:t>21% other sources of information</a:t>
            </a:r>
            <a:endParaRPr lang="en-US" dirty="0"/>
          </a:p>
        </p:txBody>
      </p:sp>
    </p:spTree>
    <p:extLst>
      <p:ext uri="{BB962C8B-B14F-4D97-AF65-F5344CB8AC3E}">
        <p14:creationId xmlns:p14="http://schemas.microsoft.com/office/powerpoint/2010/main" val="3303080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Modern Thin Line Design Concept For SUCCESS Website Banner. Vector  Illustration Concept For Business Success, Sports Achievements, Successes  In Science, Successes In Various Competitions, Financial Results,  Consulting. Royalty Free Cliparts, Vectors, And"/>
          <p:cNvSpPr>
            <a:spLocks noChangeAspect="1" noChangeArrowheads="1"/>
          </p:cNvSpPr>
          <p:nvPr/>
        </p:nvSpPr>
        <p:spPr bwMode="auto">
          <a:xfrm>
            <a:off x="155575" y="-792163"/>
            <a:ext cx="2762250" cy="1657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9" name="Chart 8"/>
          <p:cNvGraphicFramePr>
            <a:graphicFrameLocks/>
          </p:cNvGraphicFramePr>
          <p:nvPr>
            <p:extLst/>
          </p:nvPr>
        </p:nvGraphicFramePr>
        <p:xfrm>
          <a:off x="1190600" y="830096"/>
          <a:ext cx="7086600" cy="434391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48000" y="285750"/>
            <a:ext cx="3371800" cy="369332"/>
          </a:xfrm>
          <a:prstGeom prst="rect">
            <a:avLst/>
          </a:prstGeom>
          <a:noFill/>
        </p:spPr>
        <p:txBody>
          <a:bodyPr wrap="square" rtlCol="0">
            <a:spAutoFit/>
          </a:bodyPr>
          <a:lstStyle/>
          <a:p>
            <a:r>
              <a:rPr lang="en-GB" b="1" dirty="0"/>
              <a:t>Review of 2021 Incidents Report</a:t>
            </a:r>
            <a:endParaRPr lang="en-US" b="1" dirty="0"/>
          </a:p>
        </p:txBody>
      </p:sp>
    </p:spTree>
    <p:extLst>
      <p:ext uri="{BB962C8B-B14F-4D97-AF65-F5344CB8AC3E}">
        <p14:creationId xmlns:p14="http://schemas.microsoft.com/office/powerpoint/2010/main" val="796613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400" b="0" dirty="0" smtClean="0"/>
              <a:t>Theft of isotopes during transport</a:t>
            </a:r>
          </a:p>
          <a:p>
            <a:pPr lvl="1"/>
            <a:r>
              <a:rPr lang="en-CA" sz="2000" dirty="0" smtClean="0"/>
              <a:t>I-123</a:t>
            </a:r>
          </a:p>
          <a:p>
            <a:pPr lvl="1"/>
            <a:r>
              <a:rPr lang="en-CA" sz="2000" dirty="0" smtClean="0"/>
              <a:t>Not of security concern</a:t>
            </a:r>
          </a:p>
          <a:p>
            <a:pPr lvl="1"/>
            <a:r>
              <a:rPr lang="en-CA" sz="2000" dirty="0" smtClean="0"/>
              <a:t>Shows security gaps</a:t>
            </a:r>
          </a:p>
          <a:p>
            <a:pPr marL="457200" lvl="1" indent="0">
              <a:buNone/>
            </a:pPr>
            <a:endParaRPr lang="en-CA" sz="2000" dirty="0" smtClean="0"/>
          </a:p>
          <a:p>
            <a:r>
              <a:rPr lang="en-CA" sz="2400" b="0" dirty="0"/>
              <a:t>Radioactive sources in scrap</a:t>
            </a:r>
          </a:p>
          <a:p>
            <a:pPr lvl="1"/>
            <a:r>
              <a:rPr lang="en-CA" sz="2000" dirty="0" smtClean="0"/>
              <a:t>Unregulated movement of containers is of concern</a:t>
            </a:r>
          </a:p>
          <a:p>
            <a:pPr lvl="1"/>
            <a:r>
              <a:rPr lang="en-CA" sz="2000" b="0" dirty="0" smtClean="0"/>
              <a:t>Information sharing is vital</a:t>
            </a:r>
          </a:p>
        </p:txBody>
      </p:sp>
      <p:sp>
        <p:nvSpPr>
          <p:cNvPr id="3" name="TextBox 2"/>
          <p:cNvSpPr txBox="1"/>
          <p:nvPr/>
        </p:nvSpPr>
        <p:spPr>
          <a:xfrm>
            <a:off x="3048000" y="285750"/>
            <a:ext cx="3200400" cy="369332"/>
          </a:xfrm>
          <a:prstGeom prst="rect">
            <a:avLst/>
          </a:prstGeom>
          <a:noFill/>
        </p:spPr>
        <p:txBody>
          <a:bodyPr wrap="square" rtlCol="0">
            <a:spAutoFit/>
          </a:bodyPr>
          <a:lstStyle/>
          <a:p>
            <a:r>
              <a:rPr lang="en-GB" b="1" dirty="0" smtClean="0"/>
              <a:t>Incidents during transport</a:t>
            </a:r>
            <a:endParaRPr lang="en-US" b="1" dirty="0"/>
          </a:p>
        </p:txBody>
      </p:sp>
    </p:spTree>
    <p:extLst>
      <p:ext uri="{BB962C8B-B14F-4D97-AF65-F5344CB8AC3E}">
        <p14:creationId xmlns:p14="http://schemas.microsoft.com/office/powerpoint/2010/main" val="86767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19150"/>
            <a:ext cx="8458200" cy="3775473"/>
          </a:xfrm>
        </p:spPr>
        <p:txBody>
          <a:bodyPr/>
          <a:lstStyle/>
          <a:p>
            <a:r>
              <a:rPr lang="en-US" sz="2000" b="0" dirty="0"/>
              <a:t>October 2021, </a:t>
            </a:r>
            <a:r>
              <a:rPr lang="en-US" sz="2000" b="0" dirty="0" err="1"/>
              <a:t>Sarpi</a:t>
            </a:r>
            <a:r>
              <a:rPr lang="en-US" sz="2000" b="0" dirty="0"/>
              <a:t> BCP, Georgia</a:t>
            </a:r>
            <a:endParaRPr lang="en-US" sz="2000" dirty="0"/>
          </a:p>
          <a:p>
            <a:r>
              <a:rPr lang="en-US" sz="2000" b="0" dirty="0" smtClean="0"/>
              <a:t>Individual stopped with contaminated backpack</a:t>
            </a:r>
            <a:r>
              <a:rPr lang="en-US" sz="2000" dirty="0"/>
              <a:t> </a:t>
            </a:r>
            <a:r>
              <a:rPr lang="en-US" sz="2000" b="0" dirty="0" smtClean="0"/>
              <a:t>/2.5 µ</a:t>
            </a:r>
            <a:r>
              <a:rPr lang="en-US" sz="2000" b="0" dirty="0" err="1" smtClean="0"/>
              <a:t>Sv</a:t>
            </a:r>
            <a:r>
              <a:rPr lang="en-US" sz="2000" b="0" dirty="0" smtClean="0"/>
              <a:t>/h @ 0.1m/</a:t>
            </a:r>
            <a:endParaRPr lang="en-US" sz="2000" dirty="0" smtClean="0"/>
          </a:p>
          <a:p>
            <a:r>
              <a:rPr lang="en-US" sz="2000" b="0" dirty="0" smtClean="0"/>
              <a:t>Isotope </a:t>
            </a:r>
            <a:r>
              <a:rPr lang="en-US" sz="2000" b="0" dirty="0"/>
              <a:t>identified as </a:t>
            </a:r>
            <a:r>
              <a:rPr lang="en-US" sz="2000" b="0" dirty="0" smtClean="0"/>
              <a:t>radiopharmaceutical </a:t>
            </a:r>
            <a:r>
              <a:rPr lang="en-US" sz="2000" b="0" dirty="0" smtClean="0"/>
              <a:t>lutetium-177</a:t>
            </a:r>
            <a:endParaRPr lang="en-US" sz="2000" dirty="0"/>
          </a:p>
          <a:p>
            <a:endParaRPr lang="en-US" sz="2000" b="0" dirty="0"/>
          </a:p>
          <a:p>
            <a:r>
              <a:rPr lang="en-US" sz="2000" b="0" dirty="0"/>
              <a:t>RNTPU sent information about the incident to NCB Ankara</a:t>
            </a:r>
            <a:endParaRPr lang="en-US" sz="2000" dirty="0"/>
          </a:p>
          <a:p>
            <a:r>
              <a:rPr lang="en-US" sz="2000" b="0" dirty="0"/>
              <a:t>NCB Ankara confirmed that they have distributed the information to LEA</a:t>
            </a:r>
            <a:endParaRPr lang="en-US" sz="2000" dirty="0"/>
          </a:p>
          <a:p>
            <a:r>
              <a:rPr lang="en-US" sz="2000" b="0" dirty="0"/>
              <a:t>RNTPU developed an operational report that was distributed to all NCBs and international organizations. Included:</a:t>
            </a:r>
            <a:endParaRPr lang="en-US" sz="2000" dirty="0"/>
          </a:p>
          <a:p>
            <a:pPr lvl="1"/>
            <a:r>
              <a:rPr lang="en-US" sz="1600" dirty="0"/>
              <a:t>Case background information</a:t>
            </a:r>
          </a:p>
          <a:p>
            <a:pPr lvl="1"/>
            <a:r>
              <a:rPr lang="en-US" sz="1600" dirty="0"/>
              <a:t>Comments on the potential use of Lu-177 for malicious purposes</a:t>
            </a:r>
          </a:p>
          <a:p>
            <a:pPr lvl="1"/>
            <a:r>
              <a:rPr lang="en-US" sz="1600" dirty="0"/>
              <a:t>Technical information about the source</a:t>
            </a:r>
          </a:p>
          <a:p>
            <a:pPr lvl="1"/>
            <a:r>
              <a:rPr lang="en-US" sz="1600" dirty="0"/>
              <a:t>Recommendations for the LEA</a:t>
            </a:r>
          </a:p>
          <a:p>
            <a:endParaRPr lang="en-US" sz="2000" dirty="0" smtClean="0"/>
          </a:p>
          <a:p>
            <a:endParaRPr lang="en-US" sz="2000" dirty="0"/>
          </a:p>
        </p:txBody>
      </p:sp>
      <p:sp>
        <p:nvSpPr>
          <p:cNvPr id="4" name="TextBox 3"/>
          <p:cNvSpPr txBox="1"/>
          <p:nvPr/>
        </p:nvSpPr>
        <p:spPr>
          <a:xfrm>
            <a:off x="3886200" y="285750"/>
            <a:ext cx="1295400" cy="369332"/>
          </a:xfrm>
          <a:prstGeom prst="rect">
            <a:avLst/>
          </a:prstGeom>
          <a:noFill/>
        </p:spPr>
        <p:txBody>
          <a:bodyPr wrap="square" rtlCol="0">
            <a:spAutoFit/>
          </a:bodyPr>
          <a:lstStyle/>
          <a:p>
            <a:r>
              <a:rPr lang="en-US" b="1" dirty="0"/>
              <a:t>Case Study</a:t>
            </a:r>
          </a:p>
        </p:txBody>
      </p:sp>
    </p:spTree>
    <p:extLst>
      <p:ext uri="{BB962C8B-B14F-4D97-AF65-F5344CB8AC3E}">
        <p14:creationId xmlns:p14="http://schemas.microsoft.com/office/powerpoint/2010/main" val="423807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1524001" y="2953478"/>
            <a:ext cx="5917207" cy="324501"/>
          </a:xfrm>
        </p:spPr>
        <p:txBody>
          <a:bodyPr/>
          <a:lstStyle/>
          <a:p>
            <a:r>
              <a:rPr lang="fr-FR" b="0" dirty="0" smtClean="0">
                <a:solidFill>
                  <a:schemeClr val="tx1"/>
                </a:solidFill>
              </a:rPr>
              <a:t>Spas Stoyanov</a:t>
            </a:r>
          </a:p>
          <a:p>
            <a:r>
              <a:rPr lang="fr-FR" b="0" dirty="0">
                <a:solidFill>
                  <a:schemeClr val="tx1"/>
                </a:solidFill>
              </a:rPr>
              <a:t>s.stoyanov@interpol.int</a:t>
            </a:r>
          </a:p>
          <a:p>
            <a:r>
              <a:rPr lang="fr-CA" b="0" dirty="0">
                <a:solidFill>
                  <a:schemeClr val="tx1"/>
                </a:solidFill>
              </a:rPr>
              <a:t>+33 </a:t>
            </a:r>
            <a:r>
              <a:rPr lang="en-US" b="0" dirty="0">
                <a:solidFill>
                  <a:schemeClr val="tx1"/>
                </a:solidFill>
              </a:rPr>
              <a:t>626 02 34 26</a:t>
            </a:r>
          </a:p>
          <a:p>
            <a:endParaRPr lang="fr-FR" dirty="0">
              <a:solidFill>
                <a:schemeClr val="tx1"/>
              </a:solidFill>
            </a:endParaRPr>
          </a:p>
        </p:txBody>
      </p:sp>
      <p:sp>
        <p:nvSpPr>
          <p:cNvPr id="5" name="Espace réservé du texte 2"/>
          <p:cNvSpPr txBox="1">
            <a:spLocks/>
          </p:cNvSpPr>
          <p:nvPr/>
        </p:nvSpPr>
        <p:spPr>
          <a:xfrm>
            <a:off x="2133600" y="3372965"/>
            <a:ext cx="4191000" cy="324501"/>
          </a:xfrm>
          <a:prstGeom prst="rect">
            <a:avLst/>
          </a:prstGeom>
        </p:spPr>
        <p:txBody>
          <a:bodyPr>
            <a:noAutofit/>
          </a:bodyPr>
          <a:lstStyle>
            <a:lvl1pPr marL="0" indent="0" algn="ctr" defTabSz="914400" rtl="0" eaLnBrk="1" latinLnBrk="0" hangingPunct="1">
              <a:spcBef>
                <a:spcPct val="20000"/>
              </a:spcBef>
              <a:buFontTx/>
              <a:buNone/>
              <a:defRPr sz="2000" b="1" kern="1200">
                <a:solidFill>
                  <a:srgbClr val="96969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rgbClr val="002060"/>
                </a:solidFill>
              </a:rPr>
              <a:t>	</a:t>
            </a:r>
            <a:endParaRPr lang="fr-FR" sz="1800" b="0" dirty="0">
              <a:solidFill>
                <a:schemeClr val="tx1"/>
              </a:solidFill>
            </a:endParaRPr>
          </a:p>
        </p:txBody>
      </p:sp>
      <p:sp>
        <p:nvSpPr>
          <p:cNvPr id="6" name="Espace réservé du texte 3"/>
          <p:cNvSpPr txBox="1">
            <a:spLocks/>
          </p:cNvSpPr>
          <p:nvPr/>
        </p:nvSpPr>
        <p:spPr>
          <a:xfrm>
            <a:off x="1666317" y="3817517"/>
            <a:ext cx="5927291" cy="377429"/>
          </a:xfrm>
          <a:prstGeom prst="rect">
            <a:avLst/>
          </a:prstGeom>
        </p:spPr>
        <p:txBody>
          <a:bodyPr>
            <a:normAutofit/>
          </a:bodyPr>
          <a:lstStyle>
            <a:lvl1pPr marL="0" indent="0" algn="ctr" defTabSz="914400" rtl="0" eaLnBrk="1" latinLnBrk="0" hangingPunct="1">
              <a:spcBef>
                <a:spcPct val="20000"/>
              </a:spcBef>
              <a:buFont typeface="Arial" pitchFamily="34" charset="0"/>
              <a:buNone/>
              <a:defRPr sz="2000" b="0" kern="1200">
                <a:solidFill>
                  <a:srgbClr val="96969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626" y="2614919"/>
            <a:ext cx="1870765" cy="1840591"/>
          </a:xfrm>
          <a:prstGeom prst="rect">
            <a:avLst/>
          </a:prstGeom>
        </p:spPr>
      </p:pic>
      <p:sp>
        <p:nvSpPr>
          <p:cNvPr id="4" name="TextBox 3"/>
          <p:cNvSpPr txBox="1"/>
          <p:nvPr/>
        </p:nvSpPr>
        <p:spPr>
          <a:xfrm>
            <a:off x="7165308" y="2116330"/>
            <a:ext cx="1295400" cy="523220"/>
          </a:xfrm>
          <a:prstGeom prst="rect">
            <a:avLst/>
          </a:prstGeom>
          <a:noFill/>
        </p:spPr>
        <p:txBody>
          <a:bodyPr wrap="square" rtlCol="0">
            <a:spAutoFit/>
          </a:bodyPr>
          <a:lstStyle/>
          <a:p>
            <a:pPr algn="ctr"/>
            <a:r>
              <a:rPr lang="en-US" sz="1400" dirty="0" smtClean="0"/>
              <a:t>WhatsApp </a:t>
            </a:r>
          </a:p>
          <a:p>
            <a:pPr algn="ctr"/>
            <a:r>
              <a:rPr lang="en-US" sz="1400" dirty="0" smtClean="0"/>
              <a:t>QR code</a:t>
            </a:r>
            <a:endParaRPr lang="en-US" sz="1400" dirty="0"/>
          </a:p>
        </p:txBody>
      </p:sp>
    </p:spTree>
    <p:extLst>
      <p:ext uri="{BB962C8B-B14F-4D97-AF65-F5344CB8AC3E}">
        <p14:creationId xmlns:p14="http://schemas.microsoft.com/office/powerpoint/2010/main" val="3474802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698419" y="2952750"/>
            <a:ext cx="5742284" cy="594066"/>
          </a:xfrm>
        </p:spPr>
        <p:txBody>
          <a:bodyPr/>
          <a:lstStyle/>
          <a:p>
            <a:r>
              <a:rPr lang="en-US" sz="1800" dirty="0" smtClean="0"/>
              <a:t>Regional Information Sharing on</a:t>
            </a:r>
          </a:p>
          <a:p>
            <a:r>
              <a:rPr lang="en-US" sz="1800" dirty="0" smtClean="0"/>
              <a:t>Radiological and Nuclear Incidents</a:t>
            </a:r>
            <a:endParaRPr lang="en-US" sz="1800" dirty="0"/>
          </a:p>
          <a:p>
            <a:r>
              <a:rPr lang="en-US" sz="2400" dirty="0" smtClean="0"/>
              <a:t>Project Geiger</a:t>
            </a:r>
          </a:p>
        </p:txBody>
      </p:sp>
      <p:sp>
        <p:nvSpPr>
          <p:cNvPr id="4" name="Espace réservé du texte 3"/>
          <p:cNvSpPr>
            <a:spLocks noGrp="1"/>
          </p:cNvSpPr>
          <p:nvPr>
            <p:ph type="body" sz="quarter" idx="12"/>
          </p:nvPr>
        </p:nvSpPr>
        <p:spPr>
          <a:xfrm>
            <a:off x="2350609" y="4229100"/>
            <a:ext cx="4437905" cy="914400"/>
          </a:xfrm>
        </p:spPr>
        <p:txBody>
          <a:bodyPr/>
          <a:lstStyle/>
          <a:p>
            <a:r>
              <a:rPr lang="fr-FR" sz="1400" dirty="0" smtClean="0">
                <a:solidFill>
                  <a:srgbClr val="002060"/>
                </a:solidFill>
              </a:rPr>
              <a:t>26 May 2022</a:t>
            </a:r>
          </a:p>
          <a:p>
            <a:r>
              <a:rPr lang="en-US" sz="1400" dirty="0">
                <a:solidFill>
                  <a:srgbClr val="002060"/>
                </a:solidFill>
              </a:rPr>
              <a:t>Central Asia and Azerbaijan Transport Security Dialog</a:t>
            </a:r>
          </a:p>
        </p:txBody>
      </p:sp>
    </p:spTree>
    <p:extLst>
      <p:ext uri="{BB962C8B-B14F-4D97-AF65-F5344CB8AC3E}">
        <p14:creationId xmlns:p14="http://schemas.microsoft.com/office/powerpoint/2010/main" val="386145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76600" y="285750"/>
            <a:ext cx="2438400" cy="400050"/>
          </a:xfrm>
        </p:spPr>
        <p:txBody>
          <a:bodyPr/>
          <a:lstStyle/>
          <a:p>
            <a:pPr marL="0" indent="0">
              <a:buNone/>
            </a:pPr>
            <a:r>
              <a:rPr lang="en-US" sz="2000" dirty="0"/>
              <a:t>RNTPU </a:t>
            </a:r>
            <a:r>
              <a:rPr lang="en-US" sz="2000" dirty="0" smtClean="0"/>
              <a:t>Objectives</a:t>
            </a:r>
            <a:endParaRPr lang="en-US" sz="1400" dirty="0"/>
          </a:p>
        </p:txBody>
      </p:sp>
      <p:sp>
        <p:nvSpPr>
          <p:cNvPr id="4" name="TextBox 3"/>
          <p:cNvSpPr txBox="1"/>
          <p:nvPr/>
        </p:nvSpPr>
        <p:spPr>
          <a:xfrm>
            <a:off x="533400" y="895351"/>
            <a:ext cx="8305800" cy="4893647"/>
          </a:xfrm>
          <a:prstGeom prst="rect">
            <a:avLst/>
          </a:prstGeom>
          <a:noFill/>
        </p:spPr>
        <p:txBody>
          <a:bodyPr wrap="square" rtlCol="0">
            <a:spAutoFit/>
          </a:bodyPr>
          <a:lstStyle/>
          <a:p>
            <a:pPr algn="ctr" defTabSz="685800">
              <a:defRPr/>
            </a:pPr>
            <a:r>
              <a:rPr lang="en-US" sz="2100" dirty="0" smtClean="0">
                <a:solidFill>
                  <a:schemeClr val="tx2">
                    <a:lumMod val="75000"/>
                  </a:schemeClr>
                </a:solidFill>
                <a:latin typeface="Calibri"/>
              </a:rPr>
              <a:t>Radiological and Nuclear Terrorism Prevention Unit</a:t>
            </a:r>
          </a:p>
          <a:p>
            <a:pPr algn="ctr" defTabSz="685800">
              <a:defRPr/>
            </a:pPr>
            <a:r>
              <a:rPr lang="en-US" sz="2100" dirty="0" smtClean="0">
                <a:solidFill>
                  <a:schemeClr val="tx2">
                    <a:lumMod val="75000"/>
                  </a:schemeClr>
                </a:solidFill>
                <a:latin typeface="Calibri"/>
              </a:rPr>
              <a:t>(EDPS/CT/CBRNEVT/RNTPU)</a:t>
            </a:r>
          </a:p>
          <a:p>
            <a:pPr algn="just" defTabSz="685800">
              <a:defRPr/>
            </a:pPr>
            <a:endParaRPr lang="en-US" sz="2100" dirty="0">
              <a:solidFill>
                <a:schemeClr val="accent2"/>
              </a:solidFill>
              <a:latin typeface="Calibri"/>
            </a:endParaRPr>
          </a:p>
          <a:p>
            <a:pPr algn="just" defTabSz="685800">
              <a:defRPr/>
            </a:pPr>
            <a:r>
              <a:rPr lang="en-US" sz="2100" dirty="0" smtClean="0">
                <a:solidFill>
                  <a:schemeClr val="accent2"/>
                </a:solidFill>
                <a:latin typeface="Calibri"/>
              </a:rPr>
              <a:t>RNTPU </a:t>
            </a:r>
            <a:r>
              <a:rPr lang="en-US" sz="2100" dirty="0">
                <a:solidFill>
                  <a:schemeClr val="accent2"/>
                </a:solidFill>
                <a:latin typeface="Calibri"/>
              </a:rPr>
              <a:t>strives to support the development of an informed, capable, and globally connected law enforcement community able to </a:t>
            </a:r>
            <a:r>
              <a:rPr lang="en-US" sz="2100" u="sng" dirty="0" smtClean="0">
                <a:solidFill>
                  <a:schemeClr val="accent2"/>
                </a:solidFill>
                <a:latin typeface="Calibri"/>
              </a:rPr>
              <a:t>counter </a:t>
            </a:r>
            <a:r>
              <a:rPr lang="en-US" sz="2100" u="sng" dirty="0">
                <a:solidFill>
                  <a:schemeClr val="accent2"/>
                </a:solidFill>
                <a:latin typeface="Calibri"/>
              </a:rPr>
              <a:t>and investigate nuclear and radiological threats</a:t>
            </a:r>
            <a:r>
              <a:rPr lang="en-US" sz="2100" dirty="0">
                <a:solidFill>
                  <a:srgbClr val="00437A"/>
                </a:solidFill>
                <a:latin typeface="Calibri"/>
              </a:rPr>
              <a:t>.</a:t>
            </a:r>
          </a:p>
          <a:p>
            <a:pPr defTabSz="685800">
              <a:defRPr/>
            </a:pPr>
            <a:endParaRPr lang="en-US" sz="2100" dirty="0">
              <a:solidFill>
                <a:srgbClr val="00437A"/>
              </a:solidFill>
              <a:latin typeface="Calibri"/>
            </a:endParaRPr>
          </a:p>
          <a:p>
            <a:pPr defTabSz="685800">
              <a:defRPr/>
            </a:pPr>
            <a:r>
              <a:rPr lang="en-US" sz="2100" dirty="0">
                <a:solidFill>
                  <a:srgbClr val="00437A"/>
                </a:solidFill>
                <a:latin typeface="Calibri"/>
              </a:rPr>
              <a:t>Four strategic objectives: </a:t>
            </a:r>
            <a:r>
              <a:rPr lang="en-US" dirty="0">
                <a:solidFill>
                  <a:srgbClr val="00437A"/>
                </a:solidFill>
                <a:latin typeface="Calibri"/>
              </a:rPr>
              <a:t/>
            </a:r>
            <a:br>
              <a:rPr lang="en-US" dirty="0">
                <a:solidFill>
                  <a:srgbClr val="00437A"/>
                </a:solidFill>
                <a:latin typeface="Calibri"/>
              </a:rPr>
            </a:br>
            <a:endParaRPr lang="en-US" dirty="0">
              <a:solidFill>
                <a:srgbClr val="00437A"/>
              </a:solidFill>
              <a:latin typeface="Calibri"/>
            </a:endParaRPr>
          </a:p>
          <a:p>
            <a:pPr marL="557213" lvl="1" indent="-214313" defTabSz="685800">
              <a:buFont typeface="Arial" panose="020B0604020202020204" pitchFamily="34" charset="0"/>
              <a:buChar char="•"/>
              <a:defRPr/>
            </a:pPr>
            <a:r>
              <a:rPr lang="en-US" dirty="0">
                <a:solidFill>
                  <a:srgbClr val="00437A"/>
                </a:solidFill>
                <a:latin typeface="Calibri"/>
              </a:rPr>
              <a:t>Objective 1: Increase intelligence sharing</a:t>
            </a:r>
          </a:p>
          <a:p>
            <a:pPr marL="557213" lvl="1" indent="-214313" defTabSz="685800">
              <a:buFont typeface="Arial" panose="020B0604020202020204" pitchFamily="34" charset="0"/>
              <a:buChar char="•"/>
              <a:defRPr/>
            </a:pPr>
            <a:r>
              <a:rPr lang="en-US" dirty="0">
                <a:solidFill>
                  <a:srgbClr val="00437A"/>
                </a:solidFill>
                <a:latin typeface="Calibri"/>
              </a:rPr>
              <a:t>Objective 2: Conduct targeted analysis and investigation support</a:t>
            </a:r>
          </a:p>
          <a:p>
            <a:pPr marL="557213" lvl="1" indent="-214313" defTabSz="685800">
              <a:buFont typeface="Arial" panose="020B0604020202020204" pitchFamily="34" charset="0"/>
              <a:buChar char="•"/>
              <a:defRPr/>
            </a:pPr>
            <a:r>
              <a:rPr lang="en-US" dirty="0">
                <a:solidFill>
                  <a:srgbClr val="00437A"/>
                </a:solidFill>
                <a:latin typeface="Calibri"/>
              </a:rPr>
              <a:t>Objective 3: Increase law enforcement capacity</a:t>
            </a:r>
          </a:p>
          <a:p>
            <a:pPr marL="557213" lvl="1" indent="-214313" defTabSz="685800">
              <a:buFont typeface="Arial" panose="020B0604020202020204" pitchFamily="34" charset="0"/>
              <a:buChar char="•"/>
              <a:defRPr/>
            </a:pPr>
            <a:r>
              <a:rPr lang="en-US" dirty="0">
                <a:solidFill>
                  <a:srgbClr val="00437A"/>
                </a:solidFill>
                <a:latin typeface="Calibri"/>
              </a:rPr>
              <a:t>Objective 4: Engage effectively at the international level</a:t>
            </a:r>
          </a:p>
          <a:p>
            <a:pPr defTabSz="685800">
              <a:defRPr/>
            </a:pPr>
            <a:endParaRPr lang="en-US" sz="1350" dirty="0">
              <a:solidFill>
                <a:srgbClr val="00437A"/>
              </a:solidFill>
              <a:latin typeface="Calibri"/>
            </a:endParaRPr>
          </a:p>
          <a:p>
            <a:pPr marL="214313" indent="-214313" defTabSz="685800">
              <a:buFont typeface="Arial" panose="020B0604020202020204" pitchFamily="34" charset="0"/>
              <a:buChar char="•"/>
              <a:defRPr/>
            </a:pPr>
            <a:endParaRPr lang="en-US" sz="1350" dirty="0">
              <a:solidFill>
                <a:srgbClr val="00437A"/>
              </a:solidFill>
              <a:latin typeface="Calibri"/>
            </a:endParaRPr>
          </a:p>
          <a:p>
            <a:pPr marL="214313" indent="-214313" defTabSz="685800">
              <a:buFont typeface="Arial" panose="020B0604020202020204" pitchFamily="34" charset="0"/>
              <a:buChar char="•"/>
              <a:defRPr/>
            </a:pPr>
            <a:endParaRPr lang="en-US" sz="1350" dirty="0">
              <a:solidFill>
                <a:srgbClr val="00437A"/>
              </a:solidFill>
              <a:latin typeface="Calibri"/>
            </a:endParaRPr>
          </a:p>
          <a:p>
            <a:pPr marL="214313" indent="-214313" defTabSz="685800">
              <a:buFont typeface="Arial" panose="020B0604020202020204" pitchFamily="34" charset="0"/>
              <a:buChar char="•"/>
              <a:defRPr/>
            </a:pPr>
            <a:endParaRPr lang="en-US" sz="1350" dirty="0">
              <a:solidFill>
                <a:srgbClr val="00437A"/>
              </a:solidFill>
              <a:latin typeface="Calibri"/>
            </a:endParaRPr>
          </a:p>
        </p:txBody>
      </p:sp>
    </p:spTree>
    <p:extLst>
      <p:ext uri="{BB962C8B-B14F-4D97-AF65-F5344CB8AC3E}">
        <p14:creationId xmlns:p14="http://schemas.microsoft.com/office/powerpoint/2010/main" val="428662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6" end="6"/>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4">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28600" y="742950"/>
            <a:ext cx="8839200" cy="4191000"/>
          </a:xfrm>
        </p:spPr>
        <p:txBody>
          <a:bodyPr/>
          <a:lstStyle/>
          <a:p>
            <a:pPr marL="457200" lvl="1" indent="0">
              <a:buNone/>
            </a:pPr>
            <a:r>
              <a:rPr lang="en-US" sz="2000" dirty="0" smtClean="0"/>
              <a:t>Offences </a:t>
            </a:r>
            <a:r>
              <a:rPr lang="en-US" sz="2000" dirty="0"/>
              <a:t>related to radioactive and nuclear material </a:t>
            </a:r>
          </a:p>
          <a:p>
            <a:pPr lvl="2"/>
            <a:r>
              <a:rPr lang="en-US" sz="1800" dirty="0" smtClean="0"/>
              <a:t>Incident - </a:t>
            </a:r>
            <a:r>
              <a:rPr lang="en-US" sz="1800" dirty="0"/>
              <a:t>types</a:t>
            </a:r>
          </a:p>
          <a:p>
            <a:pPr lvl="2"/>
            <a:r>
              <a:rPr lang="en-US" sz="1800" dirty="0" smtClean="0"/>
              <a:t>Material </a:t>
            </a:r>
            <a:r>
              <a:rPr lang="en-US" sz="1800" dirty="0"/>
              <a:t>- kind of material, patterns for acquiring</a:t>
            </a:r>
          </a:p>
          <a:p>
            <a:pPr lvl="2"/>
            <a:r>
              <a:rPr lang="en-US" sz="1800" dirty="0" smtClean="0"/>
              <a:t>Criminals </a:t>
            </a:r>
            <a:r>
              <a:rPr lang="en-US" sz="1800" dirty="0"/>
              <a:t>- modus operandi, tools employed</a:t>
            </a:r>
          </a:p>
          <a:p>
            <a:pPr lvl="3"/>
            <a:r>
              <a:rPr lang="en-US" sz="1400" dirty="0" smtClean="0"/>
              <a:t>Terrorist </a:t>
            </a:r>
            <a:r>
              <a:rPr lang="en-US" sz="1400" dirty="0"/>
              <a:t>groups</a:t>
            </a:r>
          </a:p>
          <a:p>
            <a:pPr lvl="3"/>
            <a:r>
              <a:rPr lang="en-US" sz="1400" dirty="0"/>
              <a:t>Organized crime </a:t>
            </a:r>
            <a:r>
              <a:rPr lang="en-US" sz="1400" dirty="0" smtClean="0"/>
              <a:t>groups</a:t>
            </a:r>
          </a:p>
          <a:p>
            <a:pPr marL="457200" lvl="1" indent="0">
              <a:buNone/>
            </a:pPr>
            <a:endParaRPr lang="en-US" sz="2000" dirty="0" smtClean="0"/>
          </a:p>
          <a:p>
            <a:pPr marL="457200" lvl="1" indent="0">
              <a:buNone/>
            </a:pPr>
            <a:r>
              <a:rPr lang="en-US" sz="2000" dirty="0" smtClean="0"/>
              <a:t>Information</a:t>
            </a:r>
            <a:r>
              <a:rPr lang="en-US" sz="2000" dirty="0"/>
              <a:t>: the other means of detection</a:t>
            </a:r>
          </a:p>
          <a:p>
            <a:pPr lvl="2"/>
            <a:r>
              <a:rPr lang="en-US" sz="1800" dirty="0"/>
              <a:t>Information </a:t>
            </a:r>
            <a:r>
              <a:rPr lang="en-US" sz="1800" dirty="0" smtClean="0"/>
              <a:t>sharing </a:t>
            </a:r>
            <a:endParaRPr lang="en-US" sz="1800" dirty="0"/>
          </a:p>
          <a:p>
            <a:pPr lvl="2"/>
            <a:r>
              <a:rPr lang="en-US" sz="1800" dirty="0"/>
              <a:t>Bilateral engagements – case briefings </a:t>
            </a:r>
          </a:p>
          <a:p>
            <a:pPr lvl="2"/>
            <a:r>
              <a:rPr lang="en-US" sz="1800" dirty="0"/>
              <a:t>Geiger Working Group </a:t>
            </a:r>
          </a:p>
          <a:p>
            <a:pPr lvl="3"/>
            <a:r>
              <a:rPr lang="en-US" sz="1400" dirty="0"/>
              <a:t>Regional events</a:t>
            </a:r>
          </a:p>
          <a:p>
            <a:pPr lvl="3"/>
            <a:r>
              <a:rPr lang="en-US" sz="1400" dirty="0"/>
              <a:t>Global event</a:t>
            </a:r>
          </a:p>
          <a:p>
            <a:pPr lvl="3"/>
            <a:endParaRPr lang="en-US" sz="1400" dirty="0"/>
          </a:p>
          <a:p>
            <a:pPr lvl="2"/>
            <a:endParaRPr lang="en-US" sz="1200" dirty="0"/>
          </a:p>
          <a:p>
            <a:pPr lvl="2"/>
            <a:endParaRPr lang="en-US" sz="1200" dirty="0"/>
          </a:p>
        </p:txBody>
      </p:sp>
      <p:sp>
        <p:nvSpPr>
          <p:cNvPr id="3" name="Rectangle 2"/>
          <p:cNvSpPr/>
          <p:nvPr/>
        </p:nvSpPr>
        <p:spPr>
          <a:xfrm>
            <a:off x="1676400" y="285750"/>
            <a:ext cx="4857997" cy="400110"/>
          </a:xfrm>
          <a:prstGeom prst="rect">
            <a:avLst/>
          </a:prstGeom>
        </p:spPr>
        <p:txBody>
          <a:bodyPr wrap="none">
            <a:spAutoFit/>
          </a:bodyPr>
          <a:lstStyle/>
          <a:p>
            <a:r>
              <a:rPr lang="en-US" sz="2000" b="1" dirty="0" smtClean="0"/>
              <a:t>Project Geiger: </a:t>
            </a:r>
            <a:r>
              <a:rPr lang="en-US" sz="2000" b="1" dirty="0"/>
              <a:t>Increase Intelligence Sharing</a:t>
            </a:r>
          </a:p>
        </p:txBody>
      </p:sp>
    </p:spTree>
    <p:extLst>
      <p:ext uri="{BB962C8B-B14F-4D97-AF65-F5344CB8AC3E}">
        <p14:creationId xmlns:p14="http://schemas.microsoft.com/office/powerpoint/2010/main" val="124619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2400" y="971550"/>
            <a:ext cx="8763000" cy="3790948"/>
          </a:xfrm>
        </p:spPr>
        <p:txBody>
          <a:bodyPr/>
          <a:lstStyle/>
          <a:p>
            <a:pPr marL="914400" lvl="2" indent="0">
              <a:buNone/>
            </a:pPr>
            <a:r>
              <a:rPr lang="en-US" dirty="0" smtClean="0"/>
              <a:t>Analytical </a:t>
            </a:r>
            <a:r>
              <a:rPr lang="en-US" dirty="0"/>
              <a:t>product </a:t>
            </a:r>
            <a:r>
              <a:rPr lang="en-US" dirty="0" smtClean="0"/>
              <a:t>development</a:t>
            </a:r>
          </a:p>
          <a:p>
            <a:pPr marL="1714500" lvl="3" indent="-457200">
              <a:buFontTx/>
              <a:buChar char="-"/>
            </a:pPr>
            <a:r>
              <a:rPr lang="en-US" dirty="0"/>
              <a:t>Strategic Reporting</a:t>
            </a:r>
          </a:p>
          <a:p>
            <a:pPr marL="1714500" lvl="3" indent="-457200">
              <a:buFontTx/>
              <a:buChar char="-"/>
            </a:pPr>
            <a:r>
              <a:rPr lang="en-US" dirty="0"/>
              <a:t>Joint analytical products with member countries</a:t>
            </a:r>
          </a:p>
          <a:p>
            <a:pPr marL="1714500" lvl="3" indent="-457200">
              <a:buFontTx/>
              <a:buChar char="-"/>
            </a:pPr>
            <a:r>
              <a:rPr lang="en-US" dirty="0" smtClean="0"/>
              <a:t>Periodical operational </a:t>
            </a:r>
            <a:r>
              <a:rPr lang="en-US" dirty="0"/>
              <a:t>r</a:t>
            </a:r>
            <a:r>
              <a:rPr lang="en-US" dirty="0" smtClean="0"/>
              <a:t>eports</a:t>
            </a:r>
            <a:endParaRPr lang="en-US" dirty="0"/>
          </a:p>
          <a:p>
            <a:pPr marL="1714500" lvl="3" indent="-457200">
              <a:buFontTx/>
              <a:buChar char="-"/>
            </a:pPr>
            <a:r>
              <a:rPr lang="en-US" dirty="0" smtClean="0"/>
              <a:t>INTERPOL Notices and Diffusions development </a:t>
            </a:r>
            <a:r>
              <a:rPr lang="en-US" dirty="0"/>
              <a:t>support</a:t>
            </a:r>
          </a:p>
          <a:p>
            <a:pPr marL="1714500" lvl="3" indent="-457200">
              <a:buFontTx/>
              <a:buChar char="-"/>
            </a:pPr>
            <a:r>
              <a:rPr lang="en-US" dirty="0"/>
              <a:t>Verbal case </a:t>
            </a:r>
            <a:r>
              <a:rPr lang="en-US" dirty="0" smtClean="0"/>
              <a:t>briefings</a:t>
            </a:r>
          </a:p>
          <a:p>
            <a:pPr marL="1257300" lvl="3" indent="0">
              <a:buNone/>
            </a:pPr>
            <a:endParaRPr lang="en-US" dirty="0"/>
          </a:p>
        </p:txBody>
      </p:sp>
      <p:sp>
        <p:nvSpPr>
          <p:cNvPr id="3" name="Rectangle 2"/>
          <p:cNvSpPr/>
          <p:nvPr/>
        </p:nvSpPr>
        <p:spPr>
          <a:xfrm>
            <a:off x="1257300" y="285750"/>
            <a:ext cx="6553200" cy="369332"/>
          </a:xfrm>
          <a:prstGeom prst="rect">
            <a:avLst/>
          </a:prstGeom>
        </p:spPr>
        <p:txBody>
          <a:bodyPr wrap="square">
            <a:spAutoFit/>
          </a:bodyPr>
          <a:lstStyle/>
          <a:p>
            <a:r>
              <a:rPr lang="en-US" b="1" dirty="0" smtClean="0"/>
              <a:t>Project Geiger: </a:t>
            </a:r>
            <a:r>
              <a:rPr lang="en-US" b="1" dirty="0"/>
              <a:t>Targeted Analysis &amp; Investigation Support</a:t>
            </a:r>
          </a:p>
        </p:txBody>
      </p:sp>
    </p:spTree>
    <p:extLst>
      <p:ext uri="{BB962C8B-B14F-4D97-AF65-F5344CB8AC3E}">
        <p14:creationId xmlns:p14="http://schemas.microsoft.com/office/powerpoint/2010/main" val="7325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2400" y="1276350"/>
            <a:ext cx="8839200" cy="3733800"/>
          </a:xfrm>
        </p:spPr>
        <p:txBody>
          <a:bodyPr/>
          <a:lstStyle/>
          <a:p>
            <a:pPr marL="342900" lvl="1" indent="0">
              <a:buNone/>
            </a:pPr>
            <a:r>
              <a:rPr lang="en-US" sz="2400" dirty="0" smtClean="0"/>
              <a:t>Investigation support</a:t>
            </a:r>
            <a:endParaRPr lang="en-US" sz="2400" dirty="0"/>
          </a:p>
          <a:p>
            <a:pPr marL="800100" lvl="2"/>
            <a:r>
              <a:rPr lang="en-US" sz="2000" dirty="0" smtClean="0"/>
              <a:t>Operations</a:t>
            </a:r>
          </a:p>
          <a:p>
            <a:pPr marL="800100" lvl="2"/>
            <a:r>
              <a:rPr lang="en-US" sz="2000" dirty="0" smtClean="0"/>
              <a:t>INTERPOL </a:t>
            </a:r>
            <a:r>
              <a:rPr lang="en-US" sz="2000" dirty="0"/>
              <a:t>database crosschecks</a:t>
            </a:r>
          </a:p>
          <a:p>
            <a:pPr marL="800100" lvl="2"/>
            <a:r>
              <a:rPr lang="en-US" sz="2000" dirty="0"/>
              <a:t>Subject matter </a:t>
            </a:r>
            <a:r>
              <a:rPr lang="en-US" sz="2000" dirty="0" smtClean="0"/>
              <a:t>expertise</a:t>
            </a:r>
          </a:p>
          <a:p>
            <a:pPr marL="800100" lvl="2"/>
            <a:r>
              <a:rPr lang="en-US" sz="2000" dirty="0" smtClean="0"/>
              <a:t>Notices &amp; Diffusions development </a:t>
            </a:r>
            <a:r>
              <a:rPr lang="en-US" sz="2000" dirty="0"/>
              <a:t>assistance</a:t>
            </a:r>
          </a:p>
          <a:p>
            <a:pPr marL="800100" lvl="2"/>
            <a:r>
              <a:rPr lang="en-US" sz="2000" dirty="0" smtClean="0"/>
              <a:t>Provision of logistical </a:t>
            </a:r>
            <a:r>
              <a:rPr lang="en-US" sz="2000" dirty="0"/>
              <a:t>support</a:t>
            </a:r>
          </a:p>
          <a:p>
            <a:pPr marL="914400" lvl="2" indent="0">
              <a:buNone/>
            </a:pPr>
            <a:endParaRPr lang="en-US" sz="2000" dirty="0"/>
          </a:p>
          <a:p>
            <a:pPr marL="685800" lvl="2" indent="0">
              <a:buNone/>
            </a:pPr>
            <a:endParaRPr lang="en-US" sz="1200" dirty="0"/>
          </a:p>
          <a:p>
            <a:pPr marL="342900" lvl="1" indent="0">
              <a:buNone/>
            </a:pPr>
            <a:r>
              <a:rPr lang="en-US" sz="1200" dirty="0"/>
              <a:t/>
            </a:r>
            <a:br>
              <a:rPr lang="en-US" sz="1200" dirty="0"/>
            </a:br>
            <a:endParaRPr lang="en-US" sz="1400" dirty="0"/>
          </a:p>
        </p:txBody>
      </p:sp>
      <p:grpSp>
        <p:nvGrpSpPr>
          <p:cNvPr id="4" name="Group 3"/>
          <p:cNvGrpSpPr/>
          <p:nvPr/>
        </p:nvGrpSpPr>
        <p:grpSpPr>
          <a:xfrm>
            <a:off x="5937250" y="1276350"/>
            <a:ext cx="2514600" cy="2803478"/>
            <a:chOff x="6477000" y="1581150"/>
            <a:chExt cx="2590800" cy="326067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1" y="2419350"/>
              <a:ext cx="2438400" cy="2365388"/>
            </a:xfrm>
            <a:prstGeom prst="rect">
              <a:avLst/>
            </a:prstGeom>
            <a:ln>
              <a:solidFill>
                <a:schemeClr val="accent1"/>
              </a:solidFill>
            </a:ln>
          </p:spPr>
        </p:pic>
        <p:sp>
          <p:nvSpPr>
            <p:cNvPr id="6" name="TextBox 3"/>
            <p:cNvSpPr txBox="1"/>
            <p:nvPr/>
          </p:nvSpPr>
          <p:spPr>
            <a:xfrm>
              <a:off x="6940024" y="1581150"/>
              <a:ext cx="1664750" cy="738664"/>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Spas Stoyanov</a:t>
              </a:r>
            </a:p>
            <a:p>
              <a:pPr algn="ctr"/>
              <a:r>
                <a:rPr lang="en-US" sz="1400" dirty="0" smtClean="0"/>
                <a:t>WhatsApp </a:t>
              </a:r>
            </a:p>
            <a:p>
              <a:pPr algn="ctr"/>
              <a:r>
                <a:rPr lang="en-US" sz="1400" dirty="0" smtClean="0"/>
                <a:t>QR code</a:t>
              </a:r>
              <a:endParaRPr lang="en-US" sz="1400" dirty="0"/>
            </a:p>
          </p:txBody>
        </p:sp>
        <p:sp>
          <p:nvSpPr>
            <p:cNvPr id="7" name="Rectangle 6"/>
            <p:cNvSpPr/>
            <p:nvPr/>
          </p:nvSpPr>
          <p:spPr>
            <a:xfrm>
              <a:off x="6477000" y="1581150"/>
              <a:ext cx="2590800" cy="3260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257300" y="285750"/>
            <a:ext cx="6553200" cy="369332"/>
          </a:xfrm>
          <a:prstGeom prst="rect">
            <a:avLst/>
          </a:prstGeom>
        </p:spPr>
        <p:txBody>
          <a:bodyPr wrap="square">
            <a:spAutoFit/>
          </a:bodyPr>
          <a:lstStyle/>
          <a:p>
            <a:r>
              <a:rPr lang="en-US" b="1" dirty="0" smtClean="0"/>
              <a:t>Project Geiger: </a:t>
            </a:r>
            <a:r>
              <a:rPr lang="en-US" b="1" dirty="0"/>
              <a:t>Targeted Analysis &amp; Investigation Support</a:t>
            </a:r>
          </a:p>
        </p:txBody>
      </p:sp>
    </p:spTree>
    <p:extLst>
      <p:ext uri="{BB962C8B-B14F-4D97-AF65-F5344CB8AC3E}">
        <p14:creationId xmlns:p14="http://schemas.microsoft.com/office/powerpoint/2010/main" val="1165024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03359" y="971550"/>
            <a:ext cx="8433759" cy="3886200"/>
          </a:xfrm>
        </p:spPr>
        <p:txBody>
          <a:bodyPr numCol="1"/>
          <a:lstStyle/>
          <a:p>
            <a:pPr marL="0" lvl="1" indent="0" algn="just">
              <a:buNone/>
              <a:tabLst>
                <a:tab pos="228600" algn="l"/>
              </a:tabLst>
            </a:pPr>
            <a:r>
              <a:rPr lang="en-US" sz="2400" dirty="0" smtClean="0">
                <a:solidFill>
                  <a:schemeClr val="tx2"/>
                </a:solidFill>
              </a:rPr>
              <a:t>15 GWG meetings </a:t>
            </a:r>
          </a:p>
          <a:p>
            <a:pPr marL="0" lvl="1" indent="0" algn="just">
              <a:buNone/>
              <a:tabLst>
                <a:tab pos="228600" algn="l"/>
              </a:tabLst>
            </a:pPr>
            <a:r>
              <a:rPr lang="en-US" sz="2400" dirty="0">
                <a:solidFill>
                  <a:schemeClr val="tx2"/>
                </a:solidFill>
              </a:rPr>
              <a:t>Increase regional information sharing</a:t>
            </a:r>
            <a:endParaRPr lang="en-US" sz="2400" dirty="0" smtClean="0">
              <a:solidFill>
                <a:schemeClr val="tx2"/>
              </a:solidFill>
            </a:endParaRPr>
          </a:p>
          <a:p>
            <a:pPr marL="0" lvl="1" indent="0" algn="just">
              <a:buNone/>
              <a:tabLst>
                <a:tab pos="228600" algn="l"/>
              </a:tabLst>
            </a:pPr>
            <a:r>
              <a:rPr lang="en-US" sz="2400" dirty="0" smtClean="0">
                <a:solidFill>
                  <a:schemeClr val="tx2"/>
                </a:solidFill>
              </a:rPr>
              <a:t>Key outcomes include:</a:t>
            </a:r>
            <a:endParaRPr lang="en-US" sz="2400" dirty="0">
              <a:solidFill>
                <a:schemeClr val="tx2"/>
              </a:solidFill>
            </a:endParaRPr>
          </a:p>
          <a:p>
            <a:pPr marL="742950" lvl="2" indent="-285750">
              <a:tabLst>
                <a:tab pos="228600" algn="l"/>
              </a:tabLst>
            </a:pPr>
            <a:r>
              <a:rPr lang="en-US" sz="1800" u="sng" dirty="0" smtClean="0">
                <a:solidFill>
                  <a:schemeClr val="tx2"/>
                </a:solidFill>
              </a:rPr>
              <a:t>Identification </a:t>
            </a:r>
            <a:r>
              <a:rPr lang="en-US" sz="1800" u="sng" dirty="0">
                <a:solidFill>
                  <a:schemeClr val="tx2"/>
                </a:solidFill>
              </a:rPr>
              <a:t>of emerging threats and trends</a:t>
            </a:r>
          </a:p>
          <a:p>
            <a:pPr marL="742950" lvl="2" indent="-285750">
              <a:tabLst>
                <a:tab pos="228600" algn="l"/>
              </a:tabLst>
            </a:pPr>
            <a:r>
              <a:rPr lang="en-US" sz="1800" u="sng" dirty="0" smtClean="0">
                <a:solidFill>
                  <a:schemeClr val="tx2"/>
                </a:solidFill>
              </a:rPr>
              <a:t>Identification </a:t>
            </a:r>
            <a:r>
              <a:rPr lang="en-US" sz="1800" u="sng" dirty="0">
                <a:solidFill>
                  <a:schemeClr val="tx2"/>
                </a:solidFill>
              </a:rPr>
              <a:t>of information gaps through case support or analysis</a:t>
            </a:r>
          </a:p>
          <a:p>
            <a:pPr marL="742950" lvl="2" indent="-285750">
              <a:tabLst>
                <a:tab pos="228600" algn="l"/>
              </a:tabLst>
            </a:pPr>
            <a:r>
              <a:rPr lang="en-US" sz="1800" dirty="0">
                <a:solidFill>
                  <a:schemeClr val="tx2"/>
                </a:solidFill>
              </a:rPr>
              <a:t>Case study briefings / sharing of lessons learnt</a:t>
            </a:r>
          </a:p>
          <a:p>
            <a:pPr marL="742950" lvl="2" indent="-285750">
              <a:tabLst>
                <a:tab pos="228600" algn="l"/>
              </a:tabLst>
            </a:pPr>
            <a:r>
              <a:rPr lang="en-US" sz="1800" dirty="0">
                <a:solidFill>
                  <a:schemeClr val="tx2"/>
                </a:solidFill>
              </a:rPr>
              <a:t>Radiological source holding discussions</a:t>
            </a:r>
          </a:p>
          <a:p>
            <a:pPr marL="742950" lvl="2" indent="-285750">
              <a:tabLst>
                <a:tab pos="228600" algn="l"/>
              </a:tabLst>
            </a:pPr>
            <a:r>
              <a:rPr lang="en-US" sz="1800" dirty="0" smtClean="0">
                <a:solidFill>
                  <a:schemeClr val="tx2"/>
                </a:solidFill>
              </a:rPr>
              <a:t>Identification of training </a:t>
            </a:r>
            <a:r>
              <a:rPr lang="en-US" sz="1800" dirty="0">
                <a:solidFill>
                  <a:schemeClr val="tx2"/>
                </a:solidFill>
              </a:rPr>
              <a:t>and other needs</a:t>
            </a:r>
          </a:p>
          <a:p>
            <a:pPr marL="742950" lvl="2" indent="-285750">
              <a:tabLst>
                <a:tab pos="228600" algn="l"/>
              </a:tabLst>
            </a:pPr>
            <a:r>
              <a:rPr lang="en-US" sz="1800" dirty="0" smtClean="0">
                <a:solidFill>
                  <a:schemeClr val="tx2"/>
                </a:solidFill>
              </a:rPr>
              <a:t>Facilitation of regional and national relationship </a:t>
            </a:r>
            <a:r>
              <a:rPr lang="en-US" sz="1800" dirty="0">
                <a:solidFill>
                  <a:schemeClr val="tx2"/>
                </a:solidFill>
              </a:rPr>
              <a:t>building</a:t>
            </a:r>
          </a:p>
          <a:p>
            <a:pPr lvl="1" algn="just"/>
            <a:endParaRPr lang="en-US" sz="1600" dirty="0" smtClean="0"/>
          </a:p>
          <a:p>
            <a:pPr lvl="1" algn="just"/>
            <a:endParaRPr lang="en-US" sz="1200" dirty="0"/>
          </a:p>
          <a:p>
            <a:pPr marL="685800" lvl="2" indent="0">
              <a:buNone/>
            </a:pPr>
            <a:endParaRPr lang="en-US" sz="1600" dirty="0"/>
          </a:p>
          <a:p>
            <a:pPr lvl="2"/>
            <a:endParaRPr lang="en-US" sz="1600" dirty="0"/>
          </a:p>
          <a:p>
            <a:pPr lvl="2"/>
            <a:endParaRPr lang="en-US" sz="1600" dirty="0"/>
          </a:p>
        </p:txBody>
      </p:sp>
      <p:sp>
        <p:nvSpPr>
          <p:cNvPr id="4" name="Espace réservé du contenu 1"/>
          <p:cNvSpPr txBox="1">
            <a:spLocks/>
          </p:cNvSpPr>
          <p:nvPr/>
        </p:nvSpPr>
        <p:spPr>
          <a:xfrm>
            <a:off x="2171698" y="285750"/>
            <a:ext cx="4697083" cy="400050"/>
          </a:xfrm>
          <a:prstGeom prst="rect">
            <a:avLst/>
          </a:prstGeom>
        </p:spPr>
        <p:txBody>
          <a:bodyPr/>
          <a:lstStyle>
            <a:lvl1pPr marL="342900" indent="-342900" algn="l" defTabSz="914400" rtl="0" eaLnBrk="1" latinLnBrk="0" hangingPunct="1">
              <a:spcBef>
                <a:spcPct val="20000"/>
              </a:spcBef>
              <a:buFont typeface="Arial" pitchFamily="34" charset="0"/>
              <a:buChar char="•"/>
              <a:defRPr sz="3200" b="1" kern="1200">
                <a:solidFill>
                  <a:srgbClr val="0043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43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43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43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43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tx1"/>
                </a:solidFill>
              </a:rPr>
              <a:t>Geiger Working </a:t>
            </a:r>
            <a:r>
              <a:rPr lang="en-US" sz="1800" dirty="0" smtClean="0">
                <a:solidFill>
                  <a:schemeClr val="tx1"/>
                </a:solidFill>
              </a:rPr>
              <a:t>Groups – Overview </a:t>
            </a:r>
            <a:endParaRPr lang="en-US" sz="1800" dirty="0">
              <a:solidFill>
                <a:schemeClr val="tx1"/>
              </a:solidFill>
            </a:endParaRPr>
          </a:p>
        </p:txBody>
      </p:sp>
    </p:spTree>
    <p:extLst>
      <p:ext uri="{BB962C8B-B14F-4D97-AF65-F5344CB8AC3E}">
        <p14:creationId xmlns:p14="http://schemas.microsoft.com/office/powerpoint/2010/main" val="282773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a:xfrm>
            <a:off x="3276600" y="278368"/>
            <a:ext cx="2476500" cy="400050"/>
          </a:xfrm>
          <a:prstGeom prst="rect">
            <a:avLst/>
          </a:prstGeom>
        </p:spPr>
        <p:txBody>
          <a:bodyPr/>
          <a:lstStyle>
            <a:lvl1pPr marL="342900" indent="-342900" algn="l" defTabSz="914400" rtl="0" eaLnBrk="1" latinLnBrk="0" hangingPunct="1">
              <a:spcBef>
                <a:spcPct val="20000"/>
              </a:spcBef>
              <a:buFont typeface="Arial" pitchFamily="34" charset="0"/>
              <a:buChar char="•"/>
              <a:defRPr sz="3200" b="1" kern="1200">
                <a:solidFill>
                  <a:srgbClr val="0043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43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43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43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43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rPr>
              <a:t>Geiger Working Groups</a:t>
            </a:r>
          </a:p>
        </p:txBody>
      </p:sp>
      <p:sp>
        <p:nvSpPr>
          <p:cNvPr id="7" name="Rectangle 6"/>
          <p:cNvSpPr/>
          <p:nvPr/>
        </p:nvSpPr>
        <p:spPr>
          <a:xfrm>
            <a:off x="228600" y="1113308"/>
            <a:ext cx="5257800" cy="2800767"/>
          </a:xfrm>
          <a:prstGeom prst="rect">
            <a:avLst/>
          </a:prstGeom>
        </p:spPr>
        <p:txBody>
          <a:bodyPr wrap="square">
            <a:spAutoFit/>
          </a:bodyPr>
          <a:lstStyle/>
          <a:p>
            <a:r>
              <a:rPr lang="en-US" sz="2800" b="1" dirty="0" smtClean="0"/>
              <a:t>Regions</a:t>
            </a:r>
          </a:p>
          <a:p>
            <a:endParaRPr lang="en-US" sz="2800" b="1" dirty="0"/>
          </a:p>
          <a:p>
            <a:pPr marL="514350" lvl="1" indent="-514350">
              <a:buFont typeface="Arial" panose="020B0604020202020204" pitchFamily="34" charset="0"/>
              <a:buChar char="•"/>
            </a:pPr>
            <a:r>
              <a:rPr lang="en-US" sz="2400" dirty="0"/>
              <a:t>Black Sea</a:t>
            </a:r>
          </a:p>
          <a:p>
            <a:pPr marL="514350" lvl="1" indent="-514350">
              <a:buFont typeface="Arial" panose="020B0604020202020204" pitchFamily="34" charset="0"/>
              <a:buChar char="•"/>
            </a:pPr>
            <a:r>
              <a:rPr lang="en-US" sz="2400" dirty="0"/>
              <a:t>Caucasus</a:t>
            </a:r>
          </a:p>
          <a:p>
            <a:pPr marL="514350" lvl="1" indent="-514350">
              <a:buFont typeface="Arial" panose="020B0604020202020204" pitchFamily="34" charset="0"/>
              <a:buChar char="•"/>
            </a:pPr>
            <a:r>
              <a:rPr lang="en-US" sz="2400" dirty="0"/>
              <a:t>Central Asia</a:t>
            </a:r>
          </a:p>
          <a:p>
            <a:pPr marL="514350" lvl="1" indent="-514350">
              <a:buFont typeface="Arial" panose="020B0604020202020204" pitchFamily="34" charset="0"/>
              <a:buChar char="•"/>
            </a:pPr>
            <a:r>
              <a:rPr lang="en-US" sz="2400" dirty="0"/>
              <a:t>Southeast Asia</a:t>
            </a:r>
          </a:p>
          <a:p>
            <a:pPr marL="514350" lvl="1" indent="-514350">
              <a:buFont typeface="Arial" panose="020B0604020202020204" pitchFamily="34" charset="0"/>
              <a:buChar char="•"/>
            </a:pPr>
            <a:r>
              <a:rPr lang="en-US" sz="2400" dirty="0"/>
              <a:t>Southern Africa </a:t>
            </a:r>
          </a:p>
        </p:txBody>
      </p:sp>
      <p:sp>
        <p:nvSpPr>
          <p:cNvPr id="6" name="Rectangle 5"/>
          <p:cNvSpPr/>
          <p:nvPr/>
        </p:nvSpPr>
        <p:spPr>
          <a:xfrm>
            <a:off x="3124200" y="1123090"/>
            <a:ext cx="6197950" cy="2062103"/>
          </a:xfrm>
          <a:prstGeom prst="rect">
            <a:avLst/>
          </a:prstGeom>
        </p:spPr>
        <p:txBody>
          <a:bodyPr wrap="square">
            <a:spAutoFit/>
          </a:bodyPr>
          <a:lstStyle/>
          <a:p>
            <a:r>
              <a:rPr lang="en-US" sz="2800" b="1" dirty="0" smtClean="0">
                <a:solidFill>
                  <a:schemeClr val="accent2">
                    <a:lumMod val="50000"/>
                  </a:schemeClr>
                </a:solidFill>
              </a:rPr>
              <a:t>Working Groups</a:t>
            </a:r>
          </a:p>
          <a:p>
            <a:endParaRPr lang="en-US" sz="2800" b="1" dirty="0">
              <a:solidFill>
                <a:schemeClr val="accent2">
                  <a:lumMod val="50000"/>
                </a:schemeClr>
              </a:solidFill>
            </a:endParaRPr>
          </a:p>
          <a:p>
            <a:pPr marL="514350" lvl="1" indent="-514350">
              <a:buFont typeface="+mj-lt"/>
              <a:buAutoNum type="arabicPeriod"/>
            </a:pPr>
            <a:r>
              <a:rPr lang="en-US" sz="2400" dirty="0" smtClean="0">
                <a:solidFill>
                  <a:schemeClr val="accent2">
                    <a:lumMod val="50000"/>
                  </a:schemeClr>
                </a:solidFill>
              </a:rPr>
              <a:t>GWG Black Sea, Caucasus, </a:t>
            </a:r>
            <a:r>
              <a:rPr lang="en-US" sz="2400" dirty="0" smtClean="0">
                <a:solidFill>
                  <a:srgbClr val="FF0000"/>
                </a:solidFill>
              </a:rPr>
              <a:t>Central Asia</a:t>
            </a:r>
            <a:endParaRPr lang="en-US" sz="2400" dirty="0">
              <a:solidFill>
                <a:srgbClr val="FF0000"/>
              </a:solidFill>
            </a:endParaRPr>
          </a:p>
          <a:p>
            <a:pPr marL="514350" lvl="1" indent="-514350">
              <a:buFont typeface="+mj-lt"/>
              <a:buAutoNum type="arabicPeriod"/>
            </a:pPr>
            <a:r>
              <a:rPr lang="en-US" sz="2400" dirty="0" smtClean="0">
                <a:solidFill>
                  <a:schemeClr val="accent2">
                    <a:lumMod val="50000"/>
                  </a:schemeClr>
                </a:solidFill>
              </a:rPr>
              <a:t>GWG Southeast Asia</a:t>
            </a:r>
            <a:endParaRPr lang="en-US" sz="2400" dirty="0">
              <a:solidFill>
                <a:schemeClr val="accent2">
                  <a:lumMod val="50000"/>
                </a:schemeClr>
              </a:solidFill>
            </a:endParaRPr>
          </a:p>
          <a:p>
            <a:pPr marL="514350" lvl="1" indent="-514350">
              <a:buFont typeface="+mj-lt"/>
              <a:buAutoNum type="arabicPeriod"/>
            </a:pPr>
            <a:r>
              <a:rPr lang="en-US" sz="2400" dirty="0" smtClean="0">
                <a:solidFill>
                  <a:schemeClr val="accent2">
                    <a:lumMod val="50000"/>
                  </a:schemeClr>
                </a:solidFill>
              </a:rPr>
              <a:t>GWG Southern </a:t>
            </a:r>
            <a:r>
              <a:rPr lang="en-US" sz="2400" dirty="0">
                <a:solidFill>
                  <a:schemeClr val="accent2">
                    <a:lumMod val="50000"/>
                  </a:schemeClr>
                </a:solidFill>
              </a:rPr>
              <a:t>Africa </a:t>
            </a:r>
          </a:p>
        </p:txBody>
      </p:sp>
    </p:spTree>
    <p:extLst>
      <p:ext uri="{BB962C8B-B14F-4D97-AF65-F5344CB8AC3E}">
        <p14:creationId xmlns:p14="http://schemas.microsoft.com/office/powerpoint/2010/main" val="158371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Kazakhstan</a:t>
            </a:r>
          </a:p>
          <a:p>
            <a:r>
              <a:rPr lang="en-US" dirty="0" smtClean="0"/>
              <a:t>Kyrgyzstan</a:t>
            </a:r>
          </a:p>
          <a:p>
            <a:r>
              <a:rPr lang="en-US" dirty="0" smtClean="0"/>
              <a:t>Tajikistan</a:t>
            </a:r>
          </a:p>
          <a:p>
            <a:r>
              <a:rPr lang="en-US" dirty="0" smtClean="0"/>
              <a:t>Turkmenistan</a:t>
            </a:r>
          </a:p>
          <a:p>
            <a:r>
              <a:rPr lang="en-US" dirty="0" smtClean="0">
                <a:solidFill>
                  <a:srgbClr val="FF0000"/>
                </a:solidFill>
              </a:rPr>
              <a:t>Uzbekistan</a:t>
            </a:r>
            <a:endParaRPr lang="en-US" dirty="0">
              <a:solidFill>
                <a:srgbClr val="FF0000"/>
              </a:solidFill>
            </a:endParaRPr>
          </a:p>
        </p:txBody>
      </p:sp>
      <p:sp>
        <p:nvSpPr>
          <p:cNvPr id="3" name="Espace réservé du contenu 1"/>
          <p:cNvSpPr txBox="1">
            <a:spLocks/>
          </p:cNvSpPr>
          <p:nvPr/>
        </p:nvSpPr>
        <p:spPr>
          <a:xfrm>
            <a:off x="2590800" y="285750"/>
            <a:ext cx="3962400" cy="400050"/>
          </a:xfrm>
          <a:prstGeom prst="rect">
            <a:avLst/>
          </a:prstGeom>
        </p:spPr>
        <p:txBody>
          <a:bodyPr/>
          <a:lstStyle>
            <a:lvl1pPr marL="342900" indent="-342900" algn="l" defTabSz="914400" rtl="0" eaLnBrk="1" latinLnBrk="0" hangingPunct="1">
              <a:spcBef>
                <a:spcPct val="20000"/>
              </a:spcBef>
              <a:buFont typeface="Arial" pitchFamily="34" charset="0"/>
              <a:buChar char="•"/>
              <a:defRPr sz="3200" b="1" kern="1200">
                <a:solidFill>
                  <a:srgbClr val="0043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43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43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43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43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solidFill>
              </a:rPr>
              <a:t>Geiger Working </a:t>
            </a:r>
            <a:r>
              <a:rPr lang="en-US" sz="1800" dirty="0" smtClean="0">
                <a:solidFill>
                  <a:schemeClr val="tx1"/>
                </a:solidFill>
              </a:rPr>
              <a:t>Group – Central Asia</a:t>
            </a:r>
            <a:endParaRPr lang="en-US" sz="1800" dirty="0">
              <a:solidFill>
                <a:schemeClr val="tx1"/>
              </a:solidFill>
            </a:endParaRPr>
          </a:p>
        </p:txBody>
      </p:sp>
    </p:spTree>
    <p:extLst>
      <p:ext uri="{BB962C8B-B14F-4D97-AF65-F5344CB8AC3E}">
        <p14:creationId xmlns:p14="http://schemas.microsoft.com/office/powerpoint/2010/main" val="36891508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2.2.2731"/>
  <p:tag name="SLIDO_PRESENTATION_ID" val="00000000-0000-0000-0000-000000000000"/>
  <p:tag name="SLIDO_EVENT_UUID" val="620d0224-2d3c-4e05-b3c4-b019888440ae"/>
  <p:tag name="SLIDO_EVENT_SECTION_UUID" val="3bbee32a-abda-40c7-b016-efddf8df4d1a"/>
</p:tagLst>
</file>

<file path=ppt/theme/theme1.xml><?xml version="1.0" encoding="utf-8"?>
<a:theme xmlns:a="http://schemas.openxmlformats.org/drawingml/2006/main" name="Présentation light">
  <a:themeElements>
    <a:clrScheme name="Personnalisé 2">
      <a:dk1>
        <a:srgbClr val="00437A"/>
      </a:dk1>
      <a:lt1>
        <a:srgbClr val="00437A"/>
      </a:lt1>
      <a:dk2>
        <a:srgbClr val="00437A"/>
      </a:dk2>
      <a:lt2>
        <a:srgbClr val="00437A"/>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5 INTERPOL Grey 16_9.potx" id="{E0940D96-6BE0-45BC-8DCC-56C3283881E8}" vid="{625181B2-D0F6-47DC-B471-0B1A5C5A85E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P5 INTERPOL Grey 16_9</Template>
  <TotalTime>943</TotalTime>
  <Words>732</Words>
  <Application>Microsoft Office PowerPoint</Application>
  <PresentationFormat>On-screen Show (16:9)</PresentationFormat>
  <Paragraphs>167</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vt:lpstr>
      <vt:lpstr>Wingdings</vt:lpstr>
      <vt:lpstr>Présentation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STOYANOV Spas</dc:creator>
  <cp:lastModifiedBy>BUCHANAN John</cp:lastModifiedBy>
  <cp:revision>133</cp:revision>
  <dcterms:created xsi:type="dcterms:W3CDTF">2022-04-07T12:42:25Z</dcterms:created>
  <dcterms:modified xsi:type="dcterms:W3CDTF">2022-05-20T14:23:28Z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a085cb31-38d8-4988-9187-c51397f58d7d</vt:lpwstr>
  </property>
  <property fmtid="{D5CDD505-2E9C-101B-9397-08002B2CF9AE}" pid="3" name="SlidoAppVersion">
    <vt:lpwstr>1.2.2.2731</vt:lpwstr>
  </property>
  <property fmtid="{D5CDD505-2E9C-101B-9397-08002B2CF9AE}" pid="4" name="InterpolClassification">
    <vt:lpwstr>Unclassified</vt:lpwstr>
  </property>
</Properties>
</file>