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6" r:id="rId3"/>
    <p:sldId id="277" r:id="rId4"/>
    <p:sldId id="283" r:id="rId5"/>
    <p:sldId id="284" r:id="rId6"/>
    <p:sldId id="278" r:id="rId7"/>
    <p:sldId id="279" r:id="rId8"/>
    <p:sldId id="280" r:id="rId9"/>
    <p:sldId id="281" r:id="rId10"/>
    <p:sldId id="261" r:id="rId11"/>
    <p:sldId id="28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89" d="100"/>
          <a:sy n="89" d="100"/>
        </p:scale>
        <p:origin x="12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271C-66E5-4A81-913E-7CD6254C005C}" type="datetimeFigureOut">
              <a:rPr lang="ru-RU" smtClean="0"/>
              <a:t>08.04.2022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B14D5-D632-47D2-B564-DBFB19C377D4}" type="slidenum">
              <a:rPr lang="ru-RU" smtClean="0"/>
              <a:t>‹#›</a:t>
            </a:fld>
            <a:endParaRPr lang="ru-RU"/>
          </a:p>
        </p:txBody>
      </p:sp>
    </p:spTree>
    <p:extLst>
      <p:ext uri="{BB962C8B-B14F-4D97-AF65-F5344CB8AC3E}">
        <p14:creationId xmlns:p14="http://schemas.microsoft.com/office/powerpoint/2010/main" val="851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0049B8-D787-4D6E-AE51-86A025057392}" type="datetime1">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391667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7FC6C8-2EBB-4C57-84AD-B8A6DC8D3B6E}" type="datetime1">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249789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505AE0-1349-4D91-B784-77415CC5762A}" type="datetime1">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358209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70A52B-D090-4729-8129-8644B4A33E12}" type="datetime1">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15733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483D92-34A1-4DEE-9769-54DDB3D0173D}" type="datetime1">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344132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149D3B-43DC-468F-A18F-2552BAF012E9}" type="datetime1">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4577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D11F1BA-B186-4998-8E8F-A94024566C56}" type="datetime1">
              <a:rPr lang="ru-RU" smtClean="0"/>
              <a:t>08.04.2022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22558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FFE8008-FC5F-4E32-A1C8-97E8C6B9AFA2}" type="datetime1">
              <a:rPr lang="ru-RU" smtClean="0"/>
              <a:t>08.04.2022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236806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4C70D-2CD3-42A7-9C25-4BC42C39ECF6}" type="datetime1">
              <a:rPr lang="ru-RU" smtClean="0"/>
              <a:t>08.04.2022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206697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2423A3-9D1D-4552-8D68-FDF55DFFFB9B}" type="datetime1">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385974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CB9850-6DB3-45FB-8FC6-E452F22787C2}" type="datetime1">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a:p>
        </p:txBody>
      </p:sp>
    </p:spTree>
    <p:extLst>
      <p:ext uri="{BB962C8B-B14F-4D97-AF65-F5344CB8AC3E}">
        <p14:creationId xmlns:p14="http://schemas.microsoft.com/office/powerpoint/2010/main" val="116672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E1219-07BF-46D2-A098-8A5BE60ED064}" type="datetime1">
              <a:rPr lang="ru-RU" smtClean="0"/>
              <a:t>08.04.2022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FA077-FCB0-40DC-829A-8D22E87C2B54}" type="slidenum">
              <a:rPr lang="ru-RU" smtClean="0"/>
              <a:t>‹#›</a:t>
            </a:fld>
            <a:endParaRPr lang="ru-RU"/>
          </a:p>
        </p:txBody>
      </p:sp>
    </p:spTree>
    <p:extLst>
      <p:ext uri="{BB962C8B-B14F-4D97-AF65-F5344CB8AC3E}">
        <p14:creationId xmlns:p14="http://schemas.microsoft.com/office/powerpoint/2010/main" val="234738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4534" y="891629"/>
            <a:ext cx="9017725" cy="815688"/>
          </a:xfrm>
        </p:spPr>
        <p:txBody>
          <a:bodyPr>
            <a:noAutofit/>
          </a:bodyPr>
          <a:lstStyle/>
          <a:p>
            <a:pPr fontAlgn="base">
              <a:lnSpc>
                <a:spcPct val="150000"/>
              </a:lnSpc>
            </a:pPr>
            <a:r>
              <a:rPr lang="en-US" sz="1500" b="1" dirty="0" smtClean="0">
                <a:latin typeface="Palatino Linotype" panose="02040502050505030304" pitchFamily="18" charset="0"/>
              </a:rPr>
              <a:t>National Academy of Sciences of Tajikistan</a:t>
            </a:r>
            <a:br>
              <a:rPr lang="en-US" sz="1500" b="1" dirty="0" smtClean="0">
                <a:latin typeface="Palatino Linotype" panose="02040502050505030304" pitchFamily="18" charset="0"/>
              </a:rPr>
            </a:br>
            <a:r>
              <a:rPr lang="en-US" sz="1500" b="1" dirty="0" smtClean="0">
                <a:latin typeface="Palatino Linotype" panose="02040502050505030304" pitchFamily="18" charset="0"/>
              </a:rPr>
              <a:t>Chemical</a:t>
            </a:r>
            <a:r>
              <a:rPr lang="en-US" sz="1500" b="1" dirty="0">
                <a:latin typeface="Palatino Linotype" panose="02040502050505030304" pitchFamily="18" charset="0"/>
              </a:rPr>
              <a:t>, Biological, Radiological and Nuclear Safety and Security Agency</a:t>
            </a:r>
            <a:endParaRPr lang="ru-RU" sz="1800" b="1" i="0" dirty="0">
              <a:effectLst/>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a:t>
            </a:fld>
            <a:endParaRPr lang="ru-RU" b="1" dirty="0">
              <a:solidFill>
                <a:srgbClr val="002060"/>
              </a:solidFill>
            </a:endParaRPr>
          </a:p>
        </p:txBody>
      </p:sp>
      <p:sp>
        <p:nvSpPr>
          <p:cNvPr id="5" name="Заголовок 1"/>
          <p:cNvSpPr txBox="1">
            <a:spLocks/>
          </p:cNvSpPr>
          <p:nvPr/>
        </p:nvSpPr>
        <p:spPr>
          <a:xfrm>
            <a:off x="0" y="2782029"/>
            <a:ext cx="9017725" cy="5681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en-US" sz="1800" b="1" dirty="0">
                <a:effectLst>
                  <a:outerShdw blurRad="38100" dist="38100" dir="2700000" algn="tl">
                    <a:srgbClr val="000000">
                      <a:alpha val="43137"/>
                    </a:srgbClr>
                  </a:outerShdw>
                </a:effectLst>
                <a:latin typeface="Palatino Linotype" panose="02040502050505030304" pitchFamily="18" charset="0"/>
              </a:rPr>
              <a:t>Central Asia and Azerbaijan Regional Transport Security </a:t>
            </a:r>
            <a:r>
              <a:rPr lang="en-US" sz="1800" b="1" dirty="0" smtClean="0">
                <a:effectLst>
                  <a:outerShdw blurRad="38100" dist="38100" dir="2700000" algn="tl">
                    <a:srgbClr val="000000">
                      <a:alpha val="43137"/>
                    </a:srgbClr>
                  </a:outerShdw>
                </a:effectLst>
                <a:latin typeface="Palatino Linotype" panose="02040502050505030304" pitchFamily="18" charset="0"/>
              </a:rPr>
              <a:t>Dialog</a:t>
            </a:r>
          </a:p>
          <a:p>
            <a:pPr fontAlgn="base">
              <a:lnSpc>
                <a:spcPct val="150000"/>
              </a:lnSpc>
            </a:pPr>
            <a:r>
              <a:rPr lang="en-US" sz="1800" b="1" dirty="0">
                <a:effectLst>
                  <a:outerShdw blurRad="38100" dist="38100" dir="2700000" algn="tl">
                    <a:srgbClr val="000000">
                      <a:alpha val="43137"/>
                    </a:srgbClr>
                  </a:outerShdw>
                </a:effectLst>
                <a:latin typeface="Palatino Linotype" panose="02040502050505030304" pitchFamily="18" charset="0"/>
              </a:rPr>
              <a:t>Session 3   </a:t>
            </a:r>
            <a:r>
              <a:rPr lang="en-US" sz="1800" b="1" dirty="0" smtClean="0">
                <a:effectLst>
                  <a:outerShdw blurRad="38100" dist="38100" dir="2700000" algn="tl">
                    <a:srgbClr val="000000">
                      <a:alpha val="43137"/>
                    </a:srgbClr>
                  </a:outerShdw>
                </a:effectLst>
                <a:latin typeface="Palatino Linotype" panose="02040502050505030304" pitchFamily="18" charset="0"/>
              </a:rPr>
              <a:t>- </a:t>
            </a:r>
            <a:r>
              <a:rPr lang="en-US" sz="1800" b="1" dirty="0">
                <a:effectLst>
                  <a:outerShdw blurRad="38100" dist="38100" dir="2700000" algn="tl">
                    <a:srgbClr val="000000">
                      <a:alpha val="43137"/>
                    </a:srgbClr>
                  </a:outerShdw>
                </a:effectLst>
                <a:latin typeface="Palatino Linotype" panose="02040502050505030304" pitchFamily="18" charset="0"/>
              </a:rPr>
              <a:t>Transboundary Smuggling. </a:t>
            </a:r>
          </a:p>
          <a:p>
            <a:pPr fontAlgn="base">
              <a:lnSpc>
                <a:spcPct val="150000"/>
              </a:lnSpc>
            </a:pPr>
            <a:r>
              <a:rPr lang="en-US" sz="1800" b="1" dirty="0" smtClean="0">
                <a:effectLst>
                  <a:outerShdw blurRad="38100" dist="38100" dir="2700000" algn="tl">
                    <a:srgbClr val="000000">
                      <a:alpha val="43137"/>
                    </a:srgbClr>
                  </a:outerShdw>
                </a:effectLst>
                <a:latin typeface="Palatino Linotype" panose="02040502050505030304" pitchFamily="18" charset="0"/>
              </a:rPr>
              <a:t>April </a:t>
            </a:r>
            <a:r>
              <a:rPr lang="en-US" sz="1800" b="1" dirty="0">
                <a:effectLst>
                  <a:outerShdw blurRad="38100" dist="38100" dir="2700000" algn="tl">
                    <a:srgbClr val="000000">
                      <a:alpha val="43137"/>
                    </a:srgbClr>
                  </a:outerShdw>
                </a:effectLst>
                <a:latin typeface="Palatino Linotype" panose="02040502050505030304" pitchFamily="18" charset="0"/>
              </a:rPr>
              <a:t>28, </a:t>
            </a:r>
            <a:r>
              <a:rPr lang="en-US" sz="1800" b="1" dirty="0" smtClean="0">
                <a:effectLst>
                  <a:outerShdw blurRad="38100" dist="38100" dir="2700000" algn="tl">
                    <a:srgbClr val="000000">
                      <a:alpha val="43137"/>
                    </a:srgbClr>
                  </a:outerShdw>
                </a:effectLst>
                <a:latin typeface="Palatino Linotype" panose="02040502050505030304" pitchFamily="18" charset="0"/>
              </a:rPr>
              <a:t>2022</a:t>
            </a:r>
            <a:endParaRPr lang="en-US" sz="1800" b="1" dirty="0">
              <a:effectLst>
                <a:outerShdw blurRad="38100" dist="38100" dir="2700000" algn="tl">
                  <a:srgbClr val="000000">
                    <a:alpha val="43137"/>
                  </a:srgbClr>
                </a:outerShdw>
              </a:effectLst>
              <a:latin typeface="Palatino Linotype" panose="02040502050505030304" pitchFamily="18" charset="0"/>
            </a:endParaRPr>
          </a:p>
        </p:txBody>
      </p:sp>
      <p:sp>
        <p:nvSpPr>
          <p:cNvPr id="6" name="Заголовок 1"/>
          <p:cNvSpPr txBox="1">
            <a:spLocks/>
          </p:cNvSpPr>
          <p:nvPr/>
        </p:nvSpPr>
        <p:spPr>
          <a:xfrm>
            <a:off x="126275" y="3556499"/>
            <a:ext cx="9017725" cy="81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en-US" sz="2800" b="1" dirty="0" smtClean="0">
                <a:solidFill>
                  <a:schemeClr val="accent1">
                    <a:lumMod val="75000"/>
                  </a:schemeClr>
                </a:solidFill>
                <a:latin typeface="Palatino Linotype" panose="02040502050505030304" pitchFamily="18" charset="0"/>
              </a:rPr>
              <a:t>Illicit trafficking case in Tajikistan</a:t>
            </a:r>
            <a:endParaRPr lang="ru-RU" sz="3600" b="1" dirty="0">
              <a:solidFill>
                <a:schemeClr val="accent1">
                  <a:lumMod val="75000"/>
                </a:schemeClr>
              </a:solidFill>
              <a:latin typeface="Palatino Linotype" panose="02040502050505030304" pitchFamily="18" charset="0"/>
            </a:endParaRPr>
          </a:p>
        </p:txBody>
      </p:sp>
      <p:sp>
        <p:nvSpPr>
          <p:cNvPr id="3" name="Прямоугольник 2"/>
          <p:cNvSpPr/>
          <p:nvPr/>
        </p:nvSpPr>
        <p:spPr>
          <a:xfrm>
            <a:off x="806823" y="5352950"/>
            <a:ext cx="5262282" cy="923330"/>
          </a:xfrm>
          <a:prstGeom prst="rect">
            <a:avLst/>
          </a:prstGeom>
        </p:spPr>
        <p:txBody>
          <a:bodyPr wrap="square">
            <a:spAutoFit/>
          </a:bodyPr>
          <a:lstStyle/>
          <a:p>
            <a:r>
              <a:rPr lang="en-US" b="1" dirty="0" err="1" smtClean="0">
                <a:latin typeface="Palatino Linotype" panose="02040502050505030304" pitchFamily="18" charset="0"/>
              </a:rPr>
              <a:t>Bakhtiyor</a:t>
            </a:r>
            <a:r>
              <a:rPr lang="en-US" b="1" dirty="0" smtClean="0">
                <a:latin typeface="Palatino Linotype" panose="02040502050505030304" pitchFamily="18" charset="0"/>
              </a:rPr>
              <a:t> </a:t>
            </a:r>
            <a:r>
              <a:rPr lang="en-US" b="1" dirty="0" err="1" smtClean="0">
                <a:latin typeface="Palatino Linotype" panose="02040502050505030304" pitchFamily="18" charset="0"/>
              </a:rPr>
              <a:t>Barotov</a:t>
            </a:r>
            <a:endParaRPr lang="ru-RU" b="1" dirty="0">
              <a:latin typeface="Palatino Linotype" panose="02040502050505030304" pitchFamily="18" charset="0"/>
            </a:endParaRPr>
          </a:p>
          <a:p>
            <a:r>
              <a:rPr lang="ru-RU" b="1" dirty="0">
                <a:latin typeface="Palatino Linotype" panose="02040502050505030304" pitchFamily="18" charset="0"/>
              </a:rPr>
              <a:t>Тел: +992 93 776 66 36</a:t>
            </a:r>
          </a:p>
          <a:p>
            <a:r>
              <a:rPr lang="en-US" b="1" dirty="0">
                <a:latin typeface="Palatino Linotype" panose="02040502050505030304" pitchFamily="18" charset="0"/>
              </a:rPr>
              <a:t>e-mail: b.barotov@cbrn.tj</a:t>
            </a:r>
            <a:endParaRPr lang="ru-RU" b="1" dirty="0">
              <a:latin typeface="Palatino Linotype" panose="02040502050505030304" pitchFamily="18" charset="0"/>
            </a:endParaRPr>
          </a:p>
        </p:txBody>
      </p:sp>
    </p:spTree>
    <p:extLst>
      <p:ext uri="{BB962C8B-B14F-4D97-AF65-F5344CB8AC3E}">
        <p14:creationId xmlns:p14="http://schemas.microsoft.com/office/powerpoint/2010/main" val="3881596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5109" y="831273"/>
            <a:ext cx="7161452" cy="403545"/>
          </a:xfrm>
        </p:spPr>
        <p:txBody>
          <a:bodyPr>
            <a:noAutofit/>
          </a:bodyPr>
          <a:lstStyle/>
          <a:p>
            <a:r>
              <a:rPr lang="en-US" sz="2400" b="1" dirty="0" smtClean="0">
                <a:solidFill>
                  <a:srgbClr val="C00000"/>
                </a:solidFill>
                <a:latin typeface="Times New Roman Tj" panose="02020603050405020304" pitchFamily="18" charset="-52"/>
              </a:rPr>
              <a:t>Future actions</a:t>
            </a:r>
            <a:endParaRPr lang="ru-RU" sz="2400" b="1" dirty="0">
              <a:solidFill>
                <a:srgbClr val="C00000"/>
              </a:solidFill>
              <a:latin typeface="Times New Roman Tj" panose="02020603050405020304" pitchFamily="18" charset="-52"/>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10</a:t>
            </a:fld>
            <a:endParaRPr lang="ru-RU" b="1" dirty="0">
              <a:solidFill>
                <a:srgbClr val="002060"/>
              </a:solidFill>
            </a:endParaRPr>
          </a:p>
        </p:txBody>
      </p:sp>
      <p:cxnSp>
        <p:nvCxnSpPr>
          <p:cNvPr id="14" name="Прямая соединительная линия 13"/>
          <p:cNvCxnSpPr/>
          <p:nvPr/>
        </p:nvCxnSpPr>
        <p:spPr>
          <a:xfrm>
            <a:off x="1898469" y="679660"/>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979085" y="1509018"/>
            <a:ext cx="7627476" cy="4524315"/>
          </a:xfrm>
          <a:prstGeom prst="rect">
            <a:avLst/>
          </a:prstGeom>
        </p:spPr>
        <p:txBody>
          <a:bodyPr wrap="square">
            <a:spAutoFit/>
          </a:bodyPr>
          <a:lstStyle/>
          <a:p>
            <a:pPr marL="457200" indent="-457200">
              <a:buFontTx/>
              <a:buChar char="-"/>
            </a:pPr>
            <a:r>
              <a:rPr lang="en-US" sz="3200" b="1" i="1" dirty="0" smtClean="0">
                <a:solidFill>
                  <a:srgbClr val="0070C0"/>
                </a:solidFill>
                <a:latin typeface="Times New Roman Tj" panose="02020603050405020304" pitchFamily="18" charset="-52"/>
              </a:rPr>
              <a:t>Cooperation with IAEA and other partners on Border protection</a:t>
            </a:r>
            <a:r>
              <a:rPr lang="ru-RU" sz="3200" b="1" i="1" dirty="0" smtClean="0">
                <a:solidFill>
                  <a:srgbClr val="0070C0"/>
                </a:solidFill>
                <a:latin typeface="Times New Roman Tj" panose="02020603050405020304" pitchFamily="18" charset="-52"/>
              </a:rPr>
              <a:t>,</a:t>
            </a:r>
            <a:endParaRPr lang="ru-RU" sz="3200" b="1" i="1" dirty="0" smtClean="0">
              <a:solidFill>
                <a:srgbClr val="0070C0"/>
              </a:solidFill>
              <a:latin typeface="Times New Roman Tj" panose="02020603050405020304" pitchFamily="18" charset="-52"/>
            </a:endParaRPr>
          </a:p>
          <a:p>
            <a:pPr marL="457200" indent="-457200">
              <a:buFontTx/>
              <a:buChar char="-"/>
            </a:pPr>
            <a:r>
              <a:rPr lang="en-US" sz="3200" b="1" i="1" dirty="0" smtClean="0">
                <a:solidFill>
                  <a:srgbClr val="0070C0"/>
                </a:solidFill>
                <a:latin typeface="Times New Roman Tj" panose="02020603050405020304" pitchFamily="18" charset="-52"/>
              </a:rPr>
              <a:t>Cooperation on enhancing analytical and forensics capabilities.</a:t>
            </a:r>
            <a:endParaRPr lang="ru-RU" sz="3200" b="1" i="1" dirty="0" smtClean="0">
              <a:solidFill>
                <a:srgbClr val="0070C0"/>
              </a:solidFill>
              <a:latin typeface="Times New Roman Tj" panose="02020603050405020304" pitchFamily="18" charset="-52"/>
            </a:endParaRPr>
          </a:p>
          <a:p>
            <a:pPr marL="457200" indent="-457200">
              <a:buFontTx/>
              <a:buChar char="-"/>
            </a:pPr>
            <a:r>
              <a:rPr lang="en-US" sz="3200" b="1" i="1" dirty="0" smtClean="0">
                <a:solidFill>
                  <a:srgbClr val="0070C0"/>
                </a:solidFill>
                <a:latin typeface="Times New Roman Tj" panose="02020603050405020304" pitchFamily="18" charset="-52"/>
              </a:rPr>
              <a:t>Identification of origin of detained materials</a:t>
            </a:r>
            <a:endParaRPr lang="ru-RU" sz="3200" b="1" i="1" dirty="0" smtClean="0">
              <a:solidFill>
                <a:srgbClr val="0070C0"/>
              </a:solidFill>
              <a:latin typeface="Times New Roman Tj" panose="02020603050405020304" pitchFamily="18" charset="-52"/>
            </a:endParaRPr>
          </a:p>
          <a:p>
            <a:pPr marL="457200" indent="-457200">
              <a:buFontTx/>
              <a:buChar char="-"/>
            </a:pPr>
            <a:r>
              <a:rPr lang="en-US" sz="3200" b="1" i="1" dirty="0" smtClean="0">
                <a:solidFill>
                  <a:srgbClr val="0070C0"/>
                </a:solidFill>
                <a:latin typeface="Times New Roman Tj" panose="02020603050405020304" pitchFamily="18" charset="-52"/>
              </a:rPr>
              <a:t>Equipping of Law enforcement agencies with radiation detection equipment,</a:t>
            </a:r>
          </a:p>
          <a:p>
            <a:pPr marL="457200" indent="-457200">
              <a:buFontTx/>
              <a:buChar char="-"/>
            </a:pPr>
            <a:r>
              <a:rPr lang="en-US" sz="3200" b="1" i="1" dirty="0" smtClean="0">
                <a:solidFill>
                  <a:srgbClr val="0070C0"/>
                </a:solidFill>
                <a:latin typeface="Times New Roman Tj" panose="02020603050405020304" pitchFamily="18" charset="-52"/>
              </a:rPr>
              <a:t>Training of </a:t>
            </a:r>
            <a:r>
              <a:rPr lang="en-US" sz="3200" b="1" i="1" dirty="0">
                <a:solidFill>
                  <a:srgbClr val="0070C0"/>
                </a:solidFill>
                <a:latin typeface="Times New Roman Tj" panose="02020603050405020304" pitchFamily="18" charset="-52"/>
              </a:rPr>
              <a:t>Law enforcement </a:t>
            </a:r>
            <a:r>
              <a:rPr lang="en-US" sz="3200" b="1" i="1" dirty="0" smtClean="0">
                <a:solidFill>
                  <a:srgbClr val="0070C0"/>
                </a:solidFill>
                <a:latin typeface="Times New Roman Tj" panose="02020603050405020304" pitchFamily="18" charset="-52"/>
              </a:rPr>
              <a:t>agencies. </a:t>
            </a:r>
            <a:endParaRPr lang="ru-RU" sz="3200" b="1" i="1" dirty="0">
              <a:solidFill>
                <a:srgbClr val="0070C0"/>
              </a:solidFill>
              <a:latin typeface="Times New Roman Tj" panose="02020603050405020304" pitchFamily="18" charset="-52"/>
            </a:endParaRPr>
          </a:p>
        </p:txBody>
      </p:sp>
      <p:sp>
        <p:nvSpPr>
          <p:cNvPr id="8"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421179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11026" y="1174454"/>
            <a:ext cx="5253267" cy="451550"/>
          </a:xfrm>
        </p:spPr>
        <p:txBody>
          <a:bodyPr>
            <a:noAutofit/>
          </a:bodyPr>
          <a:lstStyle/>
          <a:p>
            <a:r>
              <a:rPr lang="ru-RU" sz="2400" b="1" dirty="0">
                <a:solidFill>
                  <a:srgbClr val="C00000"/>
                </a:solidFill>
                <a:latin typeface="Palatino Linotype" panose="02040502050505030304" pitchFamily="18" charset="0"/>
              </a:rPr>
              <a:t/>
            </a:r>
            <a:br>
              <a:rPr lang="ru-RU" sz="2400" b="1" dirty="0">
                <a:solidFill>
                  <a:srgbClr val="C00000"/>
                </a:solidFill>
                <a:latin typeface="Palatino Linotype" panose="02040502050505030304" pitchFamily="18" charset="0"/>
              </a:rPr>
            </a:br>
            <a:r>
              <a:rPr lang="en-US" sz="3200" b="1" dirty="0" smtClean="0">
                <a:solidFill>
                  <a:srgbClr val="C00000"/>
                </a:solidFill>
                <a:latin typeface="Times New Roman Tj" panose="02020603050405020304" pitchFamily="18" charset="-52"/>
              </a:rPr>
              <a:t>Thank you for your attention</a:t>
            </a:r>
            <a:r>
              <a:rPr lang="ru-RU" sz="3200" b="1" dirty="0" smtClean="0">
                <a:solidFill>
                  <a:srgbClr val="C00000"/>
                </a:solidFill>
                <a:latin typeface="Times New Roman Tj" panose="02020603050405020304" pitchFamily="18" charset="-52"/>
              </a:rPr>
              <a:t>!</a:t>
            </a:r>
            <a:endParaRPr lang="ru-RU" sz="2400" b="1" dirty="0">
              <a:solidFill>
                <a:srgbClr val="C00000"/>
              </a:solidFill>
              <a:latin typeface="Times New Roman Tj" panose="02020603050405020304" pitchFamily="18" charset="-52"/>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11</a:t>
            </a:fld>
            <a:endParaRPr lang="ru-RU" b="1" dirty="0">
              <a:solidFill>
                <a:srgbClr val="002060"/>
              </a:solidFill>
            </a:endParaRPr>
          </a:p>
        </p:txBody>
      </p:sp>
      <p:cxnSp>
        <p:nvCxnSpPr>
          <p:cNvPr id="14" name="Прямая соединительная линия 13"/>
          <p:cNvCxnSpPr/>
          <p:nvPr/>
        </p:nvCxnSpPr>
        <p:spPr>
          <a:xfrm>
            <a:off x="1898469" y="679660"/>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706547" y="2375254"/>
            <a:ext cx="7636103" cy="2800767"/>
          </a:xfrm>
          <a:prstGeom prst="rect">
            <a:avLst/>
          </a:prstGeom>
        </p:spPr>
        <p:txBody>
          <a:bodyPr wrap="square">
            <a:spAutoFit/>
          </a:bodyPr>
          <a:lstStyle/>
          <a:p>
            <a:r>
              <a:rPr lang="en-US" sz="2200" b="1" dirty="0" smtClean="0">
                <a:latin typeface="Palatino Linotype" panose="02040502050505030304" pitchFamily="18" charset="0"/>
              </a:rPr>
              <a:t>Questions</a:t>
            </a:r>
            <a:r>
              <a:rPr lang="ru-RU" sz="2200" b="1" dirty="0" smtClean="0">
                <a:latin typeface="Palatino Linotype" panose="02040502050505030304" pitchFamily="18" charset="0"/>
              </a:rPr>
              <a:t>?</a:t>
            </a:r>
            <a:endParaRPr lang="ru-RU" sz="2200" b="1" dirty="0" smtClean="0">
              <a:latin typeface="Palatino Linotype" panose="02040502050505030304" pitchFamily="18" charset="0"/>
            </a:endParaRPr>
          </a:p>
          <a:p>
            <a:endParaRPr lang="ru-RU" sz="2200" b="1" dirty="0">
              <a:latin typeface="Palatino Linotype" panose="02040502050505030304" pitchFamily="18" charset="0"/>
            </a:endParaRPr>
          </a:p>
          <a:p>
            <a:endParaRPr lang="ru-RU" sz="2200" b="1" dirty="0" smtClean="0">
              <a:latin typeface="Palatino Linotype" panose="02040502050505030304" pitchFamily="18" charset="0"/>
            </a:endParaRPr>
          </a:p>
          <a:p>
            <a:endParaRPr lang="ru-RU" sz="2200" b="1" dirty="0">
              <a:latin typeface="Palatino Linotype" panose="02040502050505030304" pitchFamily="18" charset="0"/>
            </a:endParaRPr>
          </a:p>
          <a:p>
            <a:endParaRPr lang="en-US" sz="2200" b="1" dirty="0" smtClean="0">
              <a:latin typeface="Palatino Linotype" panose="02040502050505030304" pitchFamily="18" charset="0"/>
            </a:endParaRPr>
          </a:p>
          <a:p>
            <a:endParaRPr lang="en-US" sz="2200" b="1" dirty="0">
              <a:latin typeface="Palatino Linotype" panose="02040502050505030304" pitchFamily="18" charset="0"/>
            </a:endParaRPr>
          </a:p>
          <a:p>
            <a:endParaRPr lang="en-US" sz="2200" b="1" dirty="0" smtClean="0">
              <a:latin typeface="Palatino Linotype" panose="02040502050505030304" pitchFamily="18" charset="0"/>
            </a:endParaRPr>
          </a:p>
          <a:p>
            <a:endParaRPr lang="ru-RU" sz="2200" b="1" dirty="0" smtClean="0">
              <a:latin typeface="Palatino Linotype" panose="0204050205050503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82" y="2549063"/>
            <a:ext cx="3045034" cy="2280837"/>
          </a:xfrm>
          <a:prstGeom prst="rect">
            <a:avLst/>
          </a:prstGeom>
        </p:spPr>
      </p:pic>
      <p:sp>
        <p:nvSpPr>
          <p:cNvPr id="8" name="Заголовок 1"/>
          <p:cNvSpPr txBox="1">
            <a:spLocks/>
          </p:cNvSpPr>
          <p:nvPr/>
        </p:nvSpPr>
        <p:spPr>
          <a:xfrm>
            <a:off x="2465422" y="-90926"/>
            <a:ext cx="7476436"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ru-RU" sz="1200" b="1" dirty="0" smtClean="0">
                <a:solidFill>
                  <a:srgbClr val="0070C0"/>
                </a:solidFill>
                <a:latin typeface="Palatino Linotype" panose="02040502050505030304" pitchFamily="18" charset="0"/>
              </a:rPr>
              <a:t>АГЕНТСТВО ПО ХБРЯ БЕЗОПАСНОСТИ НАНТ</a:t>
            </a:r>
            <a:endParaRPr lang="ru-RU" sz="13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3042795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0356" y="541082"/>
            <a:ext cx="8213629" cy="606684"/>
          </a:xfrm>
        </p:spPr>
        <p:txBody>
          <a:bodyPr>
            <a:noAutofit/>
          </a:bodyPr>
          <a:lstStyle/>
          <a:p>
            <a:r>
              <a:rPr lang="en-US" sz="2400" b="1" dirty="0">
                <a:solidFill>
                  <a:srgbClr val="C00000"/>
                </a:solidFill>
                <a:latin typeface="Palatino Linotype" panose="02040502050505030304" pitchFamily="18" charset="0"/>
              </a:rPr>
              <a:t>Information on detention</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2</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sp>
        <p:nvSpPr>
          <p:cNvPr id="8" name="Заголовок 1"/>
          <p:cNvSpPr txBox="1">
            <a:spLocks/>
          </p:cNvSpPr>
          <p:nvPr/>
        </p:nvSpPr>
        <p:spPr>
          <a:xfrm>
            <a:off x="552092" y="1147766"/>
            <a:ext cx="7850037" cy="28142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a:t>
            </a:r>
            <a:r>
              <a:rPr lang="en-US" sz="2400" dirty="0" smtClean="0">
                <a:latin typeface="Times New Roman Tj" pitchFamily="18" charset="-52"/>
              </a:rPr>
              <a:t>State </a:t>
            </a:r>
            <a:r>
              <a:rPr lang="en-US" sz="2400" dirty="0">
                <a:latin typeface="Times New Roman Tj" pitchFamily="18" charset="-52"/>
              </a:rPr>
              <a:t>Committee for National Security of the Republic of Tajikistan on May 27, </a:t>
            </a:r>
            <a:r>
              <a:rPr lang="en-US" sz="2400" dirty="0" smtClean="0">
                <a:latin typeface="Times New Roman Tj" pitchFamily="18" charset="-52"/>
              </a:rPr>
              <a:t>2021 contacted CBRN SSA (State Regulatory </a:t>
            </a:r>
            <a:r>
              <a:rPr lang="en-US" sz="2400" dirty="0">
                <a:latin typeface="Times New Roman Tj" pitchFamily="18" charset="-52"/>
              </a:rPr>
              <a:t>body of </a:t>
            </a:r>
            <a:r>
              <a:rPr lang="en-US" sz="2400" dirty="0" smtClean="0">
                <a:latin typeface="Times New Roman Tj" pitchFamily="18" charset="-52"/>
              </a:rPr>
              <a:t>Tajikistan) and  informed that, </a:t>
            </a:r>
            <a:r>
              <a:rPr lang="en-US" sz="2400" dirty="0">
                <a:latin typeface="Times New Roman Tj" pitchFamily="18" charset="-52"/>
              </a:rPr>
              <a:t>during a special operation, several citizens of the Republic of Tajikistan were detained in Dushanbe (Capital of Tajikistan) and from them were found 133 pieces of nuclear material (uranium dioxide tablets) with a total weight of 607 grams.</a:t>
            </a:r>
            <a:endParaRPr lang="ru-RU" sz="2400" dirty="0">
              <a:latin typeface="Times New Roman Tj" pitchFamily="18" charset="-52"/>
            </a:endParaRPr>
          </a:p>
        </p:txBody>
      </p:sp>
      <p:pic>
        <p:nvPicPr>
          <p:cNvPr id="9" name="Рисунок 8" descr="C:\Users\Admin\Desktop\20210529_1008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82" y="3962046"/>
            <a:ext cx="7619850" cy="2672715"/>
          </a:xfrm>
          <a:prstGeom prst="rect">
            <a:avLst/>
          </a:prstGeom>
          <a:noFill/>
          <a:ln>
            <a:noFill/>
          </a:ln>
        </p:spPr>
      </p:pic>
    </p:spTree>
    <p:extLst>
      <p:ext uri="{BB962C8B-B14F-4D97-AF65-F5344CB8AC3E}">
        <p14:creationId xmlns:p14="http://schemas.microsoft.com/office/powerpoint/2010/main" val="892242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4272" y="498405"/>
            <a:ext cx="8213629" cy="606684"/>
          </a:xfrm>
        </p:spPr>
        <p:txBody>
          <a:bodyPr>
            <a:noAutofit/>
          </a:bodyPr>
          <a:lstStyle/>
          <a:p>
            <a:r>
              <a:rPr lang="en-US" sz="2400" b="1" dirty="0" smtClean="0">
                <a:solidFill>
                  <a:srgbClr val="C00000"/>
                </a:solidFill>
                <a:latin typeface="Palatino Linotype" panose="02040502050505030304" pitchFamily="18" charset="0"/>
              </a:rPr>
              <a:t>Identification of material</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3</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353683" y="1117664"/>
            <a:ext cx="8013940" cy="18007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Primary </a:t>
            </a:r>
            <a:r>
              <a:rPr lang="en-US" sz="3200" dirty="0">
                <a:latin typeface="Times New Roman Tj" pitchFamily="18" charset="-52"/>
              </a:rPr>
              <a:t>gamma-spectrometric analysis showed that this material contains isotopes of uranium U-235 (3-3.5% enrichment) and U-238. </a:t>
            </a:r>
            <a:endParaRPr lang="ru-RU" sz="32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3" y="2816596"/>
            <a:ext cx="9144000" cy="3709215"/>
          </a:xfrm>
          <a:prstGeom prst="rect">
            <a:avLst/>
          </a:prstGeom>
        </p:spPr>
      </p:pic>
    </p:spTree>
    <p:extLst>
      <p:ext uri="{BB962C8B-B14F-4D97-AF65-F5344CB8AC3E}">
        <p14:creationId xmlns:p14="http://schemas.microsoft.com/office/powerpoint/2010/main" val="429156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en-US" sz="2400" b="1" dirty="0">
                <a:solidFill>
                  <a:srgbClr val="C00000"/>
                </a:solidFill>
                <a:latin typeface="Palatino Linotype" panose="02040502050505030304" pitchFamily="18" charset="0"/>
              </a:rPr>
              <a:t>Physical </a:t>
            </a:r>
            <a:r>
              <a:rPr lang="en-US" sz="2400" b="1" dirty="0" smtClean="0">
                <a:solidFill>
                  <a:srgbClr val="C00000"/>
                </a:solidFill>
                <a:latin typeface="Palatino Linotype" panose="02040502050505030304" pitchFamily="18" charset="0"/>
              </a:rPr>
              <a:t>description</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4</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595222" y="1475117"/>
            <a:ext cx="8013940" cy="28702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Physical </a:t>
            </a:r>
            <a:r>
              <a:rPr lang="en-US" sz="3200" dirty="0">
                <a:latin typeface="Times New Roman Tj" pitchFamily="18" charset="-52"/>
              </a:rPr>
              <a:t>description: 133 pieces of </a:t>
            </a:r>
            <a:r>
              <a:rPr lang="en-US" sz="3200" dirty="0" err="1">
                <a:latin typeface="Times New Roman Tj" pitchFamily="18" charset="-52"/>
              </a:rPr>
              <a:t>cillindric</a:t>
            </a:r>
            <a:r>
              <a:rPr lang="en-US" sz="3200" dirty="0">
                <a:latin typeface="Times New Roman Tj" pitchFamily="18" charset="-52"/>
              </a:rPr>
              <a:t> Pallets with </a:t>
            </a:r>
            <a:r>
              <a:rPr lang="en-US" sz="3200" dirty="0" smtClean="0">
                <a:latin typeface="Times New Roman Tj" pitchFamily="18" charset="-52"/>
              </a:rPr>
              <a:t>cylindrical </a:t>
            </a:r>
            <a:r>
              <a:rPr lang="en-US" sz="3200" dirty="0">
                <a:latin typeface="Times New Roman Tj" pitchFamily="18" charset="-52"/>
              </a:rPr>
              <a:t>hole in the center, 11 mm long, 7 mm diameter, 2 mm hole, weight 4.5-4.8 grams. No serial numbers in the pallets, dose rate 0,315-0,388 </a:t>
            </a:r>
            <a:r>
              <a:rPr lang="en-US" sz="3200" dirty="0" smtClean="0">
                <a:latin typeface="Times New Roman Tj" pitchFamily="18" charset="-52"/>
              </a:rPr>
              <a:t>micro </a:t>
            </a:r>
            <a:r>
              <a:rPr lang="en-US" sz="3200" dirty="0" err="1" smtClean="0">
                <a:latin typeface="Times New Roman Tj" pitchFamily="18" charset="-52"/>
              </a:rPr>
              <a:t>Sivert</a:t>
            </a:r>
            <a:r>
              <a:rPr lang="en-US" sz="3200" dirty="0" smtClean="0">
                <a:latin typeface="Times New Roman Tj" pitchFamily="18" charset="-52"/>
              </a:rPr>
              <a:t> per hour</a:t>
            </a:r>
            <a:r>
              <a:rPr lang="en-US" sz="3200" dirty="0">
                <a:latin typeface="Times New Roman Tj" pitchFamily="18" charset="-52"/>
              </a:rPr>
              <a:t>. </a:t>
            </a:r>
            <a:endParaRPr lang="ru-RU" sz="32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1" name="Рисунок 10" descr="C:\Users\Admin\Desktop\20210701_1103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93" y="4345371"/>
            <a:ext cx="2176085" cy="2400527"/>
          </a:xfrm>
          <a:prstGeom prst="rect">
            <a:avLst/>
          </a:prstGeom>
          <a:noFill/>
          <a:ln>
            <a:noFill/>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478" y="4345371"/>
            <a:ext cx="3888973" cy="240052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864" y="4345371"/>
            <a:ext cx="2221228" cy="2412713"/>
          </a:xfrm>
          <a:prstGeom prst="rect">
            <a:avLst/>
          </a:prstGeom>
        </p:spPr>
      </p:pic>
    </p:spTree>
    <p:extLst>
      <p:ext uri="{BB962C8B-B14F-4D97-AF65-F5344CB8AC3E}">
        <p14:creationId xmlns:p14="http://schemas.microsoft.com/office/powerpoint/2010/main" val="345306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556" y="3799966"/>
            <a:ext cx="3740557" cy="2928679"/>
          </a:xfrm>
          <a:prstGeom prst="rect">
            <a:avLst/>
          </a:prstGeom>
        </p:spPr>
      </p:pic>
      <p:sp>
        <p:nvSpPr>
          <p:cNvPr id="2" name="Заголовок 1"/>
          <p:cNvSpPr>
            <a:spLocks noGrp="1"/>
          </p:cNvSpPr>
          <p:nvPr>
            <p:ph type="ctrTitle"/>
          </p:nvPr>
        </p:nvSpPr>
        <p:spPr>
          <a:xfrm>
            <a:off x="1028982" y="645054"/>
            <a:ext cx="8213629" cy="606684"/>
          </a:xfrm>
        </p:spPr>
        <p:txBody>
          <a:bodyPr>
            <a:noAutofit/>
          </a:bodyPr>
          <a:lstStyle/>
          <a:p>
            <a:r>
              <a:rPr lang="en-US" sz="2400" b="1" dirty="0">
                <a:solidFill>
                  <a:srgbClr val="C00000"/>
                </a:solidFill>
                <a:latin typeface="Palatino Linotype" panose="02040502050505030304" pitchFamily="18" charset="0"/>
              </a:rPr>
              <a:t>L</a:t>
            </a:r>
            <a:r>
              <a:rPr lang="en-US" sz="2400" b="1" dirty="0" smtClean="0">
                <a:solidFill>
                  <a:srgbClr val="C00000"/>
                </a:solidFill>
                <a:latin typeface="Palatino Linotype" panose="02040502050505030304" pitchFamily="18" charset="0"/>
              </a:rPr>
              <a:t>ocation </a:t>
            </a:r>
            <a:r>
              <a:rPr lang="en-US" sz="2400" b="1" dirty="0">
                <a:solidFill>
                  <a:srgbClr val="C00000"/>
                </a:solidFill>
                <a:latin typeface="Palatino Linotype" panose="02040502050505030304" pitchFamily="18" charset="0"/>
              </a:rPr>
              <a:t>of detection</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5</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414068" y="2643042"/>
            <a:ext cx="8013940" cy="20593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Materials </a:t>
            </a:r>
            <a:r>
              <a:rPr lang="en-US" sz="3200" dirty="0">
                <a:latin typeface="Times New Roman Tj" pitchFamily="18" charset="-52"/>
              </a:rPr>
              <a:t>were found in black plastic package in the glass </a:t>
            </a:r>
            <a:r>
              <a:rPr lang="en-US" sz="3200" dirty="0" smtClean="0">
                <a:latin typeface="Times New Roman Tj" pitchFamily="18" charset="-52"/>
              </a:rPr>
              <a:t>bottle in the storage room of detained person. </a:t>
            </a:r>
            <a:r>
              <a:rPr lang="en-US" sz="3200" dirty="0">
                <a:latin typeface="Times New Roman Tj" pitchFamily="18" charset="-52"/>
              </a:rPr>
              <a:t>There were no any shielding container or </a:t>
            </a:r>
            <a:r>
              <a:rPr lang="en-US" sz="3200" dirty="0" smtClean="0">
                <a:latin typeface="Times New Roman Tj" pitchFamily="18" charset="-52"/>
              </a:rPr>
              <a:t>protection material</a:t>
            </a:r>
            <a:r>
              <a:rPr lang="en-US" sz="3200" dirty="0">
                <a:latin typeface="Times New Roman Tj" pitchFamily="18" charset="-52"/>
              </a:rPr>
              <a:t>. </a:t>
            </a:r>
            <a:r>
              <a:rPr lang="en-US" sz="3200" dirty="0" smtClean="0">
                <a:latin typeface="Times New Roman Tj" pitchFamily="18" charset="-52"/>
              </a:rPr>
              <a:t>	After checking of national database of radioactive sources, it was identified that materials </a:t>
            </a:r>
            <a:r>
              <a:rPr lang="en-US" sz="3200" dirty="0">
                <a:latin typeface="Times New Roman Tj" pitchFamily="18" charset="-52"/>
              </a:rPr>
              <a:t>are not from Tajikistan facilities.</a:t>
            </a:r>
            <a:endParaRPr lang="ru-RU" sz="32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1" name="Рисунок 10" descr="C:\Users\Admin\Desktop\20210529_084132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378" y="4724508"/>
            <a:ext cx="1915639" cy="1888108"/>
          </a:xfrm>
          <a:prstGeom prst="rect">
            <a:avLst/>
          </a:prstGeom>
          <a:noFill/>
          <a:ln>
            <a:noFill/>
          </a:ln>
        </p:spPr>
      </p:pic>
    </p:spTree>
    <p:extLst>
      <p:ext uri="{BB962C8B-B14F-4D97-AF65-F5344CB8AC3E}">
        <p14:creationId xmlns:p14="http://schemas.microsoft.com/office/powerpoint/2010/main" val="2898782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803" y="613866"/>
            <a:ext cx="8213629" cy="606684"/>
          </a:xfrm>
        </p:spPr>
        <p:txBody>
          <a:bodyPr>
            <a:noAutofit/>
          </a:bodyPr>
          <a:lstStyle/>
          <a:p>
            <a:r>
              <a:rPr lang="en-US" sz="2400" b="1" dirty="0" smtClean="0">
                <a:solidFill>
                  <a:srgbClr val="C00000"/>
                </a:solidFill>
                <a:latin typeface="Palatino Linotype" panose="02040502050505030304" pitchFamily="18" charset="0"/>
              </a:rPr>
              <a:t>Motivation of smugglers</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6</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229985" y="1192317"/>
            <a:ext cx="8558292" cy="33851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a:t>
            </a:r>
            <a:r>
              <a:rPr lang="en-US" sz="2800" dirty="0" smtClean="0">
                <a:latin typeface="Times New Roman Tj" pitchFamily="18" charset="-52"/>
              </a:rPr>
              <a:t>During </a:t>
            </a:r>
            <a:r>
              <a:rPr lang="en-US" sz="2800" dirty="0">
                <a:latin typeface="Times New Roman Tj" pitchFamily="18" charset="-52"/>
              </a:rPr>
              <a:t>the interrogation of the detained citizens, it was not possible to find out the origin of this material, since they refer to the provision of the material by another citizen, whom they had not yet been able to detain. This group of people tried to find buyers in order to sell and get a large amount of money. Individuals planned to sell </a:t>
            </a:r>
            <a:r>
              <a:rPr lang="en-US" sz="2800" dirty="0" smtClean="0">
                <a:latin typeface="Times New Roman Tj" pitchFamily="18" charset="-52"/>
              </a:rPr>
              <a:t>them within </a:t>
            </a:r>
            <a:r>
              <a:rPr lang="en-US" sz="2800" dirty="0">
                <a:latin typeface="Times New Roman Tj" pitchFamily="18" charset="-52"/>
              </a:rPr>
              <a:t>the country or to Afghanistan</a:t>
            </a:r>
            <a:r>
              <a:rPr lang="en-US" sz="2800" dirty="0" smtClean="0">
                <a:latin typeface="Times New Roman Tj" pitchFamily="18" charset="-52"/>
              </a:rPr>
              <a:t>.</a:t>
            </a:r>
            <a:r>
              <a:rPr lang="ru-RU" sz="2800" dirty="0" smtClean="0">
                <a:latin typeface="Times New Roman Tj" pitchFamily="18" charset="-52"/>
              </a:rPr>
              <a:t> </a:t>
            </a:r>
            <a:r>
              <a:rPr lang="en-US" sz="2800" dirty="0" smtClean="0">
                <a:latin typeface="Times New Roman Tj" pitchFamily="18" charset="-52"/>
              </a:rPr>
              <a:t>Should we believe them?</a:t>
            </a:r>
            <a:endParaRPr lang="ru-RU" sz="28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026" name="Picture 2" descr="Задумчивый человек. умный человек думает или решает проблему. задумчивый  парень в окружении вопросительного знака. растерянный человек думает,  пытаясь найти решение. запутанная ситуация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478" y="4649373"/>
            <a:ext cx="2755457" cy="2170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 чему снится пачка денег: бумажные купюры и валюта, рубли или доллары,  толкование сна в разных сонника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27705"/>
            <a:ext cx="2708366" cy="1691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томный взрыв. Ядерный взрыв. Термоядерный взрыв.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2152" y="4649373"/>
            <a:ext cx="3541848" cy="21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10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en-US" sz="2400" b="1" dirty="0" smtClean="0">
                <a:solidFill>
                  <a:srgbClr val="C00000"/>
                </a:solidFill>
                <a:latin typeface="Palatino Linotype" panose="02040502050505030304" pitchFamily="18" charset="0"/>
              </a:rPr>
              <a:t>Accusation</a:t>
            </a:r>
            <a:r>
              <a:rPr lang="ru-RU" sz="2400" b="1" dirty="0" smtClean="0">
                <a:solidFill>
                  <a:srgbClr val="C00000"/>
                </a:solidFill>
                <a:latin typeface="Palatino Linotype" panose="02040502050505030304" pitchFamily="18" charset="0"/>
              </a:rPr>
              <a:t> </a:t>
            </a:r>
            <a:r>
              <a:rPr lang="en-US" sz="2400" b="1" dirty="0" smtClean="0">
                <a:solidFill>
                  <a:srgbClr val="C00000"/>
                </a:solidFill>
                <a:latin typeface="Palatino Linotype" panose="02040502050505030304" pitchFamily="18" charset="0"/>
              </a:rPr>
              <a:t>and</a:t>
            </a:r>
            <a:r>
              <a:rPr lang="ru-RU" sz="2400" b="1" dirty="0" smtClean="0">
                <a:solidFill>
                  <a:srgbClr val="C00000"/>
                </a:solidFill>
                <a:latin typeface="Palatino Linotype" panose="02040502050505030304" pitchFamily="18" charset="0"/>
              </a:rPr>
              <a:t> </a:t>
            </a:r>
            <a:r>
              <a:rPr lang="en-US" sz="2400" b="1" dirty="0" smtClean="0">
                <a:solidFill>
                  <a:srgbClr val="C00000"/>
                </a:solidFill>
                <a:latin typeface="Palatino Linotype" panose="02040502050505030304" pitchFamily="18" charset="0"/>
              </a:rPr>
              <a:t>Enforcement</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7</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414067" y="2308415"/>
            <a:ext cx="8013940" cy="24893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After </a:t>
            </a:r>
            <a:r>
              <a:rPr lang="en-US" sz="3200" dirty="0">
                <a:latin typeface="Times New Roman Tj" pitchFamily="18" charset="-52"/>
              </a:rPr>
              <a:t>investigation and judicial review citizen of Tajikistan </a:t>
            </a:r>
            <a:r>
              <a:rPr lang="en-US" sz="3200" dirty="0" err="1">
                <a:latin typeface="Times New Roman Tj" pitchFamily="18" charset="-52"/>
              </a:rPr>
              <a:t>Haitmurodov</a:t>
            </a:r>
            <a:r>
              <a:rPr lang="en-US" sz="3200" dirty="0">
                <a:latin typeface="Times New Roman Tj" pitchFamily="18" charset="-52"/>
              </a:rPr>
              <a:t> M.T. was convicted under article 193 part 1 of the Criminal code of Tajikistan “Illicit trafficking of radioactive materials</a:t>
            </a:r>
            <a:r>
              <a:rPr lang="en-US" sz="3200" dirty="0" smtClean="0">
                <a:latin typeface="Times New Roman Tj" pitchFamily="18" charset="-52"/>
              </a:rPr>
              <a:t>”.</a:t>
            </a:r>
            <a:endParaRPr lang="ru-RU" sz="3200" dirty="0" smtClean="0">
              <a:latin typeface="Times New Roman Tj" pitchFamily="18" charset="-52"/>
            </a:endParaRPr>
          </a:p>
          <a:p>
            <a:pPr algn="just"/>
            <a:r>
              <a:rPr lang="en-US" sz="3200" dirty="0" smtClean="0">
                <a:latin typeface="Times New Roman Tj" pitchFamily="18" charset="-52"/>
              </a:rPr>
              <a:t>Another person due to health condition and old age get only penalties.</a:t>
            </a:r>
            <a:endParaRPr lang="ru-RU" sz="32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2060" name="Picture 12" descr="В Уголовный Кодекс Таджикистана добавят новую статью - Avesta -  информационное агент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796" y="4361187"/>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08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803" y="481914"/>
            <a:ext cx="8213629" cy="606684"/>
          </a:xfrm>
        </p:spPr>
        <p:txBody>
          <a:bodyPr>
            <a:noAutofit/>
          </a:bodyPr>
          <a:lstStyle/>
          <a:p>
            <a:r>
              <a:rPr lang="en-US" sz="2400" b="1" dirty="0" smtClean="0">
                <a:solidFill>
                  <a:srgbClr val="C00000"/>
                </a:solidFill>
                <a:latin typeface="Palatino Linotype" panose="02040502050505030304" pitchFamily="18" charset="0"/>
              </a:rPr>
              <a:t>Analytical and</a:t>
            </a:r>
            <a:r>
              <a:rPr lang="en-US" sz="2400" b="1" dirty="0" smtClean="0">
                <a:solidFill>
                  <a:srgbClr val="C00000"/>
                </a:solidFill>
                <a:latin typeface="Palatino Linotype" panose="02040502050505030304" pitchFamily="18" charset="0"/>
              </a:rPr>
              <a:t> forensics capability</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8</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581235" y="1088598"/>
            <a:ext cx="8201681" cy="20495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smtClean="0">
                <a:latin typeface="Times New Roman Tj" pitchFamily="18" charset="-52"/>
              </a:rPr>
              <a:t>	</a:t>
            </a:r>
            <a:r>
              <a:rPr lang="en-US" sz="2800" dirty="0" smtClean="0">
                <a:latin typeface="Times New Roman Tj" pitchFamily="18" charset="-52"/>
              </a:rPr>
              <a:t>Analysis </a:t>
            </a:r>
            <a:r>
              <a:rPr lang="en-US" sz="2800" dirty="0">
                <a:latin typeface="Times New Roman Tj" pitchFamily="18" charset="-52"/>
              </a:rPr>
              <a:t>performed by Technical Services Laboratory of Chemical, Biological, Radiological and Nuclear Safety and Security </a:t>
            </a:r>
            <a:r>
              <a:rPr lang="en-US" sz="2800" dirty="0" smtClean="0">
                <a:latin typeface="Times New Roman Tj" pitchFamily="18" charset="-52"/>
              </a:rPr>
              <a:t>Agency, </a:t>
            </a:r>
            <a:r>
              <a:rPr lang="en-US" sz="2800" dirty="0">
                <a:latin typeface="Times New Roman Tj" pitchFamily="18" charset="-52"/>
              </a:rPr>
              <a:t>Dushanbe, Tajikistan, </a:t>
            </a:r>
            <a:r>
              <a:rPr lang="en-US" sz="2800" dirty="0" smtClean="0">
                <a:latin typeface="Times New Roman Tj" pitchFamily="18" charset="-52"/>
              </a:rPr>
              <a:t>in Canberra </a:t>
            </a:r>
            <a:r>
              <a:rPr lang="en-US" sz="2800" dirty="0">
                <a:latin typeface="Times New Roman Tj" pitchFamily="18" charset="-52"/>
              </a:rPr>
              <a:t>Gamma-spectroscopy, </a:t>
            </a:r>
            <a:r>
              <a:rPr lang="en-US" sz="2800" dirty="0" smtClean="0">
                <a:latin typeface="Times New Roman Tj" pitchFamily="18" charset="-52"/>
              </a:rPr>
              <a:t>with </a:t>
            </a:r>
            <a:r>
              <a:rPr lang="en-US" sz="2800" dirty="0" err="1" smtClean="0">
                <a:latin typeface="Times New Roman Tj" pitchFamily="18" charset="-52"/>
              </a:rPr>
              <a:t>HPGe</a:t>
            </a:r>
            <a:r>
              <a:rPr lang="en-US" sz="2800" dirty="0" smtClean="0">
                <a:latin typeface="Times New Roman Tj" pitchFamily="18" charset="-52"/>
              </a:rPr>
              <a:t> Detector and other instruments.</a:t>
            </a:r>
            <a:endParaRPr lang="ru-RU" sz="28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63358"/>
            <a:ext cx="5814204" cy="309739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479" y="4537494"/>
            <a:ext cx="5020521" cy="2320506"/>
          </a:xfrm>
          <a:prstGeom prst="rect">
            <a:avLst/>
          </a:prstGeom>
        </p:spPr>
      </p:pic>
    </p:spTree>
    <p:extLst>
      <p:ext uri="{BB962C8B-B14F-4D97-AF65-F5344CB8AC3E}">
        <p14:creationId xmlns:p14="http://schemas.microsoft.com/office/powerpoint/2010/main" val="3885245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en-US" sz="2400" b="1" dirty="0" smtClean="0">
                <a:solidFill>
                  <a:srgbClr val="C00000"/>
                </a:solidFill>
                <a:latin typeface="Palatino Linotype" panose="02040502050505030304" pitchFamily="18" charset="0"/>
              </a:rPr>
              <a:t>Informing IAEA</a:t>
            </a:r>
            <a:endParaRPr lang="ru-RU" sz="2400" b="1" dirty="0">
              <a:solidFill>
                <a:srgbClr val="C00000"/>
              </a:solidFill>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9</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411140" y="1286297"/>
            <a:ext cx="8558292" cy="6494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dirty="0" smtClean="0">
                <a:latin typeface="Times New Roman Tj" pitchFamily="18" charset="-52"/>
              </a:rPr>
              <a:t>Based on established procedure CBRN SSA sent INF </a:t>
            </a:r>
            <a:r>
              <a:rPr lang="en-US" sz="2000" dirty="0">
                <a:latin typeface="Times New Roman Tj" pitchFamily="18" charset="-52"/>
              </a:rPr>
              <a:t>to IAEA ITDB on 12.07.2021.</a:t>
            </a:r>
            <a:endParaRPr lang="ru-RU" sz="20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smtClean="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5755"/>
            <a:ext cx="9144000" cy="3990975"/>
          </a:xfrm>
          <a:prstGeom prst="rect">
            <a:avLst/>
          </a:prstGeom>
        </p:spPr>
      </p:pic>
    </p:spTree>
    <p:extLst>
      <p:ext uri="{BB962C8B-B14F-4D97-AF65-F5344CB8AC3E}">
        <p14:creationId xmlns:p14="http://schemas.microsoft.com/office/powerpoint/2010/main" val="1826572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TotalTime>
  <Words>212</Words>
  <Application>Microsoft Office PowerPoint</Application>
  <PresentationFormat>Экран (4:3)</PresentationFormat>
  <Paragraphs>59</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Palatino Linotype</vt:lpstr>
      <vt:lpstr>Times New Roman Tj</vt:lpstr>
      <vt:lpstr>Тема Office</vt:lpstr>
      <vt:lpstr>National Academy of Sciences of Tajikistan Chemical, Biological, Radiological and Nuclear Safety and Security Agency</vt:lpstr>
      <vt:lpstr>Information on detention</vt:lpstr>
      <vt:lpstr>Identification of material</vt:lpstr>
      <vt:lpstr>Physical description</vt:lpstr>
      <vt:lpstr>Location of detection</vt:lpstr>
      <vt:lpstr>Motivation of smugglers</vt:lpstr>
      <vt:lpstr>Accusation and Enforcement</vt:lpstr>
      <vt:lpstr>Analytical and forensics capability</vt:lpstr>
      <vt:lpstr>Informing IAEA</vt:lpstr>
      <vt:lpstr>Future actions</vt:lpstr>
      <vt:lpstr> Thank you for your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ДАСТОВАРДҲО | ДОСТИЖЕНИЯ</dc:title>
  <dc:creator>HP</dc:creator>
  <cp:lastModifiedBy>Admin</cp:lastModifiedBy>
  <cp:revision>87</cp:revision>
  <dcterms:created xsi:type="dcterms:W3CDTF">2021-12-21T15:35:07Z</dcterms:created>
  <dcterms:modified xsi:type="dcterms:W3CDTF">2022-04-08T10:21:42Z</dcterms:modified>
</cp:coreProperties>
</file>