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76" r:id="rId3"/>
    <p:sldId id="277" r:id="rId4"/>
    <p:sldId id="283" r:id="rId5"/>
    <p:sldId id="284" r:id="rId6"/>
    <p:sldId id="278" r:id="rId7"/>
    <p:sldId id="279" r:id="rId8"/>
    <p:sldId id="280" r:id="rId9"/>
    <p:sldId id="281" r:id="rId10"/>
    <p:sldId id="261" r:id="rId11"/>
    <p:sldId id="28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116" d="100"/>
          <a:sy n="116" d="100"/>
        </p:scale>
        <p:origin x="19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271C-66E5-4A81-913E-7CD6254C005C}" type="datetimeFigureOut">
              <a:rPr lang="ru-RU" smtClean="0"/>
              <a:t>19.04.2022</a:t>
            </a:fld>
            <a:endParaRPr lang="ru-RU"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B14D5-D632-47D2-B564-DBFB19C377D4}" type="slidenum">
              <a:rPr lang="ru-RU" smtClean="0"/>
              <a:t>‹#›</a:t>
            </a:fld>
            <a:endParaRPr lang="ru-RU" dirty="0"/>
          </a:p>
        </p:txBody>
      </p:sp>
    </p:spTree>
    <p:extLst>
      <p:ext uri="{BB962C8B-B14F-4D97-AF65-F5344CB8AC3E}">
        <p14:creationId xmlns:p14="http://schemas.microsoft.com/office/powerpoint/2010/main" val="8512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0049B8-D787-4D6E-AE51-86A025057392}" type="datetime1">
              <a:rPr lang="ru-RU" smtClean="0"/>
              <a:t>19.04.2022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391667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7FC6C8-2EBB-4C57-84AD-B8A6DC8D3B6E}" type="datetime1">
              <a:rPr lang="ru-RU" smtClean="0"/>
              <a:t>19.04.2022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249789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D505AE0-1349-4D91-B784-77415CC5762A}" type="datetime1">
              <a:rPr lang="ru-RU" smtClean="0"/>
              <a:t>19.04.2022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358209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70A52B-D090-4729-8129-8644B4A33E12}" type="datetime1">
              <a:rPr lang="ru-RU" smtClean="0"/>
              <a:t>19.04.2022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15733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483D92-34A1-4DEE-9769-54DDB3D0173D}" type="datetime1">
              <a:rPr lang="ru-RU" smtClean="0"/>
              <a:t>19.04.2022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344132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6149D3B-43DC-468F-A18F-2552BAF012E9}" type="datetime1">
              <a:rPr lang="ru-RU" smtClean="0"/>
              <a:t>19.04.2022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4577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D11F1BA-B186-4998-8E8F-A94024566C56}" type="datetime1">
              <a:rPr lang="ru-RU" smtClean="0"/>
              <a:t>19.04.2022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225584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FFE8008-FC5F-4E32-A1C8-97E8C6B9AFA2}" type="datetime1">
              <a:rPr lang="ru-RU" smtClean="0"/>
              <a:t>19.04.2022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236806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4C70D-2CD3-42A7-9C25-4BC42C39ECF6}" type="datetime1">
              <a:rPr lang="ru-RU" smtClean="0"/>
              <a:t>19.04.2022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206697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D2423A3-9D1D-4552-8D68-FDF55DFFFB9B}" type="datetime1">
              <a:rPr lang="ru-RU" smtClean="0"/>
              <a:t>19.04.2022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385974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FCB9850-6DB3-45FB-8FC6-E452F22787C2}" type="datetime1">
              <a:rPr lang="ru-RU" smtClean="0"/>
              <a:t>19.04.2022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8EFA077-FCB0-40DC-829A-8D22E87C2B54}" type="slidenum">
              <a:rPr lang="ru-RU" smtClean="0"/>
              <a:t>‹#›</a:t>
            </a:fld>
            <a:endParaRPr lang="ru-RU" dirty="0"/>
          </a:p>
        </p:txBody>
      </p:sp>
    </p:spTree>
    <p:extLst>
      <p:ext uri="{BB962C8B-B14F-4D97-AF65-F5344CB8AC3E}">
        <p14:creationId xmlns:p14="http://schemas.microsoft.com/office/powerpoint/2010/main" val="116672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E1219-07BF-46D2-A098-8A5BE60ED064}" type="datetime1">
              <a:rPr lang="ru-RU" smtClean="0"/>
              <a:t>19.04.2022</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FA077-FCB0-40DC-829A-8D22E87C2B54}" type="slidenum">
              <a:rPr lang="ru-RU" smtClean="0"/>
              <a:t>‹#›</a:t>
            </a:fld>
            <a:endParaRPr lang="ru-RU" dirty="0"/>
          </a:p>
        </p:txBody>
      </p:sp>
    </p:spTree>
    <p:extLst>
      <p:ext uri="{BB962C8B-B14F-4D97-AF65-F5344CB8AC3E}">
        <p14:creationId xmlns:p14="http://schemas.microsoft.com/office/powerpoint/2010/main" val="234738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4534" y="891629"/>
            <a:ext cx="9017725" cy="815688"/>
          </a:xfrm>
        </p:spPr>
        <p:txBody>
          <a:bodyPr>
            <a:noAutofit/>
          </a:bodyPr>
          <a:lstStyle/>
          <a:p>
            <a:pPr fontAlgn="base">
              <a:lnSpc>
                <a:spcPct val="150000"/>
              </a:lnSpc>
            </a:pPr>
            <a:r>
              <a:rPr lang="ru-RU" sz="1500" b="1" dirty="0">
                <a:latin typeface="Palatino Linotype" panose="02040502050505030304" pitchFamily="18" charset="0"/>
              </a:rPr>
              <a:t>Национальная академия наук Таджикистана</a:t>
            </a:r>
            <a:br>
              <a:rPr lang="ru-RU" sz="1500" b="1" dirty="0">
                <a:latin typeface="Palatino Linotype" panose="02040502050505030304" pitchFamily="18" charset="0"/>
              </a:rPr>
            </a:br>
            <a:r>
              <a:rPr lang="ru-RU" sz="1500" b="1" dirty="0">
                <a:latin typeface="Palatino Linotype" panose="02040502050505030304" pitchFamily="18" charset="0"/>
              </a:rPr>
              <a:t>Агентство по химической, биологической, радиологической и ядерной защите и безопасности</a:t>
            </a:r>
            <a:endParaRPr lang="ru-RU" sz="1800" b="1" i="0" dirty="0">
              <a:effectLst/>
              <a:latin typeface="Palatino Linotype" panose="02040502050505030304" pitchFamily="18" charset="0"/>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1</a:t>
            </a:fld>
            <a:endParaRPr lang="ru-RU" b="1" dirty="0">
              <a:solidFill>
                <a:srgbClr val="002060"/>
              </a:solidFill>
            </a:endParaRPr>
          </a:p>
        </p:txBody>
      </p:sp>
      <p:sp>
        <p:nvSpPr>
          <p:cNvPr id="5" name="Заголовок 1"/>
          <p:cNvSpPr txBox="1">
            <a:spLocks/>
          </p:cNvSpPr>
          <p:nvPr/>
        </p:nvSpPr>
        <p:spPr>
          <a:xfrm>
            <a:off x="0" y="2782029"/>
            <a:ext cx="9017725" cy="5681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50000"/>
              </a:lnSpc>
            </a:pPr>
            <a:r>
              <a:rPr lang="ru-RU" sz="1800" b="1" dirty="0">
                <a:effectLst>
                  <a:outerShdw blurRad="38100" dist="38100" dir="2700000" algn="tl">
                    <a:srgbClr val="000000">
                      <a:alpha val="43137"/>
                    </a:srgbClr>
                  </a:outerShdw>
                </a:effectLst>
                <a:latin typeface="Palatino Linotype" panose="02040502050505030304" pitchFamily="18" charset="0"/>
              </a:rPr>
              <a:t>Диалог о транспортной безопасности в Центральной Азии и Азербайджане</a:t>
            </a:r>
            <a:endParaRPr lang="en-US" sz="1800" b="1" dirty="0">
              <a:effectLst>
                <a:outerShdw blurRad="38100" dist="38100" dir="2700000" algn="tl">
                  <a:srgbClr val="000000">
                    <a:alpha val="43137"/>
                  </a:srgbClr>
                </a:outerShdw>
              </a:effectLst>
              <a:latin typeface="Palatino Linotype" panose="02040502050505030304" pitchFamily="18" charset="0"/>
            </a:endParaRPr>
          </a:p>
          <a:p>
            <a:pPr fontAlgn="base">
              <a:lnSpc>
                <a:spcPct val="150000"/>
              </a:lnSpc>
            </a:pPr>
            <a:r>
              <a:rPr lang="ru-RU" sz="1800" b="1" dirty="0">
                <a:effectLst>
                  <a:outerShdw blurRad="38100" dist="38100" dir="2700000" algn="tl">
                    <a:srgbClr val="000000">
                      <a:alpha val="43137"/>
                    </a:srgbClr>
                  </a:outerShdw>
                </a:effectLst>
                <a:latin typeface="Palatino Linotype" panose="02040502050505030304" pitchFamily="18" charset="0"/>
              </a:rPr>
              <a:t>Сессия </a:t>
            </a:r>
            <a:r>
              <a:rPr lang="en-US" sz="1800" b="1" dirty="0">
                <a:effectLst>
                  <a:outerShdw blurRad="38100" dist="38100" dir="2700000" algn="tl">
                    <a:srgbClr val="000000">
                      <a:alpha val="43137"/>
                    </a:srgbClr>
                  </a:outerShdw>
                </a:effectLst>
                <a:latin typeface="Palatino Linotype" panose="02040502050505030304" pitchFamily="18" charset="0"/>
              </a:rPr>
              <a:t>3  - </a:t>
            </a:r>
            <a:r>
              <a:rPr lang="ru-RU" sz="1800" b="1" dirty="0">
                <a:effectLst>
                  <a:outerShdw blurRad="38100" dist="38100" dir="2700000" algn="tl">
                    <a:srgbClr val="000000">
                      <a:alpha val="43137"/>
                    </a:srgbClr>
                  </a:outerShdw>
                </a:effectLst>
                <a:latin typeface="Palatino Linotype" panose="02040502050505030304" pitchFamily="18" charset="0"/>
              </a:rPr>
              <a:t>Трансграничная контрабанда</a:t>
            </a:r>
            <a:r>
              <a:rPr lang="en-US" sz="1800" b="1" dirty="0">
                <a:effectLst>
                  <a:outerShdw blurRad="38100" dist="38100" dir="2700000" algn="tl">
                    <a:srgbClr val="000000">
                      <a:alpha val="43137"/>
                    </a:srgbClr>
                  </a:outerShdw>
                </a:effectLst>
                <a:latin typeface="Palatino Linotype" panose="02040502050505030304" pitchFamily="18" charset="0"/>
              </a:rPr>
              <a:t>. </a:t>
            </a:r>
          </a:p>
          <a:p>
            <a:pPr fontAlgn="base">
              <a:lnSpc>
                <a:spcPct val="150000"/>
              </a:lnSpc>
            </a:pPr>
            <a:r>
              <a:rPr lang="ru-RU" sz="1800" b="1" dirty="0">
                <a:effectLst>
                  <a:outerShdw blurRad="38100" dist="38100" dir="2700000" algn="tl">
                    <a:srgbClr val="000000">
                      <a:alpha val="43137"/>
                    </a:srgbClr>
                  </a:outerShdw>
                </a:effectLst>
                <a:latin typeface="Palatino Linotype" panose="02040502050505030304" pitchFamily="18" charset="0"/>
              </a:rPr>
              <a:t>28 апреля</a:t>
            </a:r>
            <a:r>
              <a:rPr lang="en-US" sz="1800" b="1" dirty="0">
                <a:effectLst>
                  <a:outerShdw blurRad="38100" dist="38100" dir="2700000" algn="tl">
                    <a:srgbClr val="000000">
                      <a:alpha val="43137"/>
                    </a:srgbClr>
                  </a:outerShdw>
                </a:effectLst>
                <a:latin typeface="Palatino Linotype" panose="02040502050505030304" pitchFamily="18" charset="0"/>
              </a:rPr>
              <a:t>, 2022</a:t>
            </a:r>
          </a:p>
        </p:txBody>
      </p:sp>
      <p:sp>
        <p:nvSpPr>
          <p:cNvPr id="6" name="Заголовок 1"/>
          <p:cNvSpPr txBox="1">
            <a:spLocks/>
          </p:cNvSpPr>
          <p:nvPr/>
        </p:nvSpPr>
        <p:spPr>
          <a:xfrm>
            <a:off x="126275" y="3556499"/>
            <a:ext cx="9017725" cy="815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50000"/>
              </a:lnSpc>
            </a:pPr>
            <a:r>
              <a:rPr lang="ru-RU" sz="2800" b="1" dirty="0">
                <a:solidFill>
                  <a:schemeClr val="accent1">
                    <a:lumMod val="75000"/>
                  </a:schemeClr>
                </a:solidFill>
                <a:latin typeface="Palatino Linotype" panose="02040502050505030304" pitchFamily="18" charset="0"/>
              </a:rPr>
              <a:t>Пример незаконного оборота в Таджикистане</a:t>
            </a:r>
            <a:endParaRPr lang="ru-RU" sz="3600" b="1" dirty="0">
              <a:solidFill>
                <a:schemeClr val="accent1">
                  <a:lumMod val="75000"/>
                </a:schemeClr>
              </a:solidFill>
              <a:latin typeface="Palatino Linotype" panose="02040502050505030304" pitchFamily="18" charset="0"/>
            </a:endParaRPr>
          </a:p>
        </p:txBody>
      </p:sp>
      <p:sp>
        <p:nvSpPr>
          <p:cNvPr id="3" name="Прямоугольник 2"/>
          <p:cNvSpPr/>
          <p:nvPr/>
        </p:nvSpPr>
        <p:spPr>
          <a:xfrm>
            <a:off x="806823" y="5352950"/>
            <a:ext cx="5262282" cy="923330"/>
          </a:xfrm>
          <a:prstGeom prst="rect">
            <a:avLst/>
          </a:prstGeom>
        </p:spPr>
        <p:txBody>
          <a:bodyPr wrap="square">
            <a:spAutoFit/>
          </a:bodyPr>
          <a:lstStyle/>
          <a:p>
            <a:r>
              <a:rPr lang="ru-RU" b="1" dirty="0" err="1">
                <a:latin typeface="Palatino Linotype" panose="02040502050505030304" pitchFamily="18" charset="0"/>
              </a:rPr>
              <a:t>Бахтиер</a:t>
            </a:r>
            <a:r>
              <a:rPr lang="ru-RU" b="1" dirty="0">
                <a:latin typeface="Palatino Linotype" panose="02040502050505030304" pitchFamily="18" charset="0"/>
              </a:rPr>
              <a:t> </a:t>
            </a:r>
            <a:r>
              <a:rPr lang="ru-RU" b="1" dirty="0" err="1">
                <a:latin typeface="Palatino Linotype" panose="02040502050505030304" pitchFamily="18" charset="0"/>
              </a:rPr>
              <a:t>Баротов</a:t>
            </a:r>
            <a:endParaRPr lang="ru-RU" b="1" dirty="0">
              <a:latin typeface="Palatino Linotype" panose="02040502050505030304" pitchFamily="18" charset="0"/>
            </a:endParaRPr>
          </a:p>
          <a:p>
            <a:r>
              <a:rPr lang="ru-RU" b="1" dirty="0">
                <a:latin typeface="Palatino Linotype" panose="02040502050505030304" pitchFamily="18" charset="0"/>
              </a:rPr>
              <a:t>Тел: +992 93 776 66 36</a:t>
            </a:r>
          </a:p>
          <a:p>
            <a:r>
              <a:rPr lang="en-US" b="1" dirty="0">
                <a:latin typeface="Palatino Linotype" panose="02040502050505030304" pitchFamily="18" charset="0"/>
              </a:rPr>
              <a:t>e-mail: </a:t>
            </a:r>
            <a:r>
              <a:rPr lang="en-US" b="1" dirty="0" err="1">
                <a:latin typeface="Palatino Linotype" panose="02040502050505030304" pitchFamily="18" charset="0"/>
              </a:rPr>
              <a:t>b.barotov@cbrn.tj</a:t>
            </a:r>
            <a:endParaRPr lang="ru-RU" b="1" dirty="0">
              <a:latin typeface="Palatino Linotype" panose="02040502050505030304" pitchFamily="18" charset="0"/>
            </a:endParaRPr>
          </a:p>
        </p:txBody>
      </p:sp>
    </p:spTree>
    <p:extLst>
      <p:ext uri="{BB962C8B-B14F-4D97-AF65-F5344CB8AC3E}">
        <p14:creationId xmlns:p14="http://schemas.microsoft.com/office/powerpoint/2010/main" val="3881596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5109" y="831273"/>
            <a:ext cx="7161452" cy="403545"/>
          </a:xfrm>
        </p:spPr>
        <p:txBody>
          <a:bodyPr>
            <a:noAutofit/>
          </a:bodyPr>
          <a:lstStyle/>
          <a:p>
            <a:r>
              <a:rPr lang="ru-RU" sz="2400" b="1" dirty="0">
                <a:solidFill>
                  <a:srgbClr val="C00000"/>
                </a:solidFill>
                <a:latin typeface="Times New Roman Tj" panose="02020603050405020304" pitchFamily="18" charset="-52"/>
              </a:rPr>
              <a:t>Дальнейшие действия</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10</a:t>
            </a:fld>
            <a:endParaRPr lang="ru-RU" b="1" dirty="0">
              <a:solidFill>
                <a:srgbClr val="002060"/>
              </a:solidFill>
            </a:endParaRPr>
          </a:p>
        </p:txBody>
      </p:sp>
      <p:cxnSp>
        <p:nvCxnSpPr>
          <p:cNvPr id="14" name="Прямая соединительная линия 13"/>
          <p:cNvCxnSpPr/>
          <p:nvPr/>
        </p:nvCxnSpPr>
        <p:spPr>
          <a:xfrm>
            <a:off x="1898469" y="679660"/>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79679" y="1386430"/>
            <a:ext cx="8384641" cy="4401205"/>
          </a:xfrm>
          <a:prstGeom prst="rect">
            <a:avLst/>
          </a:prstGeom>
        </p:spPr>
        <p:txBody>
          <a:bodyPr wrap="square">
            <a:spAutoFit/>
          </a:bodyPr>
          <a:lstStyle/>
          <a:p>
            <a:pPr marL="457200" indent="-457200">
              <a:buFontTx/>
              <a:buChar char="-"/>
            </a:pPr>
            <a:r>
              <a:rPr lang="ru-RU" sz="2800" b="1" i="1" dirty="0">
                <a:solidFill>
                  <a:srgbClr val="0070C0"/>
                </a:solidFill>
                <a:latin typeface="Times New Roman Tj" panose="02020603050405020304" pitchFamily="18" charset="-52"/>
              </a:rPr>
              <a:t>Сотрудничество с МАГАТЭ и другими партнерами по охране государственных границ</a:t>
            </a:r>
          </a:p>
          <a:p>
            <a:pPr marL="457200" indent="-457200">
              <a:buFontTx/>
              <a:buChar char="-"/>
            </a:pPr>
            <a:r>
              <a:rPr lang="ru-RU" sz="2800" b="1" i="1" dirty="0">
                <a:solidFill>
                  <a:srgbClr val="0070C0"/>
                </a:solidFill>
                <a:latin typeface="Times New Roman Tj" panose="02020603050405020304" pitchFamily="18" charset="-52"/>
              </a:rPr>
              <a:t>Сотрудничество по улучшению аналитических и криминалистических возможностей</a:t>
            </a:r>
          </a:p>
          <a:p>
            <a:pPr marL="457200" indent="-457200">
              <a:buFontTx/>
              <a:buChar char="-"/>
            </a:pPr>
            <a:r>
              <a:rPr lang="ru-RU" sz="2800" b="1" i="1" dirty="0">
                <a:solidFill>
                  <a:srgbClr val="0070C0"/>
                </a:solidFill>
                <a:latin typeface="Times New Roman Tj" panose="02020603050405020304" pitchFamily="18" charset="-52"/>
              </a:rPr>
              <a:t>Определение происхождения изъятых материалов</a:t>
            </a:r>
          </a:p>
          <a:p>
            <a:pPr marL="457200" indent="-457200">
              <a:buFontTx/>
              <a:buChar char="-"/>
            </a:pPr>
            <a:r>
              <a:rPr lang="ru-RU" sz="2800" b="1" i="1" dirty="0">
                <a:solidFill>
                  <a:srgbClr val="0070C0"/>
                </a:solidFill>
                <a:latin typeface="Times New Roman Tj" panose="02020603050405020304" pitchFamily="18" charset="-52"/>
              </a:rPr>
              <a:t>Оснащение правоохранительных органов оборудованием для обнаружения радиоактивных веществ</a:t>
            </a:r>
          </a:p>
          <a:p>
            <a:pPr marL="457200" indent="-457200">
              <a:buFontTx/>
              <a:buChar char="-"/>
            </a:pPr>
            <a:r>
              <a:rPr lang="ru-RU" sz="2800" b="1" i="1" dirty="0">
                <a:solidFill>
                  <a:srgbClr val="0070C0"/>
                </a:solidFill>
                <a:latin typeface="Times New Roman Tj" panose="02020603050405020304" pitchFamily="18" charset="-52"/>
              </a:rPr>
              <a:t>Обучение правоохранительных органов. </a:t>
            </a:r>
          </a:p>
        </p:txBody>
      </p:sp>
      <p:sp>
        <p:nvSpPr>
          <p:cNvPr id="8"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421179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11026" y="1174454"/>
            <a:ext cx="5253267" cy="451550"/>
          </a:xfrm>
        </p:spPr>
        <p:txBody>
          <a:bodyPr>
            <a:noAutofit/>
          </a:bodyPr>
          <a:lstStyle/>
          <a:p>
            <a:br>
              <a:rPr lang="ru-RU" sz="2400" b="1" dirty="0">
                <a:solidFill>
                  <a:srgbClr val="C00000"/>
                </a:solidFill>
                <a:latin typeface="Palatino Linotype" panose="02040502050505030304" pitchFamily="18" charset="0"/>
              </a:rPr>
            </a:br>
            <a:r>
              <a:rPr lang="ru-RU" sz="3200" b="1" dirty="0">
                <a:solidFill>
                  <a:srgbClr val="C00000"/>
                </a:solidFill>
                <a:latin typeface="Times New Roman Tj" panose="02020603050405020304" pitchFamily="18" charset="-52"/>
              </a:rPr>
              <a:t>Спасибо за внимание! </a:t>
            </a:r>
            <a:endParaRPr lang="ru-RU" sz="2400" b="1" dirty="0">
              <a:solidFill>
                <a:srgbClr val="C00000"/>
              </a:solidFill>
              <a:latin typeface="Times New Roman Tj" panose="02020603050405020304" pitchFamily="18" charset="-52"/>
            </a:endParaRP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11</a:t>
            </a:fld>
            <a:endParaRPr lang="ru-RU" b="1" dirty="0">
              <a:solidFill>
                <a:srgbClr val="002060"/>
              </a:solidFill>
            </a:endParaRPr>
          </a:p>
        </p:txBody>
      </p:sp>
      <p:cxnSp>
        <p:nvCxnSpPr>
          <p:cNvPr id="14" name="Прямая соединительная линия 13"/>
          <p:cNvCxnSpPr/>
          <p:nvPr/>
        </p:nvCxnSpPr>
        <p:spPr>
          <a:xfrm>
            <a:off x="1898469" y="679660"/>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706547" y="2375254"/>
            <a:ext cx="7636103" cy="2800767"/>
          </a:xfrm>
          <a:prstGeom prst="rect">
            <a:avLst/>
          </a:prstGeom>
        </p:spPr>
        <p:txBody>
          <a:bodyPr wrap="square">
            <a:spAutoFit/>
          </a:bodyPr>
          <a:lstStyle/>
          <a:p>
            <a:r>
              <a:rPr lang="ru-RU" sz="2200" b="1" dirty="0">
                <a:latin typeface="Palatino Linotype" panose="02040502050505030304" pitchFamily="18" charset="0"/>
              </a:rPr>
              <a:t>Вопросы?</a:t>
            </a:r>
          </a:p>
          <a:p>
            <a:endParaRPr lang="ru-RU" sz="2200" b="1" dirty="0">
              <a:latin typeface="Palatino Linotype" panose="02040502050505030304" pitchFamily="18" charset="0"/>
            </a:endParaRPr>
          </a:p>
          <a:p>
            <a:endParaRPr lang="ru-RU" sz="2200" b="1" dirty="0">
              <a:latin typeface="Palatino Linotype" panose="02040502050505030304" pitchFamily="18" charset="0"/>
            </a:endParaRPr>
          </a:p>
          <a:p>
            <a:endParaRPr lang="ru-RU" sz="2200" b="1" dirty="0">
              <a:latin typeface="Palatino Linotype" panose="02040502050505030304" pitchFamily="18" charset="0"/>
            </a:endParaRPr>
          </a:p>
          <a:p>
            <a:endParaRPr lang="en-US" sz="2200" b="1" dirty="0">
              <a:latin typeface="Palatino Linotype" panose="02040502050505030304" pitchFamily="18" charset="0"/>
            </a:endParaRPr>
          </a:p>
          <a:p>
            <a:endParaRPr lang="en-US" sz="2200" b="1" dirty="0">
              <a:latin typeface="Palatino Linotype" panose="02040502050505030304" pitchFamily="18" charset="0"/>
            </a:endParaRPr>
          </a:p>
          <a:p>
            <a:endParaRPr lang="en-US" sz="2200" b="1" dirty="0">
              <a:latin typeface="Palatino Linotype" panose="02040502050505030304" pitchFamily="18" charset="0"/>
            </a:endParaRPr>
          </a:p>
          <a:p>
            <a:endParaRPr lang="ru-RU" sz="2200" b="1" dirty="0">
              <a:latin typeface="Palatino Linotype" panose="0204050205050503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082" y="2549063"/>
            <a:ext cx="3045034" cy="2280837"/>
          </a:xfrm>
          <a:prstGeom prst="rect">
            <a:avLst/>
          </a:prstGeom>
        </p:spPr>
      </p:pic>
      <p:sp>
        <p:nvSpPr>
          <p:cNvPr id="8" name="Заголовок 1"/>
          <p:cNvSpPr txBox="1">
            <a:spLocks/>
          </p:cNvSpPr>
          <p:nvPr/>
        </p:nvSpPr>
        <p:spPr>
          <a:xfrm>
            <a:off x="2465422" y="-90926"/>
            <a:ext cx="7476436"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50000"/>
              </a:lnSpc>
            </a:pPr>
            <a:r>
              <a:rPr lang="ru-RU" sz="1200" b="1" dirty="0">
                <a:solidFill>
                  <a:srgbClr val="0070C0"/>
                </a:solidFill>
                <a:latin typeface="Palatino Linotype" panose="02040502050505030304" pitchFamily="18" charset="0"/>
              </a:rPr>
              <a:t>АГЕНТСТВО ПО ХБРЯ БЕЗОПАСНОСТИ НАНТ</a:t>
            </a:r>
            <a:endParaRPr lang="ru-RU" sz="1300" b="1" dirty="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3042795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0356" y="541082"/>
            <a:ext cx="8213629" cy="606684"/>
          </a:xfrm>
        </p:spPr>
        <p:txBody>
          <a:bodyPr>
            <a:noAutofit/>
          </a:bodyPr>
          <a:lstStyle/>
          <a:p>
            <a:r>
              <a:rPr lang="ru-RU" sz="2400" b="1">
                <a:solidFill>
                  <a:srgbClr val="C00000"/>
                </a:solidFill>
                <a:latin typeface="Palatino Linotype" panose="02040502050505030304" pitchFamily="18" charset="0"/>
              </a:rPr>
              <a:t>Информация по задержанию</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2</a:t>
            </a:fld>
            <a:endParaRPr lang="ru-RU" b="1">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a:solidFill>
                  <a:srgbClr val="0070C0"/>
                </a:solidFill>
                <a:latin typeface="Palatino Linotype" panose="02040502050505030304" pitchFamily="18" charset="0"/>
              </a:rPr>
              <a:t>CBRN SSA NANT</a:t>
            </a:r>
            <a:endParaRPr lang="ru-RU" sz="1300" b="1">
              <a:solidFill>
                <a:srgbClr val="0070C0"/>
              </a:solidFill>
              <a:latin typeface="Palatino Linotype" panose="02040502050505030304" pitchFamily="18" charset="0"/>
            </a:endParaRPr>
          </a:p>
        </p:txBody>
      </p:sp>
      <p:sp>
        <p:nvSpPr>
          <p:cNvPr id="8" name="Заголовок 1"/>
          <p:cNvSpPr txBox="1">
            <a:spLocks/>
          </p:cNvSpPr>
          <p:nvPr/>
        </p:nvSpPr>
        <p:spPr>
          <a:xfrm>
            <a:off x="537788" y="1276888"/>
            <a:ext cx="7850037" cy="24841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2100">
                <a:latin typeface="Times New Roman Tj" pitchFamily="18" charset="-52"/>
              </a:rPr>
              <a:t>27 мая 2021 года Государственный комитет национальной безопасности Республики Таджикистан связался с АХБРЯЗБ (государственный регулирующий орган Таджикистана) и проинформировал его о том, что во время специальной операции в Душанбе (столица) было задержано несколько граждан Республики Таджикистан, у которых было обнаружено 133 единицы ядерного материала (таблетки диоксида урана) общим весом 607 грамм. </a:t>
            </a:r>
          </a:p>
        </p:txBody>
      </p:sp>
      <p:pic>
        <p:nvPicPr>
          <p:cNvPr id="9" name="Рисунок 8" descr="C:\Users\Admin\Desktop\20210529_1008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82" y="3962046"/>
            <a:ext cx="7619850" cy="2672715"/>
          </a:xfrm>
          <a:prstGeom prst="rect">
            <a:avLst/>
          </a:prstGeom>
          <a:noFill/>
          <a:ln>
            <a:noFill/>
          </a:ln>
        </p:spPr>
      </p:pic>
    </p:spTree>
    <p:extLst>
      <p:ext uri="{BB962C8B-B14F-4D97-AF65-F5344CB8AC3E}">
        <p14:creationId xmlns:p14="http://schemas.microsoft.com/office/powerpoint/2010/main" val="892242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4272" y="498405"/>
            <a:ext cx="8213629" cy="606684"/>
          </a:xfrm>
        </p:spPr>
        <p:txBody>
          <a:bodyPr>
            <a:noAutofit/>
          </a:bodyPr>
          <a:lstStyle/>
          <a:p>
            <a:r>
              <a:rPr lang="ru-RU" sz="2400" b="1">
                <a:solidFill>
                  <a:srgbClr val="C00000"/>
                </a:solidFill>
                <a:latin typeface="Palatino Linotype" panose="02040502050505030304" pitchFamily="18" charset="0"/>
              </a:rPr>
              <a:t>Идентификация материала</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3</a:t>
            </a:fld>
            <a:endParaRPr lang="ru-RU" b="1">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394809" y="1203380"/>
            <a:ext cx="8354382" cy="1514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a:latin typeface="Times New Roman Tj" pitchFamily="18" charset="-52"/>
              </a:rPr>
              <a:t>Первичный гамма-спектрометрический анализ показал, что в этом материале содержатся изотопы урана </a:t>
            </a:r>
            <a:r>
              <a:rPr lang="en-US" sz="2800">
                <a:latin typeface="Times New Roman Tj" pitchFamily="18" charset="-52"/>
              </a:rPr>
              <a:t>U-235</a:t>
            </a:r>
            <a:r>
              <a:rPr lang="ru-RU" sz="2800">
                <a:latin typeface="Times New Roman Tj" pitchFamily="18" charset="-52"/>
              </a:rPr>
              <a:t> (обогащением 3-3,5%) и </a:t>
            </a:r>
            <a:r>
              <a:rPr lang="en-US" sz="2800">
                <a:latin typeface="Times New Roman Tj" pitchFamily="18" charset="-52"/>
              </a:rPr>
              <a:t>U-238</a:t>
            </a:r>
            <a:r>
              <a:rPr lang="ru-RU" sz="2800">
                <a:latin typeface="Times New Roman Tj" pitchFamily="18" charset="-52"/>
              </a:rPr>
              <a:t>. </a:t>
            </a: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a:solidFill>
                  <a:srgbClr val="0070C0"/>
                </a:solidFill>
                <a:latin typeface="Palatino Linotype" panose="02040502050505030304" pitchFamily="18" charset="0"/>
              </a:rPr>
              <a:t>CBRN SSA NANT</a:t>
            </a:r>
            <a:endParaRPr lang="ru-RU" sz="1300" b="1">
              <a:solidFill>
                <a:srgbClr val="0070C0"/>
              </a:solidFill>
              <a:latin typeface="Palatino Linotype" panose="0204050205050503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3" y="2816596"/>
            <a:ext cx="9144000" cy="3709215"/>
          </a:xfrm>
          <a:prstGeom prst="rect">
            <a:avLst/>
          </a:prstGeom>
        </p:spPr>
      </p:pic>
    </p:spTree>
    <p:extLst>
      <p:ext uri="{BB962C8B-B14F-4D97-AF65-F5344CB8AC3E}">
        <p14:creationId xmlns:p14="http://schemas.microsoft.com/office/powerpoint/2010/main" val="429156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8982" y="645054"/>
            <a:ext cx="8213629" cy="606684"/>
          </a:xfrm>
        </p:spPr>
        <p:txBody>
          <a:bodyPr>
            <a:noAutofit/>
          </a:bodyPr>
          <a:lstStyle/>
          <a:p>
            <a:r>
              <a:rPr lang="ru-RU" sz="2400" b="1">
                <a:solidFill>
                  <a:srgbClr val="C00000"/>
                </a:solidFill>
                <a:latin typeface="Palatino Linotype" panose="02040502050505030304" pitchFamily="18" charset="0"/>
              </a:rPr>
              <a:t>Физическое описание</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4</a:t>
            </a:fld>
            <a:endParaRPr lang="ru-RU" b="1">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565030" y="1077502"/>
            <a:ext cx="8013940" cy="28702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2800" dirty="0">
                <a:latin typeface="Times New Roman Tj" pitchFamily="18" charset="-52"/>
              </a:rPr>
              <a:t>Физическое описание: 133 цилиндрических таблетки с круглым отверстием в центре, длинной 11 мм, диаметром 7 мм, диаметр отверстия 2 мм, вес 4,5-4,8 грамм. На таблетках отсутствуют серийные номера, мощность дозы 0,315-0,388 микро-зиверт в час. </a:t>
            </a: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11" name="Рисунок 10" descr="C:\Users\Admin\Desktop\20210701_1103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93" y="4345371"/>
            <a:ext cx="2176085" cy="2400527"/>
          </a:xfrm>
          <a:prstGeom prst="rect">
            <a:avLst/>
          </a:prstGeom>
          <a:noFill/>
          <a:ln>
            <a:noFill/>
          </a:ln>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478" y="4345371"/>
            <a:ext cx="3888973" cy="240052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864" y="4345371"/>
            <a:ext cx="2221228" cy="2412713"/>
          </a:xfrm>
          <a:prstGeom prst="rect">
            <a:avLst/>
          </a:prstGeom>
        </p:spPr>
      </p:pic>
    </p:spTree>
    <p:extLst>
      <p:ext uri="{BB962C8B-B14F-4D97-AF65-F5344CB8AC3E}">
        <p14:creationId xmlns:p14="http://schemas.microsoft.com/office/powerpoint/2010/main" val="3453065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5556" y="3799966"/>
            <a:ext cx="3740557" cy="2928679"/>
          </a:xfrm>
          <a:prstGeom prst="rect">
            <a:avLst/>
          </a:prstGeom>
        </p:spPr>
      </p:pic>
      <p:sp>
        <p:nvSpPr>
          <p:cNvPr id="2" name="Заголовок 1"/>
          <p:cNvSpPr>
            <a:spLocks noGrp="1"/>
          </p:cNvSpPr>
          <p:nvPr>
            <p:ph type="ctrTitle"/>
          </p:nvPr>
        </p:nvSpPr>
        <p:spPr>
          <a:xfrm>
            <a:off x="1028982" y="645054"/>
            <a:ext cx="8213629" cy="606684"/>
          </a:xfrm>
        </p:spPr>
        <p:txBody>
          <a:bodyPr>
            <a:noAutofit/>
          </a:bodyPr>
          <a:lstStyle/>
          <a:p>
            <a:r>
              <a:rPr lang="ru-RU" sz="2400" b="1" dirty="0">
                <a:solidFill>
                  <a:srgbClr val="C00000"/>
                </a:solidFill>
                <a:latin typeface="Palatino Linotype" panose="02040502050505030304" pitchFamily="18" charset="0"/>
              </a:rPr>
              <a:t>Место обнаружения</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5</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565030" y="1740595"/>
            <a:ext cx="8013940" cy="20593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2400" dirty="0">
                <a:latin typeface="Times New Roman Tj" pitchFamily="18" charset="-52"/>
              </a:rPr>
              <a:t>Материалы были обнаружены в черном пластиковом пакете в стеклянной бутылке в камере складском помещении задержанного.  Контейнер не был оснащен экранирующим или защитным материалом. После проверки в национальной базе данных радиоактивных источников было установлено, что этот материал не принадлежит объектам в Таджикистане. </a:t>
            </a: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11" name="Рисунок 10" descr="C:\Users\Admin\Desktop\20210529_084132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378" y="4724508"/>
            <a:ext cx="1915639" cy="1888108"/>
          </a:xfrm>
          <a:prstGeom prst="rect">
            <a:avLst/>
          </a:prstGeom>
          <a:noFill/>
          <a:ln>
            <a:noFill/>
          </a:ln>
        </p:spPr>
      </p:pic>
    </p:spTree>
    <p:extLst>
      <p:ext uri="{BB962C8B-B14F-4D97-AF65-F5344CB8AC3E}">
        <p14:creationId xmlns:p14="http://schemas.microsoft.com/office/powerpoint/2010/main" val="2898782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803" y="613866"/>
            <a:ext cx="8213629" cy="606684"/>
          </a:xfrm>
        </p:spPr>
        <p:txBody>
          <a:bodyPr>
            <a:noAutofit/>
          </a:bodyPr>
          <a:lstStyle/>
          <a:p>
            <a:r>
              <a:rPr lang="ru-RU" sz="2400" b="1" dirty="0">
                <a:solidFill>
                  <a:srgbClr val="C00000"/>
                </a:solidFill>
                <a:latin typeface="Palatino Linotype" panose="02040502050505030304" pitchFamily="18" charset="0"/>
              </a:rPr>
              <a:t>Мотивация для контрабандистов</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6</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229985" y="1192317"/>
            <a:ext cx="8558292" cy="33851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200" dirty="0">
                <a:latin typeface="Times New Roman Tj" pitchFamily="18" charset="-52"/>
              </a:rPr>
              <a:t>	</a:t>
            </a:r>
            <a:r>
              <a:rPr lang="ru-RU" sz="2800" dirty="0">
                <a:latin typeface="Times New Roman Tj" pitchFamily="18" charset="-52"/>
              </a:rPr>
              <a:t>Во время допроса задержанных не удалось установить происхождение материала, так как они ссылались на то, что материал был предоставлен другим гражданином, которого не удалось задержать. Эта группа лиц пыталась найти покупателей для того, чтобы сбыть материал и получить большую сумму денег. Задержанные планировали продать его в стране или в Афганистане. Должны ли мы им верить? </a:t>
            </a: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1026" name="Picture 2" descr="Задумчивый человек. умный человек думает или решает проблему. задумчивый  парень в окружении вопросительного знака. растерянный человек думает,  пытаясь найти решение. запутанная ситуация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478" y="4649373"/>
            <a:ext cx="2755457" cy="2170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 чему снится пачка денег: бумажные купюры и валюта, рубли или доллары,  толкование сна в разных сонника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27705"/>
            <a:ext cx="2708366" cy="1691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Атомный взрыв. Ядерный взрыв. Термоядерный взрыв.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2152" y="4649373"/>
            <a:ext cx="3541848" cy="21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10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8982" y="645054"/>
            <a:ext cx="8213629" cy="606684"/>
          </a:xfrm>
        </p:spPr>
        <p:txBody>
          <a:bodyPr>
            <a:noAutofit/>
          </a:bodyPr>
          <a:lstStyle/>
          <a:p>
            <a:r>
              <a:rPr lang="ru-RU" sz="2400" b="1" dirty="0">
                <a:solidFill>
                  <a:srgbClr val="C00000"/>
                </a:solidFill>
                <a:latin typeface="Palatino Linotype" panose="02040502050505030304" pitchFamily="18" charset="0"/>
              </a:rPr>
              <a:t>Обвинение и применение права</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7</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491705" y="1739612"/>
            <a:ext cx="8013940" cy="24893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2800" dirty="0">
                <a:latin typeface="Times New Roman Tj" pitchFamily="18" charset="-52"/>
              </a:rPr>
              <a:t>После расследования и судебного пересмотра гражданин Таджикистана Хайтмуродов М.Т. Был осужден по статье 193 часть 1 Уголовного кодекса Таджикистан «Незаконный оборот радиоактивных материалов».</a:t>
            </a:r>
          </a:p>
          <a:p>
            <a:pPr algn="just"/>
            <a:r>
              <a:rPr lang="ru-RU" sz="2800" dirty="0">
                <a:latin typeface="Times New Roman Tj" pitchFamily="18" charset="-52"/>
              </a:rPr>
              <a:t>Второе лицо по состоянию здоровья и в виду пожилого возраста был только оштрафован. </a:t>
            </a: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2060" name="Picture 12" descr="В Уголовный Кодекс Таджикистана добавят новую статью - Avesta -  информационное агентст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796" y="4361187"/>
            <a:ext cx="38100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08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803" y="772680"/>
            <a:ext cx="8213629" cy="606684"/>
          </a:xfrm>
        </p:spPr>
        <p:txBody>
          <a:bodyPr>
            <a:noAutofit/>
          </a:bodyPr>
          <a:lstStyle/>
          <a:p>
            <a:r>
              <a:rPr lang="ru-RU" sz="2400" b="1" dirty="0">
                <a:solidFill>
                  <a:srgbClr val="C00000"/>
                </a:solidFill>
                <a:latin typeface="Palatino Linotype" panose="02040502050505030304" pitchFamily="18" charset="0"/>
              </a:rPr>
              <a:t>Аналитические и криминалистические возможности</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8</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581235" y="1088598"/>
            <a:ext cx="8201681" cy="20495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2400" dirty="0">
                <a:latin typeface="Times New Roman Tj" pitchFamily="18" charset="-52"/>
              </a:rPr>
              <a:t>Анализ был проведен Лабораторией технических слуг Агентства по химической, биологической, радиоактивной и ядерной защите и безопасности, Душанбе, Таджикистан, при помощи гамма-спектрометра фирмы </a:t>
            </a:r>
            <a:r>
              <a:rPr lang="en-US" sz="2400" dirty="0">
                <a:latin typeface="Times New Roman Tj" pitchFamily="18" charset="-52"/>
              </a:rPr>
              <a:t>Canberra</a:t>
            </a:r>
            <a:r>
              <a:rPr lang="ru-RU" sz="2400" dirty="0">
                <a:latin typeface="Times New Roman Tj" pitchFamily="18" charset="-52"/>
              </a:rPr>
              <a:t>, с использованием детектора </a:t>
            </a:r>
            <a:r>
              <a:rPr lang="en-US" sz="2400" dirty="0">
                <a:latin typeface="Times New Roman Tj" pitchFamily="18" charset="-52"/>
              </a:rPr>
              <a:t>HPGe</a:t>
            </a:r>
            <a:r>
              <a:rPr lang="ru-RU" sz="2400" dirty="0">
                <a:latin typeface="Times New Roman Tj" pitchFamily="18" charset="-52"/>
              </a:rPr>
              <a:t> и других инструментов. </a:t>
            </a:r>
            <a:endParaRPr lang="ru-RU" sz="20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63358"/>
            <a:ext cx="5814204" cy="309739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479" y="4537494"/>
            <a:ext cx="5020521" cy="2320506"/>
          </a:xfrm>
          <a:prstGeom prst="rect">
            <a:avLst/>
          </a:prstGeom>
        </p:spPr>
      </p:pic>
    </p:spTree>
    <p:extLst>
      <p:ext uri="{BB962C8B-B14F-4D97-AF65-F5344CB8AC3E}">
        <p14:creationId xmlns:p14="http://schemas.microsoft.com/office/powerpoint/2010/main" val="3885245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8982" y="645054"/>
            <a:ext cx="8213629" cy="606684"/>
          </a:xfrm>
        </p:spPr>
        <p:txBody>
          <a:bodyPr>
            <a:noAutofit/>
          </a:bodyPr>
          <a:lstStyle/>
          <a:p>
            <a:r>
              <a:rPr lang="ru-RU" sz="2400" b="1" dirty="0">
                <a:solidFill>
                  <a:srgbClr val="C00000"/>
                </a:solidFill>
                <a:latin typeface="Palatino Linotype" panose="02040502050505030304" pitchFamily="18" charset="0"/>
              </a:rPr>
              <a:t>Информирование МАГАТЭ</a:t>
            </a:r>
          </a:p>
        </p:txBody>
      </p:sp>
      <p:sp>
        <p:nvSpPr>
          <p:cNvPr id="10" name="Номер слайда 9"/>
          <p:cNvSpPr>
            <a:spLocks noGrp="1"/>
          </p:cNvSpPr>
          <p:nvPr>
            <p:ph type="sldNum" sz="quarter" idx="12"/>
          </p:nvPr>
        </p:nvSpPr>
        <p:spPr>
          <a:xfrm>
            <a:off x="6912032" y="6093718"/>
            <a:ext cx="2057400" cy="365125"/>
          </a:xfrm>
        </p:spPr>
        <p:txBody>
          <a:bodyPr/>
          <a:lstStyle/>
          <a:p>
            <a:fld id="{38EFA077-FCB0-40DC-829A-8D22E87C2B54}" type="slidenum">
              <a:rPr lang="ru-RU" b="1" smtClean="0">
                <a:solidFill>
                  <a:srgbClr val="002060"/>
                </a:solidFill>
              </a:rPr>
              <a:t>9</a:t>
            </a:fld>
            <a:endParaRPr lang="ru-RU" b="1" dirty="0">
              <a:solidFill>
                <a:srgbClr val="002060"/>
              </a:solidFill>
            </a:endParaRPr>
          </a:p>
        </p:txBody>
      </p:sp>
      <p:cxnSp>
        <p:nvCxnSpPr>
          <p:cNvPr id="14" name="Прямая соединительная линия 13"/>
          <p:cNvCxnSpPr/>
          <p:nvPr/>
        </p:nvCxnSpPr>
        <p:spPr>
          <a:xfrm>
            <a:off x="1898469" y="670204"/>
            <a:ext cx="72455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a:xfrm>
            <a:off x="411140" y="1245759"/>
            <a:ext cx="8558292" cy="6494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ru-RU" sz="1800" dirty="0">
                <a:latin typeface="Times New Roman Tj" pitchFamily="18" charset="-52"/>
              </a:rPr>
              <a:t>В соответствии с установленной процедурой </a:t>
            </a:r>
            <a:r>
              <a:rPr lang="en-US" sz="1800" dirty="0">
                <a:latin typeface="Times New Roman Tj" pitchFamily="18" charset="-52"/>
              </a:rPr>
              <a:t>12.07.2021 </a:t>
            </a:r>
            <a:r>
              <a:rPr lang="ru-RU" sz="1800" dirty="0">
                <a:latin typeface="Times New Roman Tj" pitchFamily="18" charset="-52"/>
              </a:rPr>
              <a:t>АХБРЯЗБ направило уведомление в Базу данных по инцидентам и незаконному обороту МАГАТЭ</a:t>
            </a:r>
            <a:r>
              <a:rPr lang="en-US" sz="1800" dirty="0">
                <a:latin typeface="Times New Roman Tj" pitchFamily="18" charset="-52"/>
              </a:rPr>
              <a:t>.</a:t>
            </a:r>
            <a:endParaRPr lang="ru-RU" sz="1800" dirty="0">
              <a:latin typeface="Times New Roman Tj" pitchFamily="18" charset="-52"/>
            </a:endParaRPr>
          </a:p>
        </p:txBody>
      </p:sp>
      <p:sp>
        <p:nvSpPr>
          <p:cNvPr id="9" name="Заголовок 1"/>
          <p:cNvSpPr txBox="1">
            <a:spLocks/>
          </p:cNvSpPr>
          <p:nvPr/>
        </p:nvSpPr>
        <p:spPr>
          <a:xfrm>
            <a:off x="2810478" y="1575"/>
            <a:ext cx="5695167" cy="65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base">
              <a:lnSpc>
                <a:spcPct val="150000"/>
              </a:lnSpc>
            </a:pPr>
            <a:r>
              <a:rPr lang="en-US" sz="1200" b="1" dirty="0">
                <a:solidFill>
                  <a:srgbClr val="0070C0"/>
                </a:solidFill>
                <a:latin typeface="Palatino Linotype" panose="02040502050505030304" pitchFamily="18" charset="0"/>
              </a:rPr>
              <a:t>CBRN SSA NANT</a:t>
            </a:r>
            <a:endParaRPr lang="ru-RU" sz="1300" b="1" dirty="0">
              <a:solidFill>
                <a:srgbClr val="0070C0"/>
              </a:solidFill>
              <a:latin typeface="Palatino Linotype" panose="0204050205050503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5755"/>
            <a:ext cx="9144000" cy="3990975"/>
          </a:xfrm>
          <a:prstGeom prst="rect">
            <a:avLst/>
          </a:prstGeom>
        </p:spPr>
      </p:pic>
    </p:spTree>
    <p:extLst>
      <p:ext uri="{BB962C8B-B14F-4D97-AF65-F5344CB8AC3E}">
        <p14:creationId xmlns:p14="http://schemas.microsoft.com/office/powerpoint/2010/main" val="1826572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2219</TotalTime>
  <Words>496</Words>
  <Application>Microsoft Macintosh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Palatino Linotype</vt:lpstr>
      <vt:lpstr>Times New Roman Tj</vt:lpstr>
      <vt:lpstr>Тема Office</vt:lpstr>
      <vt:lpstr>Национальная академия наук Таджикистана Агентство по химической, биологической, радиологической и ядерной защите и безопасности</vt:lpstr>
      <vt:lpstr>Информация по задержанию</vt:lpstr>
      <vt:lpstr>Идентификация материала</vt:lpstr>
      <vt:lpstr>Физическое описание</vt:lpstr>
      <vt:lpstr>Место обнаружения</vt:lpstr>
      <vt:lpstr>Мотивация для контрабандистов</vt:lpstr>
      <vt:lpstr>Обвинение и применение права</vt:lpstr>
      <vt:lpstr>Аналитические и криминалистические возможности</vt:lpstr>
      <vt:lpstr>Информирование МАГАТЭ</vt:lpstr>
      <vt:lpstr>Дальнейшие действия</vt:lpstr>
      <vt:lpstr> Спасибо за внимание!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ДАСТОВАРДҲО | ДОСТИЖЕНИЯ</dc:title>
  <dc:creator>HP</dc:creator>
  <cp:lastModifiedBy>Nadezhda Kulagina</cp:lastModifiedBy>
  <cp:revision>89</cp:revision>
  <dcterms:created xsi:type="dcterms:W3CDTF">2021-12-21T15:35:07Z</dcterms:created>
  <dcterms:modified xsi:type="dcterms:W3CDTF">2022-04-20T04:03:29Z</dcterms:modified>
</cp:coreProperties>
</file>