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12"/>
  </p:notesMasterIdLst>
  <p:handoutMasterIdLst>
    <p:handoutMasterId r:id="rId13"/>
  </p:handoutMasterIdLst>
  <p:sldIdLst>
    <p:sldId id="256" r:id="rId2"/>
    <p:sldId id="720" r:id="rId3"/>
    <p:sldId id="712" r:id="rId4"/>
    <p:sldId id="721" r:id="rId5"/>
    <p:sldId id="696" r:id="rId6"/>
    <p:sldId id="713" r:id="rId7"/>
    <p:sldId id="714" r:id="rId8"/>
    <p:sldId id="718" r:id="rId9"/>
    <p:sldId id="715" r:id="rId10"/>
    <p:sldId id="274" r:id="rId11"/>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7" userDrawn="1">
          <p15:clr>
            <a:srgbClr val="A4A3A4"/>
          </p15:clr>
        </p15:guide>
        <p15:guide id="2" pos="2140" userDrawn="1">
          <p15:clr>
            <a:srgbClr val="A4A3A4"/>
          </p15:clr>
        </p15:guide>
        <p15:guide id="3" orient="horz" pos="3112"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A3A3"/>
    <a:srgbClr val="FFFFFF"/>
    <a:srgbClr val="DA1F28"/>
    <a:srgbClr val="00CC66"/>
    <a:srgbClr val="99FFCC"/>
    <a:srgbClr val="008000"/>
    <a:srgbClr val="FFFF99"/>
    <a:srgbClr val="F2AE54"/>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478" autoAdjust="0"/>
  </p:normalViewPr>
  <p:slideViewPr>
    <p:cSldViewPr snapToObjects="1" showGuides="1">
      <p:cViewPr>
        <p:scale>
          <a:sx n="70" d="100"/>
          <a:sy n="70" d="100"/>
        </p:scale>
        <p:origin x="1352" y="32"/>
      </p:cViewPr>
      <p:guideLst>
        <p:guide orient="horz" pos="2160"/>
        <p:guide pos="2880"/>
      </p:guideLst>
    </p:cSldViewPr>
  </p:slideViewPr>
  <p:outlineViewPr>
    <p:cViewPr>
      <p:scale>
        <a:sx n="33" d="100"/>
        <a:sy n="33" d="100"/>
      </p:scale>
      <p:origin x="0" y="1008"/>
    </p:cViewPr>
  </p:outlineViewPr>
  <p:notesTextViewPr>
    <p:cViewPr>
      <p:scale>
        <a:sx n="125" d="100"/>
        <a:sy n="125" d="100"/>
      </p:scale>
      <p:origin x="0" y="0"/>
    </p:cViewPr>
  </p:notesTextViewPr>
  <p:sorterViewPr>
    <p:cViewPr>
      <p:scale>
        <a:sx n="100" d="100"/>
        <a:sy n="100" d="100"/>
      </p:scale>
      <p:origin x="0" y="0"/>
    </p:cViewPr>
  </p:sorterViewPr>
  <p:notesViewPr>
    <p:cSldViewPr snapToObjects="1">
      <p:cViewPr>
        <p:scale>
          <a:sx n="100" d="100"/>
          <a:sy n="100" d="100"/>
        </p:scale>
        <p:origin x="-3510" y="90"/>
      </p:cViewPr>
      <p:guideLst>
        <p:guide orient="horz" pos="3117"/>
        <p:guide pos="2140"/>
        <p:guide orient="horz" pos="3112"/>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4"/>
            <a:ext cx="2945874" cy="494033"/>
          </a:xfrm>
          <a:prstGeom prst="rect">
            <a:avLst/>
          </a:prstGeom>
        </p:spPr>
        <p:txBody>
          <a:bodyPr vert="horz" lIns="92228" tIns="46115" rIns="92228" bIns="46115" rtlCol="0"/>
          <a:lstStyle>
            <a:lvl1pPr algn="l">
              <a:defRPr sz="1200"/>
            </a:lvl1pPr>
          </a:lstStyle>
          <a:p>
            <a:endParaRPr lang="ru-RU" dirty="0"/>
          </a:p>
        </p:txBody>
      </p:sp>
      <p:sp>
        <p:nvSpPr>
          <p:cNvPr id="3" name="Дата 2"/>
          <p:cNvSpPr>
            <a:spLocks noGrp="1"/>
          </p:cNvSpPr>
          <p:nvPr>
            <p:ph type="dt" sz="quarter" idx="1"/>
          </p:nvPr>
        </p:nvSpPr>
        <p:spPr>
          <a:xfrm>
            <a:off x="3850202" y="4"/>
            <a:ext cx="2945874" cy="494033"/>
          </a:xfrm>
          <a:prstGeom prst="rect">
            <a:avLst/>
          </a:prstGeom>
        </p:spPr>
        <p:txBody>
          <a:bodyPr vert="horz" lIns="92228" tIns="46115" rIns="92228" bIns="46115" rtlCol="0"/>
          <a:lstStyle>
            <a:lvl1pPr algn="r">
              <a:defRPr sz="1200"/>
            </a:lvl1pPr>
          </a:lstStyle>
          <a:p>
            <a:fld id="{7565EA66-94B7-46F6-9AD8-42C24B5182EE}" type="datetimeFigureOut">
              <a:rPr lang="ru-RU" smtClean="0"/>
              <a:t>23.05.2022</a:t>
            </a:fld>
            <a:endParaRPr lang="ru-RU" dirty="0"/>
          </a:p>
        </p:txBody>
      </p:sp>
      <p:sp>
        <p:nvSpPr>
          <p:cNvPr id="4" name="Нижний колонтитул 3"/>
          <p:cNvSpPr>
            <a:spLocks noGrp="1"/>
          </p:cNvSpPr>
          <p:nvPr>
            <p:ph type="ftr" sz="quarter" idx="2"/>
          </p:nvPr>
        </p:nvSpPr>
        <p:spPr>
          <a:xfrm>
            <a:off x="5" y="9378636"/>
            <a:ext cx="2945874" cy="494033"/>
          </a:xfrm>
          <a:prstGeom prst="rect">
            <a:avLst/>
          </a:prstGeom>
        </p:spPr>
        <p:txBody>
          <a:bodyPr vert="horz" lIns="92228" tIns="46115" rIns="92228" bIns="46115"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202" y="9378636"/>
            <a:ext cx="2945874" cy="494033"/>
          </a:xfrm>
          <a:prstGeom prst="rect">
            <a:avLst/>
          </a:prstGeom>
        </p:spPr>
        <p:txBody>
          <a:bodyPr vert="horz" lIns="92228" tIns="46115" rIns="92228" bIns="46115" rtlCol="0" anchor="b"/>
          <a:lstStyle>
            <a:lvl1pPr algn="r">
              <a:defRPr sz="1200"/>
            </a:lvl1pPr>
          </a:lstStyle>
          <a:p>
            <a:fld id="{2A1D374F-269E-4266-8CB6-9409AC13E7F1}" type="slidenum">
              <a:rPr lang="ru-RU" smtClean="0"/>
              <a:t>‹#›</a:t>
            </a:fld>
            <a:endParaRPr lang="ru-RU" dirty="0"/>
          </a:p>
        </p:txBody>
      </p:sp>
    </p:spTree>
    <p:extLst>
      <p:ext uri="{BB962C8B-B14F-4D97-AF65-F5344CB8AC3E}">
        <p14:creationId xmlns:p14="http://schemas.microsoft.com/office/powerpoint/2010/main" val="3063677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7" y="4"/>
            <a:ext cx="2945659" cy="493713"/>
          </a:xfrm>
          <a:prstGeom prst="rect">
            <a:avLst/>
          </a:prstGeom>
        </p:spPr>
        <p:txBody>
          <a:bodyPr vert="horz" lIns="92228" tIns="46115" rIns="92228" bIns="46115" rtlCol="0"/>
          <a:lstStyle>
            <a:lvl1pPr algn="l">
              <a:defRPr sz="1200"/>
            </a:lvl1pPr>
          </a:lstStyle>
          <a:p>
            <a:endParaRPr lang="ru-RU" dirty="0"/>
          </a:p>
        </p:txBody>
      </p:sp>
      <p:sp>
        <p:nvSpPr>
          <p:cNvPr id="3" name="Дата 2"/>
          <p:cNvSpPr>
            <a:spLocks noGrp="1"/>
          </p:cNvSpPr>
          <p:nvPr>
            <p:ph type="dt" idx="1"/>
          </p:nvPr>
        </p:nvSpPr>
        <p:spPr>
          <a:xfrm>
            <a:off x="3850450" y="4"/>
            <a:ext cx="2945659" cy="493713"/>
          </a:xfrm>
          <a:prstGeom prst="rect">
            <a:avLst/>
          </a:prstGeom>
        </p:spPr>
        <p:txBody>
          <a:bodyPr vert="horz" lIns="92228" tIns="46115" rIns="92228" bIns="46115" rtlCol="0"/>
          <a:lstStyle>
            <a:lvl1pPr algn="r">
              <a:defRPr sz="1200"/>
            </a:lvl1pPr>
          </a:lstStyle>
          <a:p>
            <a:fld id="{39A1678C-2EF4-4A6F-BC5E-DB5B78752FB8}" type="datetimeFigureOut">
              <a:rPr lang="ru-RU" smtClean="0"/>
              <a:t>23.05.2022</a:t>
            </a:fld>
            <a:endParaRPr lang="ru-RU" dirty="0"/>
          </a:p>
        </p:txBody>
      </p:sp>
      <p:sp>
        <p:nvSpPr>
          <p:cNvPr id="4" name="Образ слайда 3"/>
          <p:cNvSpPr>
            <a:spLocks noGrp="1" noRot="1" noChangeAspect="1"/>
          </p:cNvSpPr>
          <p:nvPr>
            <p:ph type="sldImg" idx="2"/>
          </p:nvPr>
        </p:nvSpPr>
        <p:spPr>
          <a:xfrm>
            <a:off x="927100" y="739775"/>
            <a:ext cx="4943475" cy="3706813"/>
          </a:xfrm>
          <a:prstGeom prst="rect">
            <a:avLst/>
          </a:prstGeom>
          <a:noFill/>
          <a:ln w="12700">
            <a:solidFill>
              <a:prstClr val="black"/>
            </a:solidFill>
          </a:ln>
        </p:spPr>
        <p:txBody>
          <a:bodyPr vert="horz" lIns="92228" tIns="46115" rIns="92228" bIns="46115" rtlCol="0" anchor="ctr"/>
          <a:lstStyle/>
          <a:p>
            <a:endParaRPr lang="ru-RU" dirty="0"/>
          </a:p>
        </p:txBody>
      </p:sp>
      <p:sp>
        <p:nvSpPr>
          <p:cNvPr id="5" name="Заметки 4"/>
          <p:cNvSpPr>
            <a:spLocks noGrp="1"/>
          </p:cNvSpPr>
          <p:nvPr>
            <p:ph type="body" sz="quarter" idx="3"/>
          </p:nvPr>
        </p:nvSpPr>
        <p:spPr>
          <a:xfrm>
            <a:off x="679769" y="4690272"/>
            <a:ext cx="5438140" cy="4443413"/>
          </a:xfrm>
          <a:prstGeom prst="rect">
            <a:avLst/>
          </a:prstGeom>
        </p:spPr>
        <p:txBody>
          <a:bodyPr vert="horz" lIns="92228" tIns="46115" rIns="92228" bIns="46115"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7" y="9378828"/>
            <a:ext cx="2945659" cy="493713"/>
          </a:xfrm>
          <a:prstGeom prst="rect">
            <a:avLst/>
          </a:prstGeom>
        </p:spPr>
        <p:txBody>
          <a:bodyPr vert="horz" lIns="92228" tIns="46115" rIns="92228" bIns="46115"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50" y="9378828"/>
            <a:ext cx="2945659" cy="493713"/>
          </a:xfrm>
          <a:prstGeom prst="rect">
            <a:avLst/>
          </a:prstGeom>
        </p:spPr>
        <p:txBody>
          <a:bodyPr vert="horz" lIns="92228" tIns="46115" rIns="92228" bIns="46115" rtlCol="0" anchor="b"/>
          <a:lstStyle>
            <a:lvl1pPr algn="r">
              <a:defRPr sz="1200"/>
            </a:lvl1pPr>
          </a:lstStyle>
          <a:p>
            <a:fld id="{8F567E25-AABB-4ACA-9D3A-74539ACB5017}" type="slidenum">
              <a:rPr lang="ru-RU" smtClean="0"/>
              <a:t>‹#›</a:t>
            </a:fld>
            <a:endParaRPr lang="ru-RU" dirty="0"/>
          </a:p>
        </p:txBody>
      </p:sp>
    </p:spTree>
    <p:extLst>
      <p:ext uri="{BB962C8B-B14F-4D97-AF65-F5344CB8AC3E}">
        <p14:creationId xmlns:p14="http://schemas.microsoft.com/office/powerpoint/2010/main" val="112815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7100" y="739775"/>
            <a:ext cx="4943475" cy="3706813"/>
          </a:xfrm>
        </p:spPr>
      </p:sp>
      <p:sp>
        <p:nvSpPr>
          <p:cNvPr id="3" name="Заметки 2"/>
          <p:cNvSpPr>
            <a:spLocks noGrp="1"/>
          </p:cNvSpPr>
          <p:nvPr>
            <p:ph type="body" idx="1"/>
          </p:nvPr>
        </p:nvSpPr>
        <p:spPr/>
        <p:txBody>
          <a:bodyPr/>
          <a:lstStyle/>
          <a:p>
            <a:pPr algn="l"/>
            <a:endParaRPr lang="ru-RU" dirty="0"/>
          </a:p>
        </p:txBody>
      </p:sp>
      <p:sp>
        <p:nvSpPr>
          <p:cNvPr id="4" name="Номер слайда 3"/>
          <p:cNvSpPr>
            <a:spLocks noGrp="1"/>
          </p:cNvSpPr>
          <p:nvPr>
            <p:ph type="sldNum" sz="quarter" idx="10"/>
          </p:nvPr>
        </p:nvSpPr>
        <p:spPr/>
        <p:txBody>
          <a:bodyPr/>
          <a:lstStyle/>
          <a:p>
            <a:fld id="{8F567E25-AABB-4ACA-9D3A-74539ACB5017}" type="slidenum">
              <a:rPr lang="ru-RU" smtClean="0"/>
              <a:t>1</a:t>
            </a:fld>
            <a:endParaRPr lang="ru-RU"/>
          </a:p>
        </p:txBody>
      </p:sp>
    </p:spTree>
    <p:extLst>
      <p:ext uri="{BB962C8B-B14F-4D97-AF65-F5344CB8AC3E}">
        <p14:creationId xmlns:p14="http://schemas.microsoft.com/office/powerpoint/2010/main" val="317082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567E25-AABB-4ACA-9D3A-74539ACB5017}" type="slidenum">
              <a:rPr lang="ru-RU" smtClean="0"/>
              <a:t>2</a:t>
            </a:fld>
            <a:endParaRPr lang="ru-RU" dirty="0"/>
          </a:p>
        </p:txBody>
      </p:sp>
    </p:spTree>
    <p:extLst>
      <p:ext uri="{BB962C8B-B14F-4D97-AF65-F5344CB8AC3E}">
        <p14:creationId xmlns:p14="http://schemas.microsoft.com/office/powerpoint/2010/main" val="182710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61315" defTabSz="922630">
              <a:defRPr/>
            </a:pPr>
            <a:endParaRPr lang="ru-RU" dirty="0">
              <a:solidFill>
                <a:schemeClr val="accent2"/>
              </a:solidFill>
            </a:endParaRPr>
          </a:p>
          <a:p>
            <a:pPr indent="461315"/>
            <a:endParaRPr lang="ru-RU" dirty="0"/>
          </a:p>
        </p:txBody>
      </p:sp>
      <p:sp>
        <p:nvSpPr>
          <p:cNvPr id="4" name="Номер слайда 3"/>
          <p:cNvSpPr>
            <a:spLocks noGrp="1"/>
          </p:cNvSpPr>
          <p:nvPr>
            <p:ph type="sldNum" sz="quarter" idx="10"/>
          </p:nvPr>
        </p:nvSpPr>
        <p:spPr/>
        <p:txBody>
          <a:bodyPr/>
          <a:lstStyle/>
          <a:p>
            <a:fld id="{8F567E25-AABB-4ACA-9D3A-74539ACB5017}" type="slidenum">
              <a:rPr lang="ru-RU" smtClean="0"/>
              <a:t>5</a:t>
            </a:fld>
            <a:endParaRPr lang="ru-RU" dirty="0"/>
          </a:p>
        </p:txBody>
      </p:sp>
    </p:spTree>
    <p:extLst>
      <p:ext uri="{BB962C8B-B14F-4D97-AF65-F5344CB8AC3E}">
        <p14:creationId xmlns:p14="http://schemas.microsoft.com/office/powerpoint/2010/main" val="73589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567E25-AABB-4ACA-9D3A-74539ACB5017}" type="slidenum">
              <a:rPr lang="ru-RU" smtClean="0"/>
              <a:t>7</a:t>
            </a:fld>
            <a:endParaRPr lang="ru-RU" dirty="0"/>
          </a:p>
        </p:txBody>
      </p:sp>
    </p:spTree>
    <p:extLst>
      <p:ext uri="{BB962C8B-B14F-4D97-AF65-F5344CB8AC3E}">
        <p14:creationId xmlns:p14="http://schemas.microsoft.com/office/powerpoint/2010/main" val="183019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567E25-AABB-4ACA-9D3A-74539ACB5017}" type="slidenum">
              <a:rPr lang="ru-RU" smtClean="0"/>
              <a:t>8</a:t>
            </a:fld>
            <a:endParaRPr lang="ru-RU" dirty="0"/>
          </a:p>
        </p:txBody>
      </p:sp>
    </p:spTree>
    <p:extLst>
      <p:ext uri="{BB962C8B-B14F-4D97-AF65-F5344CB8AC3E}">
        <p14:creationId xmlns:p14="http://schemas.microsoft.com/office/powerpoint/2010/main" val="150102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567E25-AABB-4ACA-9D3A-74539ACB5017}" type="slidenum">
              <a:rPr lang="ru-RU" smtClean="0"/>
              <a:t>9</a:t>
            </a:fld>
            <a:endParaRPr lang="ru-RU" dirty="0"/>
          </a:p>
        </p:txBody>
      </p:sp>
    </p:spTree>
    <p:extLst>
      <p:ext uri="{BB962C8B-B14F-4D97-AF65-F5344CB8AC3E}">
        <p14:creationId xmlns:p14="http://schemas.microsoft.com/office/powerpoint/2010/main" val="214418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7100" y="739775"/>
            <a:ext cx="4943475" cy="3706813"/>
          </a:xfrm>
        </p:spPr>
      </p:sp>
      <p:sp>
        <p:nvSpPr>
          <p:cNvPr id="3" name="Заметки 2"/>
          <p:cNvSpPr>
            <a:spLocks noGrp="1"/>
          </p:cNvSpPr>
          <p:nvPr>
            <p:ph type="body" idx="1"/>
          </p:nvPr>
        </p:nvSpPr>
        <p:spPr/>
        <p:txBody>
          <a:bodyPr/>
          <a:lstStyle/>
          <a:p>
            <a:pPr defTabSz="922361">
              <a:defRPr/>
            </a:pPr>
            <a:endParaRPr lang="ru-RU" dirty="0"/>
          </a:p>
        </p:txBody>
      </p:sp>
      <p:sp>
        <p:nvSpPr>
          <p:cNvPr id="4" name="Номер слайда 3"/>
          <p:cNvSpPr>
            <a:spLocks noGrp="1"/>
          </p:cNvSpPr>
          <p:nvPr>
            <p:ph type="sldNum" sz="quarter" idx="10"/>
          </p:nvPr>
        </p:nvSpPr>
        <p:spPr/>
        <p:txBody>
          <a:bodyPr/>
          <a:lstStyle/>
          <a:p>
            <a:fld id="{8F567E25-AABB-4ACA-9D3A-74539ACB5017}" type="slidenum">
              <a:rPr lang="ru-RU" smtClean="0"/>
              <a:t>10</a:t>
            </a:fld>
            <a:endParaRPr lang="ru-RU" dirty="0"/>
          </a:p>
        </p:txBody>
      </p:sp>
    </p:spTree>
    <p:extLst>
      <p:ext uri="{BB962C8B-B14F-4D97-AF65-F5344CB8AC3E}">
        <p14:creationId xmlns:p14="http://schemas.microsoft.com/office/powerpoint/2010/main" val="23874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Заголовок 8"/>
          <p:cNvSpPr>
            <a:spLocks noGrp="1"/>
          </p:cNvSpPr>
          <p:nvPr>
            <p:ph type="ctrTitle"/>
          </p:nvPr>
        </p:nvSpPr>
        <p:spPr>
          <a:xfrm>
            <a:off x="685800" y="1752610"/>
            <a:ext cx="7772400" cy="1829761"/>
          </a:xfrm>
        </p:spPr>
        <p:txBody>
          <a:bodyPr vert="horz" anchor="b">
            <a:normAutofit/>
            <a:scene3d>
              <a:camera prst="orthographicFront"/>
              <a:lightRig rig="soft" dir="t"/>
            </a:scene3d>
            <a:sp3d prstMaterial="softEdge"/>
          </a:bodyPr>
          <a:lstStyle>
            <a:lvl1pPr algn="l">
              <a:defRPr sz="3600" b="1">
                <a:solidFill>
                  <a:schemeClr val="accent2"/>
                </a:solidFill>
                <a:effectLst>
                  <a:outerShdw blurRad="31750" dist="25400" dir="5400000" algn="tl" rotWithShape="0">
                    <a:srgbClr val="000000">
                      <a:alpha val="25000"/>
                    </a:srgbClr>
                  </a:outerShdw>
                </a:effectLst>
              </a:defRPr>
            </a:lvl1pPr>
            <a:extLst/>
          </a:lstStyle>
          <a:p>
            <a:r>
              <a:rPr kumimoji="0" lang="ru-RU" dirty="0"/>
              <a:t>Образец заголовка</a:t>
            </a:r>
            <a:endParaRPr kumimoji="0" lang="en-US" dirty="0"/>
          </a:p>
        </p:txBody>
      </p:sp>
      <p:sp>
        <p:nvSpPr>
          <p:cNvPr id="17" name="Подзаголовок 16"/>
          <p:cNvSpPr>
            <a:spLocks noGrp="1"/>
          </p:cNvSpPr>
          <p:nvPr>
            <p:ph type="subTitle" idx="1"/>
          </p:nvPr>
        </p:nvSpPr>
        <p:spPr>
          <a:xfrm>
            <a:off x="685800" y="3611607"/>
            <a:ext cx="7772400" cy="1199704"/>
          </a:xfrm>
        </p:spPr>
        <p:txBody>
          <a:bodyPr lIns="45720" rIns="45720">
            <a:normAutofit/>
          </a:bodyPr>
          <a:lstStyle>
            <a:lvl1pPr marL="0" marR="64008" indent="0" algn="r">
              <a:buNone/>
              <a:defRPr sz="20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dirty="0"/>
              <a:t>Образец подзаголовка</a:t>
            </a:r>
            <a:endParaRPr kumimoji="0" lang="en-US" dirty="0"/>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7CC4D4E-5B5E-45DF-8B1A-7F8303C63F93}" type="slidenum">
              <a:rPr lang="ru-RU" smtClean="0"/>
              <a:t>‹#›</a:t>
            </a:fld>
            <a:endParaRPr lang="ru-RU"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endParaRPr lang="ru-RU" dirty="0"/>
          </a:p>
        </p:txBody>
      </p:sp>
      <p:sp>
        <p:nvSpPr>
          <p:cNvPr id="6" name="Нижний колонтитул 5"/>
          <p:cNvSpPr>
            <a:spLocks noGrp="1"/>
          </p:cNvSpPr>
          <p:nvPr>
            <p:ph type="ftr" sz="quarter" idx="11"/>
          </p:nvPr>
        </p:nvSpPr>
        <p:spPr>
          <a:xfrm>
            <a:off x="4380083"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7CC4D4E-5B5E-45DF-8B1A-7F8303C63F93}" type="slidenum">
              <a:rPr lang="ru-RU" smtClean="0"/>
              <a:t>‹#›</a:t>
            </a:fld>
            <a:endParaRPr lang="ru-RU" dirty="0"/>
          </a:p>
        </p:txBody>
      </p:sp>
      <p:sp>
        <p:nvSpPr>
          <p:cNvPr id="2" name="Заголовок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9"/>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485717" y="5939013"/>
            <a:ext cx="369045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ый треугольник 9"/>
          <p:cNvSpPr>
            <a:spLocks/>
          </p:cNvSpPr>
          <p:nvPr/>
        </p:nvSpPr>
        <p:spPr bwMode="auto">
          <a:xfrm>
            <a:off x="-6042" y="5791255"/>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Прямая соединительная линия 10"/>
          <p:cNvCxnSpPr/>
          <p:nvPr/>
        </p:nvCxnSpPr>
        <p:spPr>
          <a:xfrm>
            <a:off x="-9235" y="5787747"/>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32"/>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CC4D4E-5B5E-45DF-8B1A-7F8303C63F93}" type="slidenum">
              <a:rPr lang="ru-RU" smtClean="0"/>
              <a:t>‹#›</a:t>
            </a:fld>
            <a:endParaRPr lang="ru-RU"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3"/>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7CC4D4E-5B5E-45DF-8B1A-7F8303C63F93}" type="slidenum">
              <a:rPr lang="ru-RU" smtClean="0"/>
              <a:t>‹#›</a:t>
            </a:fld>
            <a:endParaRPr lang="ru-RU"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8" y="152636"/>
            <a:ext cx="8856984" cy="523095"/>
          </a:xfrm>
          <a:solidFill>
            <a:srgbClr val="00CCFF"/>
          </a:solidFill>
        </p:spPr>
        <p:txBody>
          <a:bodyPr anchorCtr="1">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lang="ru-RU" sz="2000" b="1" cap="none"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mn-ea"/>
                <a:cs typeface="Arial" pitchFamily="34" charset="0"/>
              </a:defRPr>
            </a:lvl1pPr>
          </a:lstStyle>
          <a:p>
            <a:pPr lvl="0"/>
            <a:r>
              <a:rPr lang="ru-RU" dirty="0"/>
              <a:t>Образец заголовка</a:t>
            </a:r>
          </a:p>
        </p:txBody>
      </p:sp>
      <p:sp>
        <p:nvSpPr>
          <p:cNvPr id="3" name="Номер слайда 4"/>
          <p:cNvSpPr>
            <a:spLocks noGrp="1"/>
          </p:cNvSpPr>
          <p:nvPr>
            <p:ph type="sldNum" sz="quarter" idx="10"/>
          </p:nvPr>
        </p:nvSpPr>
        <p:spPr>
          <a:xfrm>
            <a:off x="8364550" y="6419857"/>
            <a:ext cx="600075" cy="285751"/>
          </a:xfrm>
        </p:spPr>
        <p:txBody>
          <a:bodyPr anchorCtr="1"/>
          <a:lstStyle>
            <a:lvl1pPr fontAlgn="auto">
              <a:spcBef>
                <a:spcPts val="0"/>
              </a:spcBef>
              <a:spcAft>
                <a:spcPts val="0"/>
              </a:spcAft>
              <a:defRPr sz="1600">
                <a:solidFill>
                  <a:schemeClr val="bg1"/>
                </a:solidFill>
                <a:latin typeface="Tahoma" pitchFamily="34" charset="0"/>
                <a:ea typeface="Tahoma" pitchFamily="34" charset="0"/>
                <a:cs typeface="Tahoma" pitchFamily="34" charset="0"/>
              </a:defRPr>
            </a:lvl1pPr>
          </a:lstStyle>
          <a:p>
            <a:pPr>
              <a:defRPr/>
            </a:pPr>
            <a:fld id="{09983386-7706-4B56-8AC7-BD1C142D8E38}" type="slidenum">
              <a:rPr lang="ru-RU"/>
              <a:pPr>
                <a:defRPr/>
              </a:pPr>
              <a:t>‹#›</a:t>
            </a:fld>
            <a:endParaRPr lang="ru-RU" dirty="0"/>
          </a:p>
        </p:txBody>
      </p:sp>
    </p:spTree>
    <p:extLst>
      <p:ext uri="{BB962C8B-B14F-4D97-AF65-F5344CB8AC3E}">
        <p14:creationId xmlns:p14="http://schemas.microsoft.com/office/powerpoint/2010/main" val="253454664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9" y="274643"/>
            <a:ext cx="8785225" cy="490537"/>
          </a:xfrm>
        </p:spPr>
        <p:txBody>
          <a:bodyPr/>
          <a:lstStyle/>
          <a:p>
            <a:r>
              <a:rPr lang="ru-RU"/>
              <a:t>Образец заголовка</a:t>
            </a:r>
          </a:p>
        </p:txBody>
      </p:sp>
      <p:sp>
        <p:nvSpPr>
          <p:cNvPr id="3" name="Содержимое 2"/>
          <p:cNvSpPr>
            <a:spLocks noGrp="1"/>
          </p:cNvSpPr>
          <p:nvPr>
            <p:ph sz="half" idx="1"/>
          </p:nvPr>
        </p:nvSpPr>
        <p:spPr>
          <a:xfrm>
            <a:off x="323850" y="1052520"/>
            <a:ext cx="4171950" cy="51847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052513"/>
            <a:ext cx="4171950" cy="2516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721102"/>
            <a:ext cx="4171950" cy="25161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7556102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1"/>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p:txBody>
          <a:bodyPr/>
          <a:lstStyle>
            <a:lvl1pPr>
              <a:defRPr/>
            </a:lvl1pPr>
          </a:lstStyle>
          <a:p>
            <a:pPr>
              <a:defRPr/>
            </a:pPr>
            <a:fld id="{DC58A2D7-3A3A-4F77-BCF7-9439CD1BD283}" type="slidenum">
              <a:rPr lang="ru-RU"/>
              <a:pPr>
                <a:defRPr/>
              </a:pPr>
              <a:t>‹#›</a:t>
            </a:fld>
            <a:endParaRPr lang="ru-RU" dirty="0"/>
          </a:p>
        </p:txBody>
      </p:sp>
    </p:spTree>
    <p:extLst>
      <p:ext uri="{BB962C8B-B14F-4D97-AF65-F5344CB8AC3E}">
        <p14:creationId xmlns:p14="http://schemas.microsoft.com/office/powerpoint/2010/main" val="164189711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Просто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05910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Диаграмма">
    <p:spTree>
      <p:nvGrpSpPr>
        <p:cNvPr id="1" name=""/>
        <p:cNvGrpSpPr/>
        <p:nvPr/>
      </p:nvGrpSpPr>
      <p:grpSpPr>
        <a:xfrm>
          <a:off x="0" y="0"/>
          <a:ext cx="0" cy="0"/>
          <a:chOff x="0" y="0"/>
          <a:chExt cx="0" cy="0"/>
        </a:xfrm>
      </p:grpSpPr>
      <p:sp>
        <p:nvSpPr>
          <p:cNvPr id="24" name="Дата 23"/>
          <p:cNvSpPr>
            <a:spLocks noGrp="1"/>
          </p:cNvSpPr>
          <p:nvPr>
            <p:ph type="dt" sz="half" idx="16"/>
          </p:nvPr>
        </p:nvSpPr>
        <p:spPr>
          <a:xfrm>
            <a:off x="-9872" y="6669368"/>
            <a:ext cx="2133600" cy="161257"/>
          </a:xfrm>
        </p:spPr>
        <p:txBody>
          <a:bodyPr/>
          <a:lstStyle>
            <a:lvl1pPr>
              <a:defRPr>
                <a:solidFill>
                  <a:schemeClr val="bg1"/>
                </a:solidFill>
                <a:effectLst>
                  <a:outerShdw blurRad="38100" dist="38100" dir="2700000" algn="tl">
                    <a:srgbClr val="000000">
                      <a:alpha val="43137"/>
                    </a:srgbClr>
                  </a:outerShdw>
                </a:effectLst>
              </a:defRPr>
            </a:lvl1pPr>
          </a:lstStyle>
          <a:p>
            <a:fld id="{53D01241-DC92-48D7-91FA-17F00BD998BB}" type="datetimeFigureOut">
              <a:rPr lang="ru-RU" smtClean="0"/>
              <a:pPr/>
              <a:t>23.05.2022</a:t>
            </a:fld>
            <a:endParaRPr lang="ru-RU" dirty="0"/>
          </a:p>
        </p:txBody>
      </p:sp>
      <p:sp>
        <p:nvSpPr>
          <p:cNvPr id="26" name="Номер слайда 25"/>
          <p:cNvSpPr>
            <a:spLocks noGrp="1"/>
          </p:cNvSpPr>
          <p:nvPr>
            <p:ph type="sldNum" sz="quarter" idx="18"/>
          </p:nvPr>
        </p:nvSpPr>
        <p:spPr>
          <a:xfrm>
            <a:off x="7020272" y="6617245"/>
            <a:ext cx="2133600" cy="268139"/>
          </a:xfrm>
        </p:spPr>
        <p:txBody>
          <a:bodyPr/>
          <a:lstStyle>
            <a:lvl1pPr>
              <a:defRPr>
                <a:solidFill>
                  <a:schemeClr val="bg1"/>
                </a:solidFill>
                <a:effectLst>
                  <a:outerShdw blurRad="38100" dist="38100" dir="2700000" algn="tl">
                    <a:srgbClr val="000000">
                      <a:alpha val="43137"/>
                    </a:srgbClr>
                  </a:outerShdw>
                </a:effectLst>
              </a:defRPr>
            </a:lvl1pPr>
          </a:lstStyle>
          <a:p>
            <a:fld id="{B29B33B9-5EB7-442B-8710-4440A7D2A95B}" type="slidenum">
              <a:rPr lang="ru-RU" smtClean="0"/>
              <a:pPr/>
              <a:t>‹#›</a:t>
            </a:fld>
            <a:endParaRPr lang="ru-RU" dirty="0"/>
          </a:p>
        </p:txBody>
      </p:sp>
      <p:sp>
        <p:nvSpPr>
          <p:cNvPr id="37" name="Заголовок 22"/>
          <p:cNvSpPr txBox="1">
            <a:spLocks/>
          </p:cNvSpPr>
          <p:nvPr userDrawn="1"/>
        </p:nvSpPr>
        <p:spPr>
          <a:xfrm>
            <a:off x="135910" y="6381328"/>
            <a:ext cx="4292074" cy="216024"/>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3600" b="1" kern="1200" baseline="0">
                <a:solidFill>
                  <a:schemeClr val="tx1"/>
                </a:solidFill>
                <a:latin typeface="+mj-lt"/>
                <a:ea typeface="+mj-ea"/>
                <a:cs typeface="+mj-cs"/>
              </a:defRPr>
            </a:lvl1pPr>
          </a:lstStyle>
          <a:p>
            <a:r>
              <a:rPr lang="ru-RU" sz="1000" spc="0" dirty="0">
                <a:solidFill>
                  <a:schemeClr val="bg1"/>
                </a:solidFill>
                <a:effectLst/>
              </a:rPr>
              <a:t>ИНСТИТУТ РАДИАЦИОННОЙ БЕЗОПАСНОСТИ И </a:t>
            </a:r>
            <a:r>
              <a:rPr lang="ru-RU" sz="1000" spc="0" baseline="0" dirty="0">
                <a:solidFill>
                  <a:schemeClr val="bg1"/>
                </a:solidFill>
                <a:effectLst/>
              </a:rPr>
              <a:t> ЭКОЛОГИИ</a:t>
            </a:r>
            <a:endParaRPr lang="ru-RU" sz="1000" spc="0" dirty="0">
              <a:solidFill>
                <a:srgbClr val="FFC000"/>
              </a:solidFill>
              <a:effectLst/>
            </a:endParaRPr>
          </a:p>
        </p:txBody>
      </p:sp>
      <p:sp>
        <p:nvSpPr>
          <p:cNvPr id="38" name="Заголовок 22"/>
          <p:cNvSpPr txBox="1">
            <a:spLocks/>
          </p:cNvSpPr>
          <p:nvPr userDrawn="1"/>
        </p:nvSpPr>
        <p:spPr>
          <a:xfrm>
            <a:off x="6156176" y="5949280"/>
            <a:ext cx="1483762" cy="216024"/>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3600" b="1" kern="1200" baseline="0">
                <a:solidFill>
                  <a:schemeClr val="tx1"/>
                </a:solidFill>
                <a:latin typeface="+mj-lt"/>
                <a:ea typeface="+mj-ea"/>
                <a:cs typeface="+mj-cs"/>
              </a:defRPr>
            </a:lvl1pPr>
          </a:lstStyle>
          <a:p>
            <a:pPr lvl="0"/>
            <a:r>
              <a:rPr lang="ru-RU" sz="1000" dirty="0">
                <a:solidFill>
                  <a:srgbClr val="FFC000"/>
                </a:solidFill>
              </a:rPr>
              <a:t>Контактная информация</a:t>
            </a:r>
          </a:p>
        </p:txBody>
      </p:sp>
      <p:sp>
        <p:nvSpPr>
          <p:cNvPr id="39" name="Заголовок 22"/>
          <p:cNvSpPr txBox="1">
            <a:spLocks/>
          </p:cNvSpPr>
          <p:nvPr userDrawn="1"/>
        </p:nvSpPr>
        <p:spPr>
          <a:xfrm>
            <a:off x="6172666" y="6096773"/>
            <a:ext cx="2979440" cy="78861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600" b="1" kern="1200" baseline="0">
                <a:solidFill>
                  <a:schemeClr val="tx1"/>
                </a:solidFill>
                <a:latin typeface="+mj-lt"/>
                <a:ea typeface="+mj-ea"/>
                <a:cs typeface="+mj-cs"/>
              </a:defRPr>
            </a:lvl1pPr>
          </a:lstStyle>
          <a:p>
            <a:pPr lvl="0"/>
            <a:r>
              <a:rPr lang="ru-RU" sz="1000" dirty="0">
                <a:solidFill>
                  <a:schemeClr val="bg1"/>
                </a:solidFill>
              </a:rPr>
              <a:t>071100, Республика Казахстан, г. Курчатов</a:t>
            </a:r>
          </a:p>
          <a:p>
            <a:pPr lvl="0"/>
            <a:r>
              <a:rPr lang="ru-RU" sz="1000" dirty="0">
                <a:solidFill>
                  <a:schemeClr val="bg1"/>
                </a:solidFill>
              </a:rPr>
              <a:t>ДГП ИРБЭ РГП НЯЦ РК ул. Красноармейская, 2</a:t>
            </a:r>
          </a:p>
          <a:p>
            <a:pPr lvl="0"/>
            <a:r>
              <a:rPr lang="ru-RU" sz="1000" dirty="0">
                <a:solidFill>
                  <a:schemeClr val="bg1"/>
                </a:solidFill>
              </a:rPr>
              <a:t>Тел.: +7 (72251) 2-23-64,</a:t>
            </a:r>
            <a:r>
              <a:rPr lang="ru-RU" sz="1000" baseline="0" dirty="0">
                <a:solidFill>
                  <a:schemeClr val="bg1"/>
                </a:solidFill>
              </a:rPr>
              <a:t> факс: +7 (72251) 2-28-06</a:t>
            </a:r>
            <a:endParaRPr lang="ru-RU" sz="1000" dirty="0">
              <a:solidFill>
                <a:schemeClr val="bg1"/>
              </a:solidFill>
            </a:endParaRPr>
          </a:p>
        </p:txBody>
      </p:sp>
      <p:sp>
        <p:nvSpPr>
          <p:cNvPr id="41" name="Объект 40"/>
          <p:cNvSpPr>
            <a:spLocks noGrp="1"/>
          </p:cNvSpPr>
          <p:nvPr>
            <p:ph sz="quarter" idx="19" hasCustomPrompt="1"/>
          </p:nvPr>
        </p:nvSpPr>
        <p:spPr>
          <a:xfrm>
            <a:off x="395536" y="260648"/>
            <a:ext cx="4292074" cy="1296144"/>
          </a:xfrm>
        </p:spPr>
        <p:txBody>
          <a:bodyPr>
            <a:normAutofit/>
          </a:bodyPr>
          <a:lstStyle>
            <a:lvl1pPr marL="0" indent="0">
              <a:spcBef>
                <a:spcPts val="0"/>
              </a:spcBef>
              <a:buNone/>
              <a:defRPr sz="4000" b="1" spc="-300" baseline="0"/>
            </a:lvl1pPr>
          </a:lstStyle>
          <a:p>
            <a:r>
              <a:rPr lang="ru-RU" spc="-150" dirty="0">
                <a:effectLst/>
              </a:rPr>
              <a:t>КАКОЙ-ТО РАЗДЕЛ</a:t>
            </a:r>
          </a:p>
          <a:p>
            <a:r>
              <a:rPr lang="ru-RU" spc="-150" dirty="0">
                <a:solidFill>
                  <a:srgbClr val="FFC000"/>
                </a:solidFill>
                <a:effectLst/>
              </a:rPr>
              <a:t>ДОКЛАДА</a:t>
            </a:r>
          </a:p>
        </p:txBody>
      </p:sp>
      <p:sp>
        <p:nvSpPr>
          <p:cNvPr id="9" name="Объект 40"/>
          <p:cNvSpPr>
            <a:spLocks noGrp="1"/>
          </p:cNvSpPr>
          <p:nvPr>
            <p:ph sz="quarter" idx="20" hasCustomPrompt="1"/>
          </p:nvPr>
        </p:nvSpPr>
        <p:spPr>
          <a:xfrm>
            <a:off x="395536" y="1412776"/>
            <a:ext cx="3672408" cy="432048"/>
          </a:xfrm>
        </p:spPr>
        <p:txBody>
          <a:bodyPr>
            <a:noAutofit/>
          </a:bodyPr>
          <a:lstStyle>
            <a:lvl1pPr marL="0" indent="0">
              <a:buNone/>
              <a:defRPr sz="2400" b="1" spc="-300" baseline="0"/>
            </a:lvl1pPr>
          </a:lstStyle>
          <a:p>
            <a:r>
              <a:rPr lang="ru-RU" spc="-150" dirty="0">
                <a:effectLst/>
              </a:rPr>
              <a:t>Название диаграммы</a:t>
            </a:r>
            <a:endParaRPr lang="ru-RU" spc="-150" dirty="0">
              <a:solidFill>
                <a:srgbClr val="FFC000"/>
              </a:solidFill>
              <a:effectLst/>
            </a:endParaRPr>
          </a:p>
        </p:txBody>
      </p:sp>
      <p:sp>
        <p:nvSpPr>
          <p:cNvPr id="22" name="Объект 6"/>
          <p:cNvSpPr>
            <a:spLocks noGrp="1"/>
          </p:cNvSpPr>
          <p:nvPr>
            <p:ph sz="quarter" idx="26" hasCustomPrompt="1"/>
          </p:nvPr>
        </p:nvSpPr>
        <p:spPr>
          <a:xfrm>
            <a:off x="4716016" y="2276872"/>
            <a:ext cx="4176464" cy="3168352"/>
          </a:xfrm>
        </p:spPr>
        <p:txBody>
          <a:bodyPr>
            <a:noAutofit/>
          </a:bodyPr>
          <a:lstStyle>
            <a:lvl1pPr marL="0" indent="0">
              <a:buNone/>
              <a:defRPr sz="1200">
                <a:solidFill>
                  <a:schemeClr val="tx1">
                    <a:lumMod val="65000"/>
                    <a:lumOff val="35000"/>
                  </a:schemeClr>
                </a:solidFill>
              </a:defRPr>
            </a:lvl1pPr>
          </a:lstStyle>
          <a:p>
            <a:pPr lvl="0"/>
            <a:r>
              <a:rPr lang="ru-RU" dirty="0"/>
              <a:t>И кто мог бы по справедливости упрекнуть стремящегося к наслаждению, которое не несло бы с собой никаких неприятностей, или того, кто избегал бы такого страдания, которое не приносило бы с собой никакого наслаждения?</a:t>
            </a:r>
          </a:p>
        </p:txBody>
      </p:sp>
      <p:sp>
        <p:nvSpPr>
          <p:cNvPr id="3" name="Диаграмма 2"/>
          <p:cNvSpPr>
            <a:spLocks noGrp="1"/>
          </p:cNvSpPr>
          <p:nvPr>
            <p:ph type="chart" sz="quarter" idx="27"/>
          </p:nvPr>
        </p:nvSpPr>
        <p:spPr>
          <a:xfrm>
            <a:off x="251520" y="1988840"/>
            <a:ext cx="4320480" cy="3600400"/>
          </a:xfrm>
        </p:spPr>
        <p:txBody>
          <a:bodyPr/>
          <a:lstStyle/>
          <a:p>
            <a:endParaRPr lang="ru-RU" dirty="0"/>
          </a:p>
        </p:txBody>
      </p:sp>
    </p:spTree>
    <p:extLst>
      <p:ext uri="{BB962C8B-B14F-4D97-AF65-F5344CB8AC3E}">
        <p14:creationId xmlns:p14="http://schemas.microsoft.com/office/powerpoint/2010/main" val="311305476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9" y="274643"/>
            <a:ext cx="8785225" cy="490537"/>
          </a:xfrm>
        </p:spPr>
        <p:txBody>
          <a:bodyPr/>
          <a:lstStyle/>
          <a:p>
            <a:r>
              <a:rPr lang="ru-RU"/>
              <a:t>Образец заголовка</a:t>
            </a:r>
          </a:p>
        </p:txBody>
      </p:sp>
      <p:sp>
        <p:nvSpPr>
          <p:cNvPr id="3" name="Диаграмма 2"/>
          <p:cNvSpPr>
            <a:spLocks noGrp="1"/>
          </p:cNvSpPr>
          <p:nvPr>
            <p:ph type="chart" idx="1"/>
          </p:nvPr>
        </p:nvSpPr>
        <p:spPr>
          <a:xfrm>
            <a:off x="323850" y="1052520"/>
            <a:ext cx="8496300" cy="5184775"/>
          </a:xfrm>
        </p:spPr>
        <p:txBody>
          <a:bodyPr/>
          <a:lstStyle/>
          <a:p>
            <a:pPr lvl="0"/>
            <a:endParaRPr lang="ru-RU" noProof="0" dirty="0"/>
          </a:p>
        </p:txBody>
      </p:sp>
    </p:spTree>
    <p:extLst>
      <p:ext uri="{BB962C8B-B14F-4D97-AF65-F5344CB8AC3E}">
        <p14:creationId xmlns:p14="http://schemas.microsoft.com/office/powerpoint/2010/main" val="27655391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1"/>
            <a:ext cx="8229600" cy="4738531"/>
          </a:xfrm>
        </p:spPr>
        <p:txBody>
          <a:bodyPr/>
          <a:lstStyle>
            <a:lvl1pPr marL="365125" indent="-365125">
              <a:buFont typeface="Wingdings" pitchFamily="2" charset="2"/>
              <a:buChar char="q"/>
              <a:defRPr sz="2400"/>
            </a:lvl1pPr>
            <a:lvl2pPr marL="628650" indent="-273050">
              <a:buSzPct val="80000"/>
              <a:buFont typeface="Wingdings 3" pitchFamily="18" charset="2"/>
              <a:buChar char=""/>
              <a:defRPr sz="2200"/>
            </a:lvl2pPr>
            <a:lvl3pPr marL="809625" indent="-180975">
              <a:defRPr sz="2000"/>
            </a:lvl3pPr>
            <a:lvl4pPr marL="984250" indent="-174625">
              <a:defRPr sz="1800"/>
            </a:lvl4pPr>
            <a:lvl5pPr marL="1165225" indent="-180975">
              <a:defRPr sz="1800"/>
            </a:lvl5pPr>
            <a:extLst/>
          </a:lstStyle>
          <a:p>
            <a:pPr lvl="0" eaLnBrk="1" latinLnBrk="0" hangingPunct="1"/>
            <a:r>
              <a:rPr lang="ru-RU" dirty="0"/>
              <a:t>Образец текста</a:t>
            </a:r>
          </a:p>
          <a:p>
            <a:pPr lvl="1" eaLnBrk="1" latinLnBrk="0" hangingPunct="1"/>
            <a:r>
              <a:rPr lang="ru-RU" dirty="0"/>
              <a:t>Второй уровень</a:t>
            </a:r>
          </a:p>
          <a:p>
            <a:pPr lvl="2" eaLnBrk="1" latinLnBrk="0" hangingPunct="1"/>
            <a:r>
              <a:rPr lang="ru-RU" dirty="0"/>
              <a:t>Третий уровень</a:t>
            </a:r>
          </a:p>
          <a:p>
            <a:pPr lvl="3" eaLnBrk="1" latinLnBrk="0" hangingPunct="1"/>
            <a:r>
              <a:rPr lang="ru-RU" dirty="0"/>
              <a:t>Четвертый уровень</a:t>
            </a:r>
          </a:p>
          <a:p>
            <a:pPr lvl="4" eaLnBrk="1" latinLnBrk="0" hangingPunct="1"/>
            <a:r>
              <a:rPr lang="ru-RU" dirty="0"/>
              <a:t>Пятый уровень</a:t>
            </a:r>
            <a:endParaRPr kumimoji="0" lang="en-US" dirty="0"/>
          </a:p>
        </p:txBody>
      </p:sp>
      <p:sp>
        <p:nvSpPr>
          <p:cNvPr id="6" name="Номер слайда 5"/>
          <p:cNvSpPr>
            <a:spLocks noGrp="1"/>
          </p:cNvSpPr>
          <p:nvPr>
            <p:ph type="sldNum" sz="quarter" idx="12"/>
          </p:nvPr>
        </p:nvSpPr>
        <p:spPr>
          <a:xfrm>
            <a:off x="179512" y="6407944"/>
            <a:ext cx="480592" cy="365125"/>
          </a:xfrm>
        </p:spPr>
        <p:txBody>
          <a:bodyPr/>
          <a:lstStyle>
            <a:lvl1pPr algn="ctr">
              <a:defRPr sz="1600">
                <a:solidFill>
                  <a:schemeClr val="bg1"/>
                </a:solidFill>
                <a:effectLst>
                  <a:outerShdw blurRad="38100" dist="38100" dir="2700000" algn="tl">
                    <a:srgbClr val="000000">
                      <a:alpha val="43137"/>
                    </a:srgbClr>
                  </a:outerShdw>
                </a:effectLst>
              </a:defRPr>
            </a:lvl1pPr>
            <a:extLst/>
          </a:lstStyle>
          <a:p>
            <a:fld id="{27CC4D4E-5B5E-45DF-8B1A-7F8303C63F93}" type="slidenum">
              <a:rPr lang="ru-RU" smtClean="0"/>
              <a:pPr/>
              <a:t>‹#›</a:t>
            </a:fld>
            <a:endParaRPr lang="ru-RU" dirty="0"/>
          </a:p>
        </p:txBody>
      </p:sp>
      <p:sp>
        <p:nvSpPr>
          <p:cNvPr id="7" name="Заголовок 6"/>
          <p:cNvSpPr>
            <a:spLocks noGrp="1"/>
          </p:cNvSpPr>
          <p:nvPr>
            <p:ph type="title"/>
          </p:nvPr>
        </p:nvSpPr>
        <p:spPr>
          <a:xfrm>
            <a:off x="457200" y="274637"/>
            <a:ext cx="8229600" cy="850107"/>
          </a:xfrm>
        </p:spPr>
        <p:txBody>
          <a:bodyPr rtlCol="0" anchor="t">
            <a:normAutofit/>
          </a:bodyPr>
          <a:lstStyle>
            <a:lvl1pPr algn="ctr">
              <a:defRPr sz="2800">
                <a:solidFill>
                  <a:schemeClr val="accent2"/>
                </a:solidFill>
              </a:defRPr>
            </a:lvl1pPr>
            <a:extLst/>
          </a:lstStyle>
          <a:p>
            <a:r>
              <a:rPr kumimoji="0" lang="ru-RU" dirty="0"/>
              <a:t>Образец заголовка</a:t>
            </a:r>
            <a:endParaRPr kumimoji="0"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1"/>
            <a:ext cx="8229600" cy="4738531"/>
          </a:xfrm>
        </p:spPr>
        <p:txBody>
          <a:bodyPr/>
          <a:lstStyle>
            <a:lvl1pPr marL="365125" indent="-365125">
              <a:buFont typeface="Wingdings" pitchFamily="2" charset="2"/>
              <a:buChar char="q"/>
              <a:defRPr sz="2400"/>
            </a:lvl1pPr>
            <a:lvl2pPr marL="628650" indent="-273050">
              <a:buSzPct val="80000"/>
              <a:buFont typeface="Wingdings 3" pitchFamily="18" charset="2"/>
              <a:buChar char=""/>
              <a:defRPr sz="2200"/>
            </a:lvl2pPr>
            <a:lvl3pPr marL="809625" indent="-180975">
              <a:defRPr sz="2000"/>
            </a:lvl3pPr>
            <a:lvl4pPr marL="984250" indent="-174625">
              <a:defRPr sz="1800"/>
            </a:lvl4pPr>
            <a:lvl5pPr marL="1165225" indent="-180975">
              <a:defRPr sz="1800"/>
            </a:lvl5pPr>
            <a:extLst/>
          </a:lstStyle>
          <a:p>
            <a:pPr lvl="0" eaLnBrk="1" latinLnBrk="0" hangingPunct="1"/>
            <a:r>
              <a:rPr lang="ru-RU" dirty="0"/>
              <a:t>Образец текста</a:t>
            </a:r>
          </a:p>
          <a:p>
            <a:pPr lvl="1" eaLnBrk="1" latinLnBrk="0" hangingPunct="1"/>
            <a:r>
              <a:rPr lang="ru-RU" dirty="0"/>
              <a:t>Второй уровень</a:t>
            </a:r>
          </a:p>
          <a:p>
            <a:pPr lvl="2" eaLnBrk="1" latinLnBrk="0" hangingPunct="1"/>
            <a:r>
              <a:rPr lang="ru-RU" dirty="0"/>
              <a:t>Третий уровень</a:t>
            </a:r>
          </a:p>
          <a:p>
            <a:pPr lvl="3" eaLnBrk="1" latinLnBrk="0" hangingPunct="1"/>
            <a:r>
              <a:rPr lang="ru-RU" dirty="0"/>
              <a:t>Четвертый уровень</a:t>
            </a:r>
          </a:p>
          <a:p>
            <a:pPr lvl="4" eaLnBrk="1" latinLnBrk="0" hangingPunct="1"/>
            <a:r>
              <a:rPr lang="ru-RU" dirty="0"/>
              <a:t>Пятый уровень</a:t>
            </a:r>
            <a:endParaRPr kumimoji="0" lang="en-US" dirty="0"/>
          </a:p>
        </p:txBody>
      </p:sp>
      <p:sp>
        <p:nvSpPr>
          <p:cNvPr id="7" name="Заголовок 6"/>
          <p:cNvSpPr>
            <a:spLocks noGrp="1"/>
          </p:cNvSpPr>
          <p:nvPr>
            <p:ph type="title"/>
          </p:nvPr>
        </p:nvSpPr>
        <p:spPr>
          <a:xfrm>
            <a:off x="457200" y="274637"/>
            <a:ext cx="8229600" cy="850107"/>
          </a:xfrm>
        </p:spPr>
        <p:txBody>
          <a:bodyPr rtlCol="0" anchor="t">
            <a:normAutofit/>
          </a:bodyPr>
          <a:lstStyle>
            <a:lvl1pPr algn="ctr">
              <a:defRPr sz="2800">
                <a:solidFill>
                  <a:schemeClr val="accent2"/>
                </a:solidFill>
              </a:defRPr>
            </a:lvl1pPr>
            <a:extLst/>
          </a:lstStyle>
          <a:p>
            <a:r>
              <a:rPr kumimoji="0" lang="ru-RU" dirty="0"/>
              <a:t>Образец заголовка</a:t>
            </a:r>
            <a:endParaRPr kumimoji="0" lang="en-US" dirty="0"/>
          </a:p>
        </p:txBody>
      </p:sp>
      <p:pic>
        <p:nvPicPr>
          <p:cNvPr id="5" name="Picture 3" descr="E:\Documents\Рисунки и схемы\Атомная энергетика\fonright3.jpg"/>
          <p:cNvPicPr>
            <a:picLocks noChangeAspect="1" noChangeArrowheads="1"/>
          </p:cNvPicPr>
          <p:nvPr userDrawn="1"/>
        </p:nvPicPr>
        <p:blipFill>
          <a:blip r:embed="rId2">
            <a:clrChange>
              <a:clrFrom>
                <a:srgbClr val="F0F5F9"/>
              </a:clrFrom>
              <a:clrTo>
                <a:srgbClr val="F0F5F9">
                  <a:alpha val="0"/>
                </a:srgbClr>
              </a:clrTo>
            </a:clrChange>
            <a:extLst>
              <a:ext uri="{BEBA8EAE-BF5A-486C-A8C5-ECC9F3942E4B}">
                <a14:imgProps xmlns:a14="http://schemas.microsoft.com/office/drawing/2010/main">
                  <a14:imgLayer r:embed="rId3">
                    <a14:imgEffect>
                      <a14:backgroundRemoval t="9167" b="95417" l="2239" r="98632">
                        <a14:foregroundMark x1="49751" y1="23333" x2="56343" y2="15000"/>
                        <a14:foregroundMark x1="72886" y1="17083" x2="77736" y2="9583"/>
                        <a14:foregroundMark x1="66542" y1="20000" x2="66542" y2="10000"/>
                        <a14:foregroundMark x1="4851" y1="56250" x2="35945" y2="40000"/>
                        <a14:foregroundMark x1="56841" y1="20833" x2="58582" y2="25417"/>
                        <a14:foregroundMark x1="57214" y1="14583" x2="58582" y2="18333"/>
                        <a14:foregroundMark x1="15547" y1="75833" x2="4478" y2="84167"/>
                        <a14:foregroundMark x1="6095" y1="95417" x2="92413" y2="94167"/>
                        <a14:backgroundMark x1="6716" y1="24167" x2="20522" y2="18750"/>
                        <a14:backgroundMark x1="78234" y1="2917" x2="75498" y2="833"/>
                      </a14:backgroundRemoval>
                    </a14:imgEffect>
                  </a14:imgLayer>
                </a14:imgProps>
              </a:ext>
              <a:ext uri="{28A0092B-C50C-407E-A947-70E740481C1C}">
                <a14:useLocalDpi xmlns:a14="http://schemas.microsoft.com/office/drawing/2010/main"/>
              </a:ext>
            </a:extLst>
          </a:blip>
          <a:srcRect/>
          <a:stretch>
            <a:fillRect/>
          </a:stretch>
        </p:blipFill>
        <p:spPr bwMode="auto">
          <a:xfrm>
            <a:off x="0" y="4264734"/>
            <a:ext cx="9144000" cy="2601281"/>
          </a:xfrm>
          <a:prstGeom prst="rect">
            <a:avLst/>
          </a:prstGeom>
          <a:noFill/>
          <a:extLst>
            <a:ext uri="{909E8E84-426E-40DD-AFC4-6F175D3DCCD1}">
              <a14:hiddenFill xmlns:a14="http://schemas.microsoft.com/office/drawing/2010/main">
                <a:solidFill>
                  <a:srgbClr val="FFFFFF"/>
                </a:solidFill>
              </a14:hiddenFill>
            </a:ext>
          </a:extLst>
        </p:spPr>
      </p:pic>
      <p:sp>
        <p:nvSpPr>
          <p:cNvPr id="8" name="Полилиния 7"/>
          <p:cNvSpPr>
            <a:spLocks/>
          </p:cNvSpPr>
          <p:nvPr userDrawn="1"/>
        </p:nvSpPr>
        <p:spPr bwMode="auto">
          <a:xfrm>
            <a:off x="499273" y="5944939"/>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олилиния 8"/>
          <p:cNvSpPr>
            <a:spLocks/>
          </p:cNvSpPr>
          <p:nvPr userDrawn="1"/>
        </p:nvSpPr>
        <p:spPr bwMode="auto">
          <a:xfrm>
            <a:off x="485717" y="5939013"/>
            <a:ext cx="369045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ый треугольник 9"/>
          <p:cNvSpPr>
            <a:spLocks/>
          </p:cNvSpPr>
          <p:nvPr userDrawn="1"/>
        </p:nvSpPr>
        <p:spPr bwMode="auto">
          <a:xfrm>
            <a:off x="-6042" y="5791255"/>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Прямая соединительная линия 10"/>
          <p:cNvCxnSpPr/>
          <p:nvPr userDrawn="1"/>
        </p:nvCxnSpPr>
        <p:spPr>
          <a:xfrm>
            <a:off x="-9235" y="5787747"/>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Номер слайда 5"/>
          <p:cNvSpPr>
            <a:spLocks noGrp="1"/>
          </p:cNvSpPr>
          <p:nvPr>
            <p:ph type="sldNum" sz="quarter" idx="12"/>
          </p:nvPr>
        </p:nvSpPr>
        <p:spPr>
          <a:xfrm>
            <a:off x="179512" y="6407944"/>
            <a:ext cx="480592" cy="365125"/>
          </a:xfrm>
        </p:spPr>
        <p:txBody>
          <a:bodyPr/>
          <a:lstStyle>
            <a:lvl1pPr algn="ctr">
              <a:defRPr sz="1600">
                <a:solidFill>
                  <a:schemeClr val="bg1"/>
                </a:solidFill>
                <a:effectLst>
                  <a:outerShdw blurRad="38100" dist="38100" dir="2700000" algn="tl">
                    <a:srgbClr val="000000">
                      <a:alpha val="43137"/>
                    </a:srgbClr>
                  </a:outerShdw>
                </a:effectLst>
              </a:defRPr>
            </a:lvl1pPr>
            <a:extLst/>
          </a:lstStyle>
          <a:p>
            <a:fld id="{27CC4D4E-5B5E-45DF-8B1A-7F8303C63F93}" type="slidenum">
              <a:rPr lang="ru-RU" smtClean="0"/>
              <a:pPr/>
              <a:t>‹#›</a:t>
            </a:fld>
            <a:endParaRPr lang="ru-RU" dirty="0"/>
          </a:p>
        </p:txBody>
      </p:sp>
    </p:spTree>
    <p:extLst>
      <p:ext uri="{BB962C8B-B14F-4D97-AF65-F5344CB8AC3E}">
        <p14:creationId xmlns:p14="http://schemas.microsoft.com/office/powerpoint/2010/main" val="174286357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gradFill rotWithShape="1">
          <a:gsLst>
            <a:gs pos="0">
              <a:schemeClr val="tx2"/>
            </a:gs>
            <a:gs pos="40000">
              <a:schemeClr val="tx2">
                <a:lumMod val="50000"/>
              </a:schemeClr>
            </a:gs>
            <a:gs pos="100000">
              <a:schemeClr val="tx2">
                <a:lumMod val="9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28735"/>
            <a:ext cx="7772400" cy="4800533"/>
          </a:xfrm>
        </p:spPr>
        <p:txBody>
          <a:bodyPr vert="horz" anchor="ctr">
            <a:normAutofit/>
            <a:scene3d>
              <a:camera prst="orthographicFront"/>
              <a:lightRig rig="soft" dir="t"/>
            </a:scene3d>
            <a:sp3d prstMaterial="softEdge"/>
          </a:bodyPr>
          <a:lstStyle>
            <a:lvl1pPr algn="l">
              <a:buNone/>
              <a:defRPr sz="3600" b="1" cap="none" baseline="0">
                <a:solidFill>
                  <a:schemeClr val="tx1"/>
                </a:solidFill>
                <a:effectLst>
                  <a:outerShdw blurRad="31750" dist="25400" dir="5400000" algn="tl" rotWithShape="0">
                    <a:srgbClr val="000000">
                      <a:alpha val="25000"/>
                    </a:srgbClr>
                  </a:outerShdw>
                </a:effectLst>
              </a:defRPr>
            </a:lvl1pPr>
            <a:extLst/>
          </a:lstStyle>
          <a:p>
            <a:r>
              <a:rPr kumimoji="0" lang="ru-RU" dirty="0"/>
              <a:t>Образец заголовка</a:t>
            </a:r>
            <a:endParaRPr kumimoji="0" lang="en-US" dirty="0"/>
          </a:p>
        </p:txBody>
      </p:sp>
      <p:sp>
        <p:nvSpPr>
          <p:cNvPr id="9" name="Номер слайда 5"/>
          <p:cNvSpPr txBox="1">
            <a:spLocks/>
          </p:cNvSpPr>
          <p:nvPr userDrawn="1"/>
        </p:nvSpPr>
        <p:spPr>
          <a:xfrm>
            <a:off x="179512" y="6407944"/>
            <a:ext cx="480592" cy="365125"/>
          </a:xfrm>
          <a:prstGeom prst="rect">
            <a:avLst/>
          </a:prstGeom>
        </p:spPr>
        <p:txBody>
          <a:bodyPr vert="horz" anchor="b"/>
          <a:lstStyle>
            <a:defPPr>
              <a:defRPr lang="ru-RU"/>
            </a:defPPr>
            <a:lvl1pPr marL="0" algn="ctr" defTabSz="914400" rtl="0" eaLnBrk="1" latinLnBrk="0" hangingPunct="1">
              <a:defRPr kumimoji="0" sz="1600" b="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C4D4E-5B5E-45DF-8B1A-7F8303C63F93}" type="slidenum">
              <a:rPr lang="ru-RU" smtClean="0">
                <a:solidFill>
                  <a:schemeClr val="tx1"/>
                </a:solidFill>
              </a:rPr>
              <a:pPr/>
              <a:t>‹#›</a:t>
            </a:fld>
            <a:endParaRPr lang="ru-RU" dirty="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gradFill rotWithShape="1">
          <a:gsLst>
            <a:gs pos="0">
              <a:schemeClr val="tx2"/>
            </a:gs>
            <a:gs pos="40000">
              <a:schemeClr val="tx2">
                <a:lumMod val="50000"/>
              </a:schemeClr>
            </a:gs>
            <a:gs pos="100000">
              <a:schemeClr val="tx2">
                <a:lumMod val="90000"/>
              </a:schemeClr>
            </a:gs>
          </a:gsLst>
          <a:path path="circle">
            <a:fillToRect l="65000" b="98000"/>
          </a:path>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CC4D4E-5B5E-45DF-8B1A-7F8303C63F93}" type="slidenum">
              <a:rPr lang="ru-RU" smtClean="0"/>
              <a:t>‹#›</a:t>
            </a:fld>
            <a:endParaRPr lang="ru-RU" dirty="0"/>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1"/>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33"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33"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7CC4D4E-5B5E-45DF-8B1A-7F8303C63F93}"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7CC4D4E-5B5E-45DF-8B1A-7F8303C63F93}" type="slidenum">
              <a:rPr lang="ru-RU" smtClean="0"/>
              <a:t>‹#›</a:t>
            </a:fld>
            <a:endParaRPr lang="ru-RU" dirty="0"/>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7CC4D4E-5B5E-45DF-8B1A-7F8303C63F93}" type="slidenum">
              <a:rPr lang="ru-RU" smtClean="0"/>
              <a:t>‹#›</a:t>
            </a:fld>
            <a:endParaRPr lang="ru-RU"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7CC4D4E-5B5E-45DF-8B1A-7F8303C63F93}"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9"/>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олилиния 11"/>
          <p:cNvSpPr>
            <a:spLocks/>
          </p:cNvSpPr>
          <p:nvPr/>
        </p:nvSpPr>
        <p:spPr bwMode="auto">
          <a:xfrm>
            <a:off x="485717" y="5939013"/>
            <a:ext cx="369045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оугольный треугольник 13"/>
          <p:cNvSpPr>
            <a:spLocks/>
          </p:cNvSpPr>
          <p:nvPr/>
        </p:nvSpPr>
        <p:spPr bwMode="auto">
          <a:xfrm>
            <a:off x="-6042" y="5791255"/>
            <a:ext cx="3402314" cy="1080868"/>
          </a:xfrm>
          <a:prstGeom prst="rtTriangle">
            <a:avLst/>
          </a:prstGeom>
          <a:blipFill>
            <a:blip r:embed="rId2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Прямая соединительная линия 14"/>
          <p:cNvCxnSpPr/>
          <p:nvPr/>
        </p:nvCxnSpPr>
        <p:spPr>
          <a:xfrm>
            <a:off x="-9235" y="5787747"/>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7"/>
            <a:ext cx="8229600" cy="850107"/>
          </a:xfrm>
          <a:prstGeom prst="rect">
            <a:avLst/>
          </a:prstGeom>
        </p:spPr>
        <p:txBody>
          <a:bodyPr vert="horz" anchor="ctr">
            <a:normAutofit/>
            <a:scene3d>
              <a:camera prst="orthographicFront"/>
              <a:lightRig rig="soft" dir="t"/>
            </a:scene3d>
            <a:sp3d prstMaterial="softEdge"/>
          </a:bodyPr>
          <a:lstStyle/>
          <a:p>
            <a:r>
              <a:rPr kumimoji="0" lang="ru-RU" dirty="0"/>
              <a:t>Образец заголовка</a:t>
            </a:r>
            <a:endParaRPr kumimoji="0" lang="en-US" dirty="0"/>
          </a:p>
        </p:txBody>
      </p:sp>
      <p:sp>
        <p:nvSpPr>
          <p:cNvPr id="30" name="Текст 29"/>
          <p:cNvSpPr>
            <a:spLocks noGrp="1"/>
          </p:cNvSpPr>
          <p:nvPr>
            <p:ph type="body" idx="1"/>
          </p:nvPr>
        </p:nvSpPr>
        <p:spPr>
          <a:xfrm>
            <a:off x="457200" y="1220755"/>
            <a:ext cx="8229600" cy="4786537"/>
          </a:xfrm>
          <a:prstGeom prst="rect">
            <a:avLst/>
          </a:prstGeom>
        </p:spPr>
        <p:txBody>
          <a:bodyPr vert="horz">
            <a:normAutofit/>
          </a:bodyPr>
          <a:lstStyle/>
          <a:p>
            <a:pPr lvl="0" eaLnBrk="1" latinLnBrk="0" hangingPunct="1"/>
            <a:r>
              <a:rPr kumimoji="0" lang="ru-RU" dirty="0"/>
              <a:t>Образец текста</a:t>
            </a:r>
          </a:p>
          <a:p>
            <a:pPr lvl="1" eaLnBrk="1" latinLnBrk="0" hangingPunct="1"/>
            <a:r>
              <a:rPr kumimoji="0" lang="ru-RU" dirty="0"/>
              <a:t>Второй уровень</a:t>
            </a:r>
          </a:p>
          <a:p>
            <a:pPr lvl="2" eaLnBrk="1" latinLnBrk="0" hangingPunct="1"/>
            <a:r>
              <a:rPr kumimoji="0" lang="ru-RU" dirty="0"/>
              <a:t>Третий уровень</a:t>
            </a:r>
          </a:p>
          <a:p>
            <a:pPr lvl="3" eaLnBrk="1" latinLnBrk="0" hangingPunct="1"/>
            <a:r>
              <a:rPr kumimoji="0" lang="ru-RU" dirty="0"/>
              <a:t>Четвертый уровень</a:t>
            </a:r>
          </a:p>
          <a:p>
            <a:pPr lvl="4" eaLnBrk="1" latinLnBrk="0" hangingPunct="1"/>
            <a:r>
              <a:rPr kumimoji="0" lang="ru-RU" dirty="0"/>
              <a:t>Пятый уровень</a:t>
            </a:r>
            <a:endParaRPr kumimoji="0" lang="en-US" dirty="0"/>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ru-RU" dirty="0"/>
          </a:p>
        </p:txBody>
      </p:sp>
      <p:sp>
        <p:nvSpPr>
          <p:cNvPr id="22" name="Нижний колонтитул 21"/>
          <p:cNvSpPr>
            <a:spLocks noGrp="1"/>
          </p:cNvSpPr>
          <p:nvPr>
            <p:ph type="ftr" sz="quarter" idx="3"/>
          </p:nvPr>
        </p:nvSpPr>
        <p:spPr>
          <a:xfrm>
            <a:off x="4380083"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CC4D4E-5B5E-45DF-8B1A-7F8303C63F93}"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74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ransition spd="slow">
    <p:fade/>
  </p:transition>
  <p:hf hdr="0" ftr="0" dt="0"/>
  <p:txStyles>
    <p:titleStyle>
      <a:lvl1pPr algn="ctr" rtl="0" eaLnBrk="1" latinLnBrk="0" hangingPunct="1">
        <a:spcBef>
          <a:spcPct val="0"/>
        </a:spcBef>
        <a:buNone/>
        <a:defRPr kumimoji="0" sz="2800" b="1" kern="1200">
          <a:solidFill>
            <a:schemeClr val="accent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2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3743647" y="6293391"/>
            <a:ext cx="1800720" cy="422012"/>
          </a:xfrm>
          <a:prstGeom prst="rect">
            <a:avLst/>
          </a:prstGeom>
        </p:spPr>
        <p:txBody>
          <a:bodyPr vert="horz" lIns="45717" tIns="45717" rIns="45717" bIns="45717" anchor="b">
            <a:noAutofit/>
          </a:bodyPr>
          <a:lstStyle>
            <a:defPPr>
              <a:defRPr lang="ru-RU"/>
            </a:defPPr>
            <a:lvl1pPr marR="64008" indent="0">
              <a:spcBef>
                <a:spcPts val="400"/>
              </a:spcBef>
              <a:spcAft>
                <a:spcPts val="0"/>
              </a:spcAft>
              <a:buClr>
                <a:schemeClr val="accent1"/>
              </a:buClr>
              <a:buSzPct val="68000"/>
              <a:buFont typeface="Wingdings 3"/>
              <a:buNone/>
              <a:defRPr kumimoji="0">
                <a:solidFill>
                  <a:schemeClr val="bg2"/>
                </a:solidFill>
                <a:effectLst>
                  <a:outerShdw blurRad="38100" dist="38100" dir="2700000" algn="tl">
                    <a:srgbClr val="000000">
                      <a:alpha val="43137"/>
                    </a:srgbClr>
                  </a:outerShdw>
                </a:effectLst>
              </a:defRPr>
            </a:lvl1pPr>
            <a:lvl2pPr indent="0" algn="ctr">
              <a:spcBef>
                <a:spcPts val="324"/>
              </a:spcBef>
              <a:buClr>
                <a:schemeClr val="accent1"/>
              </a:buClr>
              <a:buFont typeface="Verdana"/>
              <a:buNone/>
              <a:defRPr kumimoji="0" sz="2200"/>
            </a:lvl2pPr>
            <a:lvl3pPr indent="0" algn="ctr">
              <a:spcBef>
                <a:spcPts val="350"/>
              </a:spcBef>
              <a:buClr>
                <a:schemeClr val="accent2"/>
              </a:buClr>
              <a:buSzPct val="100000"/>
              <a:buFont typeface="Wingdings 2"/>
              <a:buNone/>
              <a:defRPr kumimoji="0" sz="2000"/>
            </a:lvl3pPr>
            <a:lvl4pPr indent="0" algn="ctr">
              <a:spcBef>
                <a:spcPts val="350"/>
              </a:spcBef>
              <a:buClr>
                <a:schemeClr val="accent2"/>
              </a:buClr>
              <a:buFont typeface="Wingdings 2"/>
              <a:buNone/>
              <a:defRPr kumimoji="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extLst/>
          </a:lstStyle>
          <a:p>
            <a:pPr algn="r"/>
            <a:r>
              <a:rPr lang="ru-RU" dirty="0"/>
              <a:t> </a:t>
            </a:r>
            <a:r>
              <a:rPr lang="en-US" dirty="0">
                <a:solidFill>
                  <a:schemeClr val="tx1"/>
                </a:solidFill>
              </a:rPr>
              <a:t>Kurchatov</a:t>
            </a:r>
            <a:r>
              <a:rPr lang="ru-RU" dirty="0">
                <a:solidFill>
                  <a:schemeClr val="tx1"/>
                </a:solidFill>
              </a:rPr>
              <a:t>, 2022 </a:t>
            </a:r>
          </a:p>
        </p:txBody>
      </p:sp>
      <p:sp>
        <p:nvSpPr>
          <p:cNvPr id="6" name="Подзаголовок 2"/>
          <p:cNvSpPr txBox="1">
            <a:spLocks/>
          </p:cNvSpPr>
          <p:nvPr/>
        </p:nvSpPr>
        <p:spPr>
          <a:xfrm>
            <a:off x="323528" y="5517232"/>
            <a:ext cx="3672408" cy="1080120"/>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0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2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endParaRPr lang="ru-RU"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259632" y="1816659"/>
            <a:ext cx="6912694" cy="1569660"/>
          </a:xfrm>
          <a:prstGeom prst="rect">
            <a:avLst/>
          </a:prstGeom>
          <a:noFill/>
        </p:spPr>
        <p:txBody>
          <a:bodyPr wrap="square" rtlCol="0">
            <a:spAutoFit/>
          </a:bodyPr>
          <a:lstStyle/>
          <a:p>
            <a:pPr algn="ctr"/>
            <a:r>
              <a:rPr lang="en-US"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Session</a:t>
            </a:r>
            <a:r>
              <a:rPr lang="ru-RU"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6</a:t>
            </a:r>
          </a:p>
          <a:p>
            <a:pPr algn="ctr"/>
            <a:r>
              <a:rPr lang="en-US"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Conducting inspections of transport security </a:t>
            </a:r>
            <a:r>
              <a:rPr lang="ru-RU"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a:t>
            </a:r>
            <a:endParaRPr lang="ru-RU" sz="3200" b="1" dirty="0">
              <a:ln w="12700">
                <a:solidFill>
                  <a:schemeClr val="tx1">
                    <a:lumMod val="95000"/>
                    <a:lumOff val="5000"/>
                  </a:schemeClr>
                </a:solidFill>
                <a:prstDash val="solid"/>
              </a:ln>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Прямоугольник 9"/>
          <p:cNvSpPr>
            <a:spLocks noChangeArrowheads="1"/>
          </p:cNvSpPr>
          <p:nvPr/>
        </p:nvSpPr>
        <p:spPr bwMode="auto">
          <a:xfrm>
            <a:off x="1403648" y="213537"/>
            <a:ext cx="7543272" cy="1061829"/>
          </a:xfrm>
          <a:prstGeom prst="rect">
            <a:avLst/>
          </a:prstGeom>
          <a:noFill/>
          <a:ln>
            <a:noFill/>
          </a:ln>
        </p:spPr>
        <p:txBody>
          <a:bodyPr wrap="square">
            <a:spAutoFit/>
          </a:bodyPr>
          <a:lstStyle/>
          <a:p>
            <a:pPr algn="ctr" eaLnBrk="1" hangingPunct="1">
              <a:defRPr/>
            </a:pPr>
            <a:r>
              <a:rPr lang="en-US" sz="2100" b="1" dirty="0">
                <a:ln w="12700">
                  <a:solidFill>
                    <a:schemeClr val="tx1"/>
                  </a:solidFill>
                  <a:prstDash val="solid"/>
                </a:ln>
                <a:solidFill>
                  <a:srgbClr val="FF0000"/>
                </a:solidFill>
                <a:latin typeface="Arial Black" panose="020B0A04020102020204" pitchFamily="34" charset="0"/>
                <a:ea typeface="Cambria Math" panose="02040503050406030204" pitchFamily="18" charset="0"/>
                <a:cs typeface="Times New Roman" pitchFamily="18" charset="0"/>
              </a:rPr>
              <a:t>National Nuclear Center of the </a:t>
            </a:r>
          </a:p>
          <a:p>
            <a:pPr algn="ctr" eaLnBrk="1" hangingPunct="1">
              <a:defRPr/>
            </a:pPr>
            <a:r>
              <a:rPr lang="en-US" sz="2100" b="1" dirty="0">
                <a:ln w="12700">
                  <a:solidFill>
                    <a:schemeClr val="tx1"/>
                  </a:solidFill>
                  <a:prstDash val="solid"/>
                </a:ln>
                <a:solidFill>
                  <a:srgbClr val="FF0000"/>
                </a:solidFill>
                <a:latin typeface="Arial Black" panose="020B0A04020102020204" pitchFamily="34" charset="0"/>
                <a:ea typeface="Cambria Math" panose="02040503050406030204" pitchFamily="18" charset="0"/>
                <a:cs typeface="Times New Roman" pitchFamily="18" charset="0"/>
              </a:rPr>
              <a:t>Republic of Kazakhstan</a:t>
            </a:r>
            <a:endParaRPr lang="ru-RU" sz="2100" b="1" dirty="0">
              <a:ln w="12700">
                <a:solidFill>
                  <a:schemeClr val="tx1"/>
                </a:solidFill>
                <a:prstDash val="solid"/>
              </a:ln>
              <a:solidFill>
                <a:srgbClr val="FF0000"/>
              </a:solidFill>
              <a:latin typeface="Arial Black" panose="020B0A04020102020204" pitchFamily="34" charset="0"/>
              <a:ea typeface="Cambria Math" panose="02040503050406030204" pitchFamily="18" charset="0"/>
              <a:cs typeface="Times New Roman" pitchFamily="18" charset="0"/>
            </a:endParaRPr>
          </a:p>
          <a:p>
            <a:pPr algn="ctr" eaLnBrk="1" hangingPunct="1">
              <a:defRPr/>
            </a:pPr>
            <a:r>
              <a:rPr lang="en-US" sz="2100" b="1" dirty="0">
                <a:ln w="12700">
                  <a:solidFill>
                    <a:schemeClr val="tx1"/>
                  </a:solidFill>
                  <a:prstDash val="solid"/>
                </a:ln>
                <a:solidFill>
                  <a:srgbClr val="FF0000"/>
                </a:solidFill>
                <a:latin typeface="Arial Black" panose="020B0A04020102020204" pitchFamily="34" charset="0"/>
                <a:ea typeface="Cambria Math" panose="02040503050406030204" pitchFamily="18" charset="0"/>
                <a:cs typeface="Times New Roman" pitchFamily="18" charset="0"/>
              </a:rPr>
              <a:t>Ministry of Energy of the Republic of Kazakhstan</a:t>
            </a:r>
            <a:endParaRPr lang="ru-RU" sz="2100" b="1" dirty="0">
              <a:ln w="12700">
                <a:solidFill>
                  <a:schemeClr val="tx1"/>
                </a:solidFill>
                <a:prstDash val="solid"/>
              </a:ln>
              <a:solidFill>
                <a:srgbClr val="FF0000"/>
              </a:solidFill>
              <a:latin typeface="Arial Black" panose="020B0A04020102020204" pitchFamily="34" charset="0"/>
              <a:ea typeface="Cambria Math" panose="02040503050406030204" pitchFamily="18" charset="0"/>
              <a:cs typeface="Times New Roman" pitchFamily="18" charset="0"/>
            </a:endParaRPr>
          </a:p>
        </p:txBody>
      </p:sp>
      <p:cxnSp>
        <p:nvCxnSpPr>
          <p:cNvPr id="11" name="Прямая соединительная линия 10"/>
          <p:cNvCxnSpPr/>
          <p:nvPr/>
        </p:nvCxnSpPr>
        <p:spPr>
          <a:xfrm>
            <a:off x="2987824" y="1628800"/>
            <a:ext cx="3671888"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350443" y="1413866"/>
            <a:ext cx="4946650"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312095" y="1844824"/>
            <a:ext cx="2663825"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94D29C3D-CBCB-48EA-9051-22267A45B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34" y="166453"/>
            <a:ext cx="1332147" cy="1332147"/>
          </a:xfrm>
          <a:prstGeom prst="rect">
            <a:avLst/>
          </a:prstGeom>
          <a:effectLst>
            <a:innerShdw blurRad="114300">
              <a:prstClr val="black"/>
            </a:innerShdw>
            <a:softEdge rad="0"/>
          </a:effectLst>
        </p:spPr>
      </p:pic>
      <p:pic>
        <p:nvPicPr>
          <p:cNvPr id="14" name="Рисунок 13">
            <a:extLst>
              <a:ext uri="{FF2B5EF4-FFF2-40B4-BE49-F238E27FC236}">
                <a16:creationId xmlns:a16="http://schemas.microsoft.com/office/drawing/2014/main" id="{5C4594BB-82CA-477E-945F-58F18C48B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286306"/>
            <a:ext cx="3078776" cy="1946296"/>
          </a:xfrm>
          <a:prstGeom prst="rect">
            <a:avLst/>
          </a:prstGeom>
        </p:spPr>
      </p:pic>
    </p:spTree>
    <p:extLst>
      <p:ext uri="{BB962C8B-B14F-4D97-AF65-F5344CB8AC3E}">
        <p14:creationId xmlns:p14="http://schemas.microsoft.com/office/powerpoint/2010/main" val="51681720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12" y="1928763"/>
            <a:ext cx="4104456" cy="240591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9066" y="448055"/>
            <a:ext cx="8136904" cy="1224796"/>
          </a:xfrm>
          <a:prstGeom prst="horizontalScroll">
            <a:avLst>
              <a:gd name="adj" fmla="val 1630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r>
              <a:rPr lang="en-US" sz="4800" b="1" dirty="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abic Typesetting" panose="03020402040406030203" pitchFamily="66" charset="-78"/>
              </a:rPr>
              <a:t>Thank you very much!</a:t>
            </a:r>
            <a:r>
              <a:rPr lang="ru-RU" sz="4800" b="1" dirty="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abic Typesetting" panose="03020402040406030203" pitchFamily="66" charset="-78"/>
              </a:rPr>
              <a:t> </a:t>
            </a:r>
          </a:p>
        </p:txBody>
      </p:sp>
      <p:pic>
        <p:nvPicPr>
          <p:cNvPr id="3" name="Рисунок 2">
            <a:extLst>
              <a:ext uri="{FF2B5EF4-FFF2-40B4-BE49-F238E27FC236}">
                <a16:creationId xmlns:a16="http://schemas.microsoft.com/office/drawing/2014/main" id="{5C4594BB-82CA-477E-945F-58F18C48B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687" y="3526236"/>
            <a:ext cx="4561635" cy="2883709"/>
          </a:xfrm>
          <a:prstGeom prst="rect">
            <a:avLst/>
          </a:prstGeom>
        </p:spPr>
      </p:pic>
      <p:sp>
        <p:nvSpPr>
          <p:cNvPr id="5" name="Прямоугольник 4">
            <a:extLst>
              <a:ext uri="{FF2B5EF4-FFF2-40B4-BE49-F238E27FC236}">
                <a16:creationId xmlns:a16="http://schemas.microsoft.com/office/drawing/2014/main" id="{061A94BA-6A26-238C-850F-8AFA1A989F93}"/>
              </a:ext>
            </a:extLst>
          </p:cNvPr>
          <p:cNvSpPr>
            <a:spLocks noChangeArrowheads="1"/>
          </p:cNvSpPr>
          <p:nvPr/>
        </p:nvSpPr>
        <p:spPr bwMode="auto">
          <a:xfrm>
            <a:off x="241628" y="3158194"/>
            <a:ext cx="3816424" cy="1061829"/>
          </a:xfrm>
          <a:prstGeom prst="rect">
            <a:avLst/>
          </a:prstGeom>
          <a:solidFill>
            <a:schemeClr val="bg2">
              <a:lumMod val="50000"/>
            </a:schemeClr>
          </a:solidFill>
          <a:ln>
            <a:noFill/>
          </a:ln>
        </p:spPr>
        <p:txBody>
          <a:bodyPr wrap="square">
            <a:spAutoFit/>
          </a:bodyPr>
          <a:lstStyle/>
          <a:p>
            <a:pPr algn="ctr" eaLnBrk="1" hangingPunct="1">
              <a:defRPr/>
            </a:pPr>
            <a:r>
              <a:rPr lang="en-US" sz="2100" b="1" dirty="0">
                <a:ln w="12700">
                  <a:solidFill>
                    <a:schemeClr val="tx1"/>
                  </a:solidFill>
                  <a:prstDash val="solid"/>
                </a:ln>
                <a:solidFill>
                  <a:schemeClr val="bg1"/>
                </a:solidFill>
                <a:latin typeface="Arial Black" panose="020B0A04020102020204" pitchFamily="34" charset="0"/>
                <a:ea typeface="Cambria Math" panose="02040503050406030204" pitchFamily="18" charset="0"/>
                <a:cs typeface="Times New Roman" pitchFamily="18" charset="0"/>
              </a:rPr>
              <a:t>National Nuclear Center of the Republic of Kazakhstan</a:t>
            </a:r>
            <a:endParaRPr lang="ru-RU" sz="2100" b="1" dirty="0">
              <a:ln w="12700">
                <a:solidFill>
                  <a:schemeClr val="tx1"/>
                </a:solidFill>
                <a:prstDash val="solid"/>
              </a:ln>
              <a:solidFill>
                <a:schemeClr val="bg1"/>
              </a:solidFill>
              <a:latin typeface="Arial Black" panose="020B0A04020102020204" pitchFamily="34" charset="0"/>
              <a:ea typeface="Cambria Math" panose="02040503050406030204" pitchFamily="18" charset="0"/>
              <a:cs typeface="Times New Roman" pitchFamily="18" charset="0"/>
            </a:endParaRPr>
          </a:p>
        </p:txBody>
      </p:sp>
    </p:spTree>
    <p:extLst>
      <p:ext uri="{BB962C8B-B14F-4D97-AF65-F5344CB8AC3E}">
        <p14:creationId xmlns:p14="http://schemas.microsoft.com/office/powerpoint/2010/main" val="32336105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ABC5DD5-EFE0-410F-B70E-82EAD79D5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
        <p:nvSpPr>
          <p:cNvPr id="3" name="Номер слайда 2"/>
          <p:cNvSpPr>
            <a:spLocks noGrp="1"/>
          </p:cNvSpPr>
          <p:nvPr>
            <p:ph type="sldNum" sz="quarter" idx="12"/>
          </p:nvPr>
        </p:nvSpPr>
        <p:spPr>
          <a:xfrm>
            <a:off x="4572000" y="6381221"/>
            <a:ext cx="480592" cy="365125"/>
          </a:xfrm>
        </p:spPr>
        <p:txBody>
          <a:bodyPr/>
          <a:lstStyle/>
          <a:p>
            <a:fld id="{27CC4D4E-5B5E-45DF-8B1A-7F8303C63F93}" type="slidenum">
              <a:rPr lang="ru-RU" smtClean="0">
                <a:solidFill>
                  <a:schemeClr val="tx1"/>
                </a:solidFill>
              </a:rPr>
              <a:pPr/>
              <a:t>2</a:t>
            </a:fld>
            <a:endParaRPr lang="ru-RU" dirty="0">
              <a:solidFill>
                <a:schemeClr val="tx1"/>
              </a:solidFill>
            </a:endParaRPr>
          </a:p>
        </p:txBody>
      </p:sp>
      <p:sp>
        <p:nvSpPr>
          <p:cNvPr id="5" name="Объект 1"/>
          <p:cNvSpPr>
            <a:spLocks noGrp="1"/>
          </p:cNvSpPr>
          <p:nvPr>
            <p:ph idx="1"/>
          </p:nvPr>
        </p:nvSpPr>
        <p:spPr>
          <a:xfrm>
            <a:off x="457200" y="548680"/>
            <a:ext cx="8229600" cy="4608511"/>
          </a:xfrm>
        </p:spPr>
        <p:txBody>
          <a:bodyPr>
            <a:noAutofit/>
          </a:bodyPr>
          <a:lstStyle/>
          <a:p>
            <a:pPr marL="0" indent="541338" algn="just">
              <a:spcBef>
                <a:spcPts val="0"/>
              </a:spcBef>
              <a:buNone/>
            </a:pPr>
            <a:r>
              <a:rPr lang="en" sz="1800" dirty="0">
                <a:effectLst/>
                <a:latin typeface="Arial" panose="020B0604020202020204" pitchFamily="34" charset="0"/>
                <a:cs typeface="Arial" panose="020B0604020202020204" pitchFamily="34" charset="0"/>
              </a:rPr>
              <a:t>Requirements for ensuring physical protection during transportation of nuclear materials in the territory of the Republic of Kazakhstan</a:t>
            </a:r>
            <a:r>
              <a:rPr lang="ru-RU" sz="1800" dirty="0">
                <a:latin typeface="Arial" panose="020B0604020202020204" pitchFamily="34" charset="0"/>
                <a:cs typeface="Arial" panose="020B0604020202020204" pitchFamily="34" charset="0"/>
              </a:rPr>
              <a:t>:</a:t>
            </a:r>
          </a:p>
          <a:p>
            <a:pPr marL="0" indent="541338" algn="just">
              <a:spcBef>
                <a:spcPts val="0"/>
              </a:spcBef>
              <a:buFont typeface="Wingdings" panose="05000000000000000000" pitchFamily="2" charset="2"/>
              <a:buChar char="ü"/>
            </a:pPr>
            <a:r>
              <a:rPr lang="en" sz="1800" dirty="0">
                <a:solidFill>
                  <a:srgbClr val="FF0000"/>
                </a:solidFill>
                <a:effectLst/>
                <a:latin typeface="Arial" panose="020B0604020202020204" pitchFamily="34" charset="0"/>
                <a:cs typeface="Arial" panose="020B0604020202020204" pitchFamily="34" charset="0"/>
              </a:rPr>
              <a:t>Order of the Minister of Energy of the Republic of Kazakhstan dated February 8, 2016 No. 40 "On Approval of the Rules of Physical Protection of Nuclear Materials and Nuclear Facilities";</a:t>
            </a:r>
            <a:endParaRPr lang="ru-RU" sz="1800" dirty="0">
              <a:solidFill>
                <a:srgbClr val="FF0000"/>
              </a:solidFill>
              <a:latin typeface="Arial" panose="020B0604020202020204" pitchFamily="34" charset="0"/>
              <a:cs typeface="Arial" panose="020B0604020202020204" pitchFamily="34" charset="0"/>
            </a:endParaRPr>
          </a:p>
          <a:p>
            <a:pPr marL="0" indent="541338" algn="just">
              <a:spcBef>
                <a:spcPts val="0"/>
              </a:spcBef>
              <a:buFont typeface="Wingdings" panose="05000000000000000000" pitchFamily="2" charset="2"/>
              <a:buChar char="ü"/>
            </a:pPr>
            <a:r>
              <a:rPr lang="en" sz="1800" dirty="0">
                <a:solidFill>
                  <a:srgbClr val="FF0000"/>
                </a:solidFill>
                <a:effectLst/>
                <a:latin typeface="Arial" panose="020B0604020202020204" pitchFamily="34" charset="0"/>
                <a:cs typeface="Arial" panose="020B0604020202020204" pitchFamily="34" charset="0"/>
              </a:rPr>
              <a:t>Order of the Acting Minister of Investments and Development of the Republic of Kazakhstan dated April 17, 2015 No. 460 "On Approval of the Rules of Transportation of Dangerous Goods by Road Transport and the List of Dangerous Goods Allowed for Transportation by Road Transport in the Territory of the Republic of Kazakhstan";</a:t>
            </a:r>
            <a:endParaRPr lang="ru-RU" sz="1800" dirty="0">
              <a:solidFill>
                <a:srgbClr val="FF0000"/>
              </a:solidFill>
              <a:latin typeface="Arial" panose="020B0604020202020204" pitchFamily="34" charset="0"/>
              <a:cs typeface="Arial" panose="020B0604020202020204" pitchFamily="34" charset="0"/>
            </a:endParaRPr>
          </a:p>
          <a:p>
            <a:pPr marL="0" indent="541338" algn="just">
              <a:spcBef>
                <a:spcPts val="0"/>
              </a:spcBef>
              <a:buFont typeface="Wingdings" panose="05000000000000000000" pitchFamily="2" charset="2"/>
              <a:buChar char="ü"/>
            </a:pPr>
            <a:r>
              <a:rPr lang="en" sz="1800" dirty="0">
                <a:solidFill>
                  <a:srgbClr val="FF0000"/>
                </a:solidFill>
                <a:effectLst/>
                <a:latin typeface="Arial" panose="020B0604020202020204" pitchFamily="34" charset="0"/>
                <a:cs typeface="Arial" panose="020B0604020202020204" pitchFamily="34" charset="0"/>
              </a:rPr>
              <a:t>Order of the Minister of Energy of the Republic of Kazakhstan dated May 28, 2021 No. 183 "On Approval of the Rules of Transportation of Nuclear Materials, Radioactive Substances and Radioactive Waste";</a:t>
            </a:r>
            <a:endParaRPr lang="ru-RU" sz="1800" dirty="0">
              <a:solidFill>
                <a:srgbClr val="FF0000"/>
              </a:solidFill>
              <a:latin typeface="Arial" panose="020B0604020202020204" pitchFamily="34" charset="0"/>
              <a:cs typeface="Arial" panose="020B0604020202020204" pitchFamily="34" charset="0"/>
            </a:endParaRPr>
          </a:p>
          <a:p>
            <a:pPr marL="0" indent="541338" algn="just">
              <a:spcBef>
                <a:spcPts val="0"/>
              </a:spcBef>
              <a:buFont typeface="Wingdings" panose="05000000000000000000" pitchFamily="2" charset="2"/>
              <a:buChar char="ü"/>
            </a:pPr>
            <a:r>
              <a:rPr lang="en" sz="1800" dirty="0">
                <a:solidFill>
                  <a:srgbClr val="FF0000"/>
                </a:solidFill>
                <a:effectLst/>
                <a:latin typeface="Arial" panose="020B0604020202020204" pitchFamily="34" charset="0"/>
                <a:cs typeface="Arial" panose="020B0604020202020204" pitchFamily="34" charset="0"/>
              </a:rPr>
              <a:t>Law of the Republic of </a:t>
            </a:r>
            <a:r>
              <a:rPr lang="en" sz="1800" dirty="0">
                <a:solidFill>
                  <a:srgbClr val="FF0000"/>
                </a:solidFill>
                <a:latin typeface="Arial" panose="020B0604020202020204" pitchFamily="34" charset="0"/>
                <a:cs typeface="Arial" panose="020B0604020202020204" pitchFamily="34" charset="0"/>
              </a:rPr>
              <a:t>Kazakhstan dated December 22, 2004 </a:t>
            </a:r>
            <a:r>
              <a:rPr lang="en" sz="1800" dirty="0">
                <a:solidFill>
                  <a:srgbClr val="FF0000"/>
                </a:solidFill>
                <a:effectLst/>
                <a:latin typeface="Arial" panose="020B0604020202020204" pitchFamily="34" charset="0"/>
                <a:cs typeface="Arial" panose="020B0604020202020204" pitchFamily="34" charset="0"/>
              </a:rPr>
              <a:t>"On Accession of the Republic of Kazakhstan to the Convention on Physical Protection of Nuclear Material" and the Amendment to the Convention ratified by the Republic of Kazakhstan on </a:t>
            </a:r>
            <a:r>
              <a:rPr lang="en" sz="1800" dirty="0">
                <a:solidFill>
                  <a:srgbClr val="FF0000"/>
                </a:solidFill>
                <a:latin typeface="Arial" panose="020B0604020202020204" pitchFamily="34" charset="0"/>
                <a:cs typeface="Arial" panose="020B0604020202020204" pitchFamily="34" charset="0"/>
              </a:rPr>
              <a:t>March 19, 2011 </a:t>
            </a:r>
            <a:r>
              <a:rPr lang="en" sz="1800" dirty="0">
                <a:solidFill>
                  <a:srgbClr val="FF0000"/>
                </a:solidFill>
                <a:effectLst/>
                <a:latin typeface="Arial" panose="020B0604020202020204" pitchFamily="34" charset="0"/>
                <a:cs typeface="Arial" panose="020B0604020202020204" pitchFamily="34" charset="0"/>
              </a:rPr>
              <a:t>"On Ratification of the Amendment to the Convention on Physical Protection of Nuclear Material".</a:t>
            </a:r>
          </a:p>
          <a:p>
            <a:pPr marL="0" indent="541338" algn="just">
              <a:spcBef>
                <a:spcPts val="0"/>
              </a:spcBef>
              <a:buFont typeface="Wingdings" panose="05000000000000000000" pitchFamily="2" charset="2"/>
              <a:buChar char="ü"/>
            </a:pPr>
            <a:endParaRPr lang="ru-RU"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53685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4473983" y="6392510"/>
            <a:ext cx="480592" cy="365125"/>
          </a:xfrm>
        </p:spPr>
        <p:txBody>
          <a:bodyPr/>
          <a:lstStyle/>
          <a:p>
            <a:fld id="{27CC4D4E-5B5E-45DF-8B1A-7F8303C63F93}" type="slidenum">
              <a:rPr lang="ru-RU" smtClean="0">
                <a:solidFill>
                  <a:schemeClr val="tx1"/>
                </a:solidFill>
              </a:rPr>
              <a:pPr/>
              <a:t>3</a:t>
            </a:fld>
            <a:endParaRPr lang="ru-RU" dirty="0">
              <a:solidFill>
                <a:schemeClr val="tx1"/>
              </a:solidFill>
            </a:endParaRPr>
          </a:p>
        </p:txBody>
      </p:sp>
      <p:sp>
        <p:nvSpPr>
          <p:cNvPr id="5" name="Объект 4"/>
          <p:cNvSpPr txBox="1">
            <a:spLocks noGrp="1"/>
          </p:cNvSpPr>
          <p:nvPr>
            <p:ph idx="1"/>
          </p:nvPr>
        </p:nvSpPr>
        <p:spPr>
          <a:xfrm>
            <a:off x="389885" y="476672"/>
            <a:ext cx="8229600" cy="1754326"/>
          </a:xfrm>
          <a:prstGeom prst="rect">
            <a:avLst/>
          </a:prstGeom>
          <a:noFill/>
        </p:spPr>
        <p:txBody>
          <a:bodyPr wrap="square" rtlCol="0">
            <a:spAutoFit/>
          </a:bodyPr>
          <a:lstStyle/>
          <a:p>
            <a:pPr marL="0" indent="541338" algn="just">
              <a:spcBef>
                <a:spcPts val="0"/>
              </a:spcBef>
              <a:buNone/>
            </a:pPr>
            <a:r>
              <a:rPr lang="en" sz="1800" dirty="0">
                <a:solidFill>
                  <a:srgbClr val="FF0000"/>
                </a:solidFill>
                <a:effectLst/>
                <a:latin typeface="Arial" panose="020B0604020202020204" pitchFamily="34" charset="0"/>
                <a:cs typeface="Arial" panose="020B0604020202020204" pitchFamily="34" charset="0"/>
              </a:rPr>
              <a:t>Transportation of nuclear materials by all modes of transport by land, air and water through the territory of the Republic of Kazakhstan is carried out subject to their physical protection. </a:t>
            </a:r>
          </a:p>
          <a:p>
            <a:pPr marL="0" indent="541338" algn="just">
              <a:spcBef>
                <a:spcPts val="0"/>
              </a:spcBef>
              <a:buNone/>
            </a:pPr>
            <a:r>
              <a:rPr lang="en" sz="1800" dirty="0">
                <a:solidFill>
                  <a:srgbClr val="FF0000"/>
                </a:solidFill>
                <a:effectLst/>
                <a:latin typeface="Arial" panose="020B0604020202020204" pitchFamily="34" charset="0"/>
                <a:cs typeface="Arial" panose="020B0604020202020204" pitchFamily="34" charset="0"/>
              </a:rPr>
              <a:t>In order to prevent theft of nuclear materials and/or sabotage, it is necessary to develop organizational and technical measures to ensure their safety during transportation.</a:t>
            </a:r>
          </a:p>
        </p:txBody>
      </p:sp>
      <p:pic>
        <p:nvPicPr>
          <p:cNvPr id="6" name="Picture 4" descr="https://i.siteapi.org/pFqM7ny20QDtht2YauAeDCxvcrk=/0x0:940x622/270x180/center/top/filters:fill(transparent):format(png):watermark(,-1,-1,0,15,none)/d1e71b6586ca1df.ru.s.siteapi.org/img/kr2e1crsca8occoskk0o8w4owcwk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381" y="2292554"/>
            <a:ext cx="3161129" cy="2107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a:extLst>
              <a:ext uri="{FF2B5EF4-FFF2-40B4-BE49-F238E27FC236}">
                <a16:creationId xmlns:a16="http://schemas.microsoft.com/office/drawing/2014/main" id="{0DB92B2B-DABA-4C7D-A2F9-299033C72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79" y="3048397"/>
            <a:ext cx="6504184" cy="3034099"/>
          </a:xfrm>
          <a:prstGeom prst="rect">
            <a:avLst/>
          </a:prstGeom>
        </p:spPr>
      </p:pic>
      <p:pic>
        <p:nvPicPr>
          <p:cNvPr id="9" name="Рисунок 8">
            <a:extLst>
              <a:ext uri="{FF2B5EF4-FFF2-40B4-BE49-F238E27FC236}">
                <a16:creationId xmlns:a16="http://schemas.microsoft.com/office/drawing/2014/main" id="{AA6D324D-2196-4DF9-BE16-27F37F6CA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Tree>
    <p:extLst>
      <p:ext uri="{BB962C8B-B14F-4D97-AF65-F5344CB8AC3E}">
        <p14:creationId xmlns:p14="http://schemas.microsoft.com/office/powerpoint/2010/main" val="14890937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5" descr="IMG_5157.jpg"/>
          <p:cNvPicPr>
            <a:picLocks noChangeAspect="1"/>
          </p:cNvPicPr>
          <p:nvPr/>
        </p:nvPicPr>
        <p:blipFill>
          <a:blip r:embed="rId2"/>
          <a:srcRect/>
          <a:stretch>
            <a:fillRect/>
          </a:stretch>
        </p:blipFill>
        <p:spPr bwMode="auto">
          <a:xfrm>
            <a:off x="5553920" y="2456360"/>
            <a:ext cx="3132880" cy="31328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Объект 1"/>
          <p:cNvSpPr>
            <a:spLocks noGrp="1"/>
          </p:cNvSpPr>
          <p:nvPr>
            <p:ph idx="1"/>
          </p:nvPr>
        </p:nvSpPr>
        <p:spPr>
          <a:xfrm>
            <a:off x="457200" y="116632"/>
            <a:ext cx="8229600" cy="3816424"/>
          </a:xfrm>
        </p:spPr>
        <p:txBody>
          <a:bodyPr>
            <a:normAutofit lnSpcReduction="10000"/>
          </a:bodyPr>
          <a:lstStyle/>
          <a:p>
            <a:pPr marL="0" indent="0" algn="ctr">
              <a:buNone/>
            </a:pPr>
            <a:r>
              <a:rPr lang="en-US" dirty="0">
                <a:latin typeface="Arial" panose="020B0604020202020204" pitchFamily="34" charset="0"/>
                <a:cs typeface="Arial" panose="020B0604020202020204" pitchFamily="34" charset="0"/>
              </a:rPr>
              <a:t>Certain aspects of physical protection</a:t>
            </a:r>
            <a:r>
              <a:rPr lang="ru-RU" dirty="0">
                <a:latin typeface="Arial" panose="020B0604020202020204" pitchFamily="34" charset="0"/>
                <a:cs typeface="Arial" panose="020B0604020202020204" pitchFamily="34" charset="0"/>
              </a:rPr>
              <a:t>:</a:t>
            </a:r>
          </a:p>
          <a:p>
            <a:pPr marL="0" indent="541338" algn="just">
              <a:buFont typeface="Wingdings" panose="05000000000000000000" pitchFamily="2" charset="2"/>
              <a:buChar char="Ø"/>
            </a:pPr>
            <a:r>
              <a:rPr lang="en" sz="1900" dirty="0">
                <a:solidFill>
                  <a:srgbClr val="FF0000"/>
                </a:solidFill>
                <a:effectLst/>
                <a:latin typeface="Arial" panose="020B0604020202020204" pitchFamily="34" charset="0"/>
                <a:cs typeface="Arial" panose="020B0604020202020204" pitchFamily="34" charset="0"/>
              </a:rPr>
              <a:t>Characteristics of transported nuclear material; </a:t>
            </a:r>
          </a:p>
          <a:p>
            <a:pPr marL="0" indent="541338" algn="just">
              <a:buFont typeface="Wingdings" panose="05000000000000000000" pitchFamily="2" charset="2"/>
              <a:buChar char="Ø"/>
            </a:pPr>
            <a:r>
              <a:rPr lang="en" sz="1900" dirty="0">
                <a:solidFill>
                  <a:srgbClr val="FF0000"/>
                </a:solidFill>
                <a:latin typeface="Arial" panose="020B0604020202020204" pitchFamily="34" charset="0"/>
                <a:cs typeface="Arial" panose="020B0604020202020204" pitchFamily="34" charset="0"/>
              </a:rPr>
              <a:t>R</a:t>
            </a:r>
            <a:r>
              <a:rPr lang="en" sz="1900" dirty="0">
                <a:solidFill>
                  <a:srgbClr val="FF0000"/>
                </a:solidFill>
                <a:effectLst/>
                <a:latin typeface="Arial" panose="020B0604020202020204" pitchFamily="34" charset="0"/>
                <a:cs typeface="Arial" panose="020B0604020202020204" pitchFamily="34" charset="0"/>
              </a:rPr>
              <a:t>oute; </a:t>
            </a:r>
          </a:p>
          <a:p>
            <a:pPr marL="0" indent="541338" algn="just">
              <a:buFont typeface="Wingdings" panose="05000000000000000000" pitchFamily="2" charset="2"/>
              <a:buChar char="Ø"/>
            </a:pPr>
            <a:r>
              <a:rPr lang="en" sz="1900" dirty="0">
                <a:solidFill>
                  <a:srgbClr val="FF0000"/>
                </a:solidFill>
                <a:effectLst/>
                <a:latin typeface="Arial" panose="020B0604020202020204" pitchFamily="34" charset="0"/>
                <a:cs typeface="Arial" panose="020B0604020202020204" pitchFamily="34" charset="0"/>
              </a:rPr>
              <a:t>Participants and their responsibilities; </a:t>
            </a:r>
          </a:p>
          <a:p>
            <a:pPr marL="0" indent="541338" algn="just">
              <a:buFont typeface="Wingdings" panose="05000000000000000000" pitchFamily="2" charset="2"/>
              <a:buChar char="Ø"/>
            </a:pPr>
            <a:r>
              <a:rPr lang="en" sz="1900" dirty="0">
                <a:solidFill>
                  <a:srgbClr val="FF0000"/>
                </a:solidFill>
                <a:latin typeface="Arial" panose="020B0604020202020204" pitchFamily="34" charset="0"/>
                <a:cs typeface="Arial" panose="020B0604020202020204" pitchFamily="34" charset="0"/>
              </a:rPr>
              <a:t>Procedure of p</a:t>
            </a:r>
            <a:r>
              <a:rPr lang="en" sz="1900" dirty="0">
                <a:solidFill>
                  <a:srgbClr val="FF0000"/>
                </a:solidFill>
                <a:effectLst/>
                <a:latin typeface="Arial" panose="020B0604020202020204" pitchFamily="34" charset="0"/>
                <a:cs typeface="Arial" panose="020B0604020202020204" pitchFamily="34" charset="0"/>
              </a:rPr>
              <a:t>hysical protection; </a:t>
            </a:r>
          </a:p>
          <a:p>
            <a:pPr marL="0" indent="541338" algn="just">
              <a:buFont typeface="Wingdings" panose="05000000000000000000" pitchFamily="2" charset="2"/>
              <a:buChar char="Ø"/>
            </a:pPr>
            <a:r>
              <a:rPr lang="en" sz="1900" dirty="0">
                <a:solidFill>
                  <a:srgbClr val="FF0000"/>
                </a:solidFill>
                <a:effectLst/>
                <a:latin typeface="Arial" panose="020B0604020202020204" pitchFamily="34" charset="0"/>
                <a:cs typeface="Arial" panose="020B0604020202020204" pitchFamily="34" charset="0"/>
              </a:rPr>
              <a:t>Actions of personnel in emergency situations. </a:t>
            </a:r>
          </a:p>
          <a:p>
            <a:pPr marL="0" indent="541338" algn="just">
              <a:buFont typeface="Wingdings" panose="05000000000000000000" pitchFamily="2" charset="2"/>
              <a:buChar char="Ø"/>
            </a:pPr>
            <a:r>
              <a:rPr lang="en" sz="1900" dirty="0">
                <a:solidFill>
                  <a:srgbClr val="FF0000"/>
                </a:solidFill>
                <a:effectLst/>
                <a:latin typeface="Arial" panose="020B0604020202020204" pitchFamily="34" charset="0"/>
                <a:cs typeface="Arial" panose="020B0604020202020204" pitchFamily="34" charset="0"/>
              </a:rPr>
              <a:t>The following parties are involved in ensuring physical protection of transportation of nuclear materials: </a:t>
            </a:r>
          </a:p>
          <a:p>
            <a:pPr marL="263525" lvl="1" indent="541338" algn="just">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accompanying persons; </a:t>
            </a:r>
          </a:p>
          <a:p>
            <a:pPr marL="263525" lvl="1" indent="541338" algn="just">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shipper; </a:t>
            </a:r>
          </a:p>
          <a:p>
            <a:pPr marL="263525" lvl="1" indent="541338" algn="just">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carrier; </a:t>
            </a:r>
          </a:p>
          <a:p>
            <a:pPr marL="263525" lvl="1" indent="541338" algn="just">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consignee</a:t>
            </a:r>
          </a:p>
          <a:p>
            <a:pPr marL="0" indent="541338" algn="just">
              <a:buFont typeface="Wingdings" panose="05000000000000000000" pitchFamily="2" charset="2"/>
              <a:buChar char="Ø"/>
            </a:pPr>
            <a:endParaRPr lang="ru-RU" dirty="0">
              <a:solidFill>
                <a:srgbClr val="FF0000"/>
              </a:solidFill>
              <a:latin typeface="Arial" panose="020B0604020202020204" pitchFamily="34" charset="0"/>
              <a:cs typeface="Arial" panose="020B0604020202020204" pitchFamily="34" charset="0"/>
            </a:endParaRPr>
          </a:p>
          <a:p>
            <a:pPr marL="0" indent="0">
              <a:buNone/>
            </a:pPr>
            <a:endParaRPr lang="ru-RU" dirty="0"/>
          </a:p>
        </p:txBody>
      </p:sp>
      <p:sp>
        <p:nvSpPr>
          <p:cNvPr id="3" name="Номер слайда 2"/>
          <p:cNvSpPr>
            <a:spLocks noGrp="1"/>
          </p:cNvSpPr>
          <p:nvPr>
            <p:ph type="sldNum" sz="quarter" idx="12"/>
          </p:nvPr>
        </p:nvSpPr>
        <p:spPr>
          <a:xfrm>
            <a:off x="4427984" y="6381221"/>
            <a:ext cx="480592" cy="365125"/>
          </a:xfrm>
        </p:spPr>
        <p:txBody>
          <a:bodyPr/>
          <a:lstStyle/>
          <a:p>
            <a:fld id="{27CC4D4E-5B5E-45DF-8B1A-7F8303C63F93}" type="slidenum">
              <a:rPr lang="ru-RU" smtClean="0">
                <a:solidFill>
                  <a:schemeClr val="tx1"/>
                </a:solidFill>
              </a:rPr>
              <a:pPr/>
              <a:t>4</a:t>
            </a:fld>
            <a:endParaRPr lang="ru-RU" dirty="0">
              <a:solidFill>
                <a:schemeClr val="tx1"/>
              </a:solidFill>
            </a:endParaRPr>
          </a:p>
        </p:txBody>
      </p:sp>
      <p:pic>
        <p:nvPicPr>
          <p:cNvPr id="7" name="Рисунок 6">
            <a:extLst>
              <a:ext uri="{FF2B5EF4-FFF2-40B4-BE49-F238E27FC236}">
                <a16:creationId xmlns:a16="http://schemas.microsoft.com/office/drawing/2014/main" id="{782ED190-820A-4C2B-AA4C-9EBC63208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56" y="3646441"/>
            <a:ext cx="3672408" cy="2584810"/>
          </a:xfrm>
          <a:prstGeom prst="rect">
            <a:avLst/>
          </a:prstGeom>
        </p:spPr>
      </p:pic>
      <p:pic>
        <p:nvPicPr>
          <p:cNvPr id="8" name="Рисунок 7">
            <a:extLst>
              <a:ext uri="{FF2B5EF4-FFF2-40B4-BE49-F238E27FC236}">
                <a16:creationId xmlns:a16="http://schemas.microsoft.com/office/drawing/2014/main" id="{1749CB8E-0F13-439A-AAE3-41CD811717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Tree>
    <p:extLst>
      <p:ext uri="{BB962C8B-B14F-4D97-AF65-F5344CB8AC3E}">
        <p14:creationId xmlns:p14="http://schemas.microsoft.com/office/powerpoint/2010/main" val="162724772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8" name="Picture 4" descr="https://supertrans.ru/wp-content/uploads/2020/06/14052019vvashx33copy-e1589739021509-1-e1592393028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417" y="4066912"/>
            <a:ext cx="3336305" cy="2229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a:extLst>
              <a:ext uri="{FF2B5EF4-FFF2-40B4-BE49-F238E27FC236}">
                <a16:creationId xmlns:a16="http://schemas.microsoft.com/office/drawing/2014/main" id="{4DAFF237-A140-45DB-8C08-3842A3D3E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
        <p:nvSpPr>
          <p:cNvPr id="2" name="Номер слайда 1"/>
          <p:cNvSpPr>
            <a:spLocks noGrp="1"/>
          </p:cNvSpPr>
          <p:nvPr>
            <p:ph type="sldNum" sz="quarter" idx="12"/>
          </p:nvPr>
        </p:nvSpPr>
        <p:spPr>
          <a:xfrm>
            <a:off x="4600805" y="6415088"/>
            <a:ext cx="480592" cy="365125"/>
          </a:xfrm>
        </p:spPr>
        <p:txBody>
          <a:bodyPr/>
          <a:lstStyle/>
          <a:p>
            <a:fld id="{27CC4D4E-5B5E-45DF-8B1A-7F8303C63F93}" type="slidenum">
              <a:rPr lang="ru-RU" smtClean="0">
                <a:solidFill>
                  <a:schemeClr val="tx1"/>
                </a:solidFill>
              </a:rPr>
              <a:pPr/>
              <a:t>5</a:t>
            </a:fld>
            <a:endParaRPr lang="ru-RU" dirty="0">
              <a:solidFill>
                <a:schemeClr val="tx1"/>
              </a:solidFill>
            </a:endParaRPr>
          </a:p>
        </p:txBody>
      </p:sp>
      <p:sp>
        <p:nvSpPr>
          <p:cNvPr id="11" name="TextBox 10"/>
          <p:cNvSpPr txBox="1"/>
          <p:nvPr/>
        </p:nvSpPr>
        <p:spPr>
          <a:xfrm>
            <a:off x="72864" y="1918476"/>
            <a:ext cx="184731" cy="276999"/>
          </a:xfrm>
          <a:prstGeom prst="rect">
            <a:avLst/>
          </a:prstGeom>
          <a:noFill/>
        </p:spPr>
        <p:txBody>
          <a:bodyPr wrap="none" rtlCol="0">
            <a:spAutoFit/>
          </a:bodyPr>
          <a:lstStyle/>
          <a:p>
            <a:endParaRPr lang="ru-RU" sz="1200" dirty="0"/>
          </a:p>
        </p:txBody>
      </p:sp>
      <p:sp>
        <p:nvSpPr>
          <p:cNvPr id="6" name="Прямоугольник 5"/>
          <p:cNvSpPr/>
          <p:nvPr/>
        </p:nvSpPr>
        <p:spPr>
          <a:xfrm>
            <a:off x="225312" y="-240555"/>
            <a:ext cx="8424936" cy="4062651"/>
          </a:xfrm>
          <a:prstGeom prst="rect">
            <a:avLst/>
          </a:prstGeom>
        </p:spPr>
        <p:txBody>
          <a:bodyPr wrap="square">
            <a:spAutoFit/>
          </a:bodyPr>
          <a:lstStyle/>
          <a:p>
            <a:pPr algn="just"/>
            <a:endParaRPr lang="ru-RU" dirty="0">
              <a:solidFill>
                <a:srgbClr val="FF0000"/>
              </a:solidFill>
              <a:latin typeface="Arial" panose="020B0604020202020204" pitchFamily="34" charset="0"/>
              <a:cs typeface="Arial" panose="020B0604020202020204" pitchFamily="34" charset="0"/>
            </a:endParaRPr>
          </a:p>
          <a:p>
            <a:pPr algn="ctr"/>
            <a:r>
              <a:rPr lang="en" sz="2000" dirty="0">
                <a:effectLst/>
                <a:latin typeface="Arial" panose="020B0604020202020204" pitchFamily="34" charset="0"/>
                <a:cs typeface="Arial" panose="020B0604020202020204" pitchFamily="34" charset="0"/>
              </a:rPr>
              <a:t>Approaches to ensuring physical protection during transportation</a:t>
            </a:r>
            <a:r>
              <a:rPr lang="ru-RU" sz="2000" dirty="0">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protect nuclear material in accordance with its category;</a:t>
            </a:r>
            <a:endParaRPr lang="ru-RU" sz="1700" dirty="0">
              <a:solidFill>
                <a:srgbClr val="FF0000"/>
              </a:solidFill>
              <a:latin typeface="Arial" panose="020B0604020202020204" pitchFamily="34" charset="0"/>
              <a:cs typeface="Arial" panose="020B0604020202020204" pitchFamily="34" charset="0"/>
            </a:endParaRPr>
          </a:p>
          <a:p>
            <a:pPr indent="450850" algn="just">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to limit as much as possible the total time of nuclear materials being in transit;</a:t>
            </a:r>
            <a:endParaRPr lang="ru-RU" sz="1700" dirty="0">
              <a:solidFill>
                <a:srgbClr val="FF0000"/>
              </a:solidFill>
              <a:latin typeface="Arial" panose="020B0604020202020204" pitchFamily="34" charset="0"/>
              <a:cs typeface="Arial" panose="020B0604020202020204" pitchFamily="34" charset="0"/>
            </a:endParaRPr>
          </a:p>
          <a:p>
            <a:pPr indent="450850" algn="just">
              <a:buFont typeface="Wingdings" panose="05000000000000000000" pitchFamily="2" charset="2"/>
              <a:buChar char="Ø"/>
            </a:pPr>
            <a:r>
              <a:rPr lang="en" sz="1700" dirty="0">
                <a:solidFill>
                  <a:srgbClr val="FF0000"/>
                </a:solidFill>
                <a:latin typeface="Arial" panose="020B0604020202020204" pitchFamily="34" charset="0"/>
                <a:cs typeface="Arial" panose="020B0604020202020204" pitchFamily="34" charset="0"/>
              </a:rPr>
              <a:t>t</a:t>
            </a:r>
            <a:r>
              <a:rPr lang="en" sz="1700" dirty="0">
                <a:solidFill>
                  <a:srgbClr val="FF0000"/>
                </a:solidFill>
                <a:effectLst/>
                <a:latin typeface="Arial" panose="020B0604020202020204" pitchFamily="34" charset="0"/>
                <a:cs typeface="Arial" panose="020B0604020202020204" pitchFamily="34" charset="0"/>
              </a:rPr>
              <a:t>o minimize the number and duration of transfers of nuclear material (transshipment from one vehicle to another, transfer of nuclear material to temporary storage and receipt of that material after such storage, as well as temporary storage pending the arrival of the means of transport);</a:t>
            </a:r>
            <a:endParaRPr lang="ru-RU" sz="1700" dirty="0">
              <a:solidFill>
                <a:srgbClr val="FF0000"/>
              </a:solidFill>
              <a:latin typeface="Arial" panose="020B0604020202020204" pitchFamily="34" charset="0"/>
              <a:cs typeface="Arial" panose="020B0604020202020204" pitchFamily="34" charset="0"/>
            </a:endParaRPr>
          </a:p>
          <a:p>
            <a:pPr indent="450850" algn="just">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prepare </a:t>
            </a:r>
            <a:r>
              <a:rPr lang="en" sz="1700" dirty="0">
                <a:solidFill>
                  <a:srgbClr val="FF0000"/>
                </a:solidFill>
                <a:effectLst/>
                <a:latin typeface="Arial" panose="020B0604020202020204" pitchFamily="34" charset="0"/>
                <a:cs typeface="Arial" panose="020B0604020202020204" pitchFamily="34" charset="0"/>
              </a:rPr>
              <a:t>schedules and routes </a:t>
            </a:r>
            <a:r>
              <a:rPr lang="en" sz="1700" dirty="0">
                <a:solidFill>
                  <a:srgbClr val="FF0000"/>
                </a:solidFill>
                <a:latin typeface="Arial" panose="020B0604020202020204" pitchFamily="34" charset="0"/>
                <a:cs typeface="Arial" panose="020B0604020202020204" pitchFamily="34" charset="0"/>
              </a:rPr>
              <a:t>of vehicle movement </a:t>
            </a:r>
            <a:r>
              <a:rPr lang="en" sz="1700" dirty="0">
                <a:solidFill>
                  <a:srgbClr val="FF0000"/>
                </a:solidFill>
                <a:effectLst/>
                <a:latin typeface="Arial" panose="020B0604020202020204" pitchFamily="34" charset="0"/>
                <a:cs typeface="Arial" panose="020B0604020202020204" pitchFamily="34" charset="0"/>
              </a:rPr>
              <a:t>taking into account </a:t>
            </a:r>
            <a:r>
              <a:rPr lang="en" sz="1700" dirty="0">
                <a:solidFill>
                  <a:srgbClr val="FF0000"/>
                </a:solidFill>
                <a:latin typeface="Arial" panose="020B0604020202020204" pitchFamily="34" charset="0"/>
                <a:cs typeface="Arial" panose="020B0604020202020204" pitchFamily="34" charset="0"/>
              </a:rPr>
              <a:t>the transportation conditions</a:t>
            </a:r>
            <a:r>
              <a:rPr lang="ru-RU" sz="17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conduct mandatory preliminary check of trustworthiness of all persons involved in transportation of nuclear material</a:t>
            </a:r>
            <a:r>
              <a:rPr lang="ru-RU" sz="17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ensure that the number of persons with prior transport information is minimum, as necessary</a:t>
            </a:r>
          </a:p>
          <a:p>
            <a:pPr indent="450850" algn="just">
              <a:buFont typeface="Wingdings" panose="05000000000000000000" pitchFamily="2" charset="2"/>
              <a:buChar char="Ø"/>
            </a:pPr>
            <a:endParaRPr lang="ru-RU" sz="1600" dirty="0">
              <a:solidFill>
                <a:srgbClr val="FF0000"/>
              </a:solidFill>
              <a:latin typeface="Arial" panose="020B0604020202020204" pitchFamily="34" charset="0"/>
              <a:cs typeface="Arial" panose="020B0604020202020204" pitchFamily="34" charset="0"/>
            </a:endParaRPr>
          </a:p>
        </p:txBody>
      </p:sp>
      <p:pic>
        <p:nvPicPr>
          <p:cNvPr id="7" name="Picture 2" descr="https://static.tildacdn.com/tild3931-3561-4536-a662-376537363435/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523" y="4124398"/>
            <a:ext cx="4028282" cy="2114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654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3312368"/>
          </a:xfrm>
        </p:spPr>
        <p:txBody>
          <a:bodyPr>
            <a:noAutofit/>
          </a:bodyPr>
          <a:lstStyle/>
          <a:p>
            <a:pPr marL="0" indent="361950" algn="just">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identify routes that exclude crossing of areas of natural disasters, riots or areas with a known threat</a:t>
            </a:r>
            <a:r>
              <a:rPr lang="ru-RU" sz="1700" dirty="0">
                <a:solidFill>
                  <a:srgbClr val="FF0000"/>
                </a:solidFill>
                <a:latin typeface="Arial" panose="020B0604020202020204" pitchFamily="34" charset="0"/>
                <a:cs typeface="Arial" panose="020B0604020202020204" pitchFamily="34" charset="0"/>
              </a:rPr>
              <a:t>;</a:t>
            </a:r>
          </a:p>
          <a:p>
            <a:pPr marL="0" indent="361950" algn="just">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eliminate the possibility of leaving packages and (or) transport means without the presence of personnel (supervision) for longer than is absolutely necessary</a:t>
            </a:r>
            <a:r>
              <a:rPr lang="ru-RU" sz="1700" dirty="0">
                <a:solidFill>
                  <a:srgbClr val="FF0000"/>
                </a:solidFill>
                <a:latin typeface="Arial" panose="020B0604020202020204" pitchFamily="34" charset="0"/>
                <a:cs typeface="Arial" panose="020B0604020202020204" pitchFamily="34" charset="0"/>
              </a:rPr>
              <a:t>;</a:t>
            </a:r>
          </a:p>
          <a:p>
            <a:pPr marL="0" indent="361950" algn="just">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to </a:t>
            </a:r>
            <a:r>
              <a:rPr lang="en" sz="1700" dirty="0">
                <a:solidFill>
                  <a:srgbClr val="FF0000"/>
                </a:solidFill>
                <a:effectLst/>
                <a:latin typeface="Arial" panose="020B0604020202020204" pitchFamily="34" charset="0"/>
                <a:cs typeface="Arial" panose="020B0604020202020204" pitchFamily="34" charset="0"/>
              </a:rPr>
              <a:t>ensure that persons driving, escorting and protecting nuclear materials have the appropriate clearance</a:t>
            </a:r>
            <a:r>
              <a:rPr lang="ru-RU" sz="1700" dirty="0">
                <a:solidFill>
                  <a:srgbClr val="FF0000"/>
                </a:solidFill>
                <a:latin typeface="Arial" panose="020B0604020202020204" pitchFamily="34" charset="0"/>
                <a:cs typeface="Arial" panose="020B0604020202020204" pitchFamily="34" charset="0"/>
              </a:rPr>
              <a:t>;</a:t>
            </a:r>
          </a:p>
          <a:p>
            <a:pPr marL="0" indent="3619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to exclude putting of signs and symbols on vehicles and entry in transport documents of information indicating the nature of the cargo and the purpose of the vehicles</a:t>
            </a:r>
            <a:r>
              <a:rPr lang="ru-RU" sz="1700" dirty="0">
                <a:solidFill>
                  <a:srgbClr val="FF0000"/>
                </a:solidFill>
                <a:latin typeface="Arial" panose="020B0604020202020204" pitchFamily="34" charset="0"/>
                <a:cs typeface="Arial" panose="020B0604020202020204" pitchFamily="34" charset="0"/>
              </a:rPr>
              <a:t>;</a:t>
            </a:r>
          </a:p>
          <a:p>
            <a:pPr marL="0" indent="3619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large industrial facilities should not be located near the route; </a:t>
            </a:r>
          </a:p>
          <a:p>
            <a:pPr marL="0" indent="3619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provision of technically sound and specially equipped vehicles</a:t>
            </a:r>
          </a:p>
          <a:p>
            <a:pPr marL="0" indent="361950" algn="just">
              <a:spcBef>
                <a:spcPts val="0"/>
              </a:spcBef>
              <a:buFont typeface="Wingdings" panose="05000000000000000000" pitchFamily="2" charset="2"/>
              <a:buChar char="Ø"/>
            </a:pPr>
            <a:endParaRPr lang="ru-RU" sz="1700" dirty="0">
              <a:solidFill>
                <a:srgbClr val="FF0000"/>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4860032" y="6407944"/>
            <a:ext cx="480592" cy="365125"/>
          </a:xfrm>
        </p:spPr>
        <p:txBody>
          <a:bodyPr/>
          <a:lstStyle/>
          <a:p>
            <a:fld id="{27CC4D4E-5B5E-45DF-8B1A-7F8303C63F93}" type="slidenum">
              <a:rPr lang="ru-RU" smtClean="0">
                <a:solidFill>
                  <a:schemeClr val="tx1"/>
                </a:solidFill>
              </a:rPr>
              <a:pPr/>
              <a:t>6</a:t>
            </a:fld>
            <a:endParaRPr lang="ru-RU" dirty="0">
              <a:solidFill>
                <a:schemeClr val="tx1"/>
              </a:solidFill>
            </a:endParaRPr>
          </a:p>
        </p:txBody>
      </p:sp>
      <p:pic>
        <p:nvPicPr>
          <p:cNvPr id="13" name="Picture 4" descr="https://adell-trans.ru/images/blog/pravila_perevozki_gruzov/00-pravila_perevozki_gruz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1965" y="3429000"/>
            <a:ext cx="4206499" cy="2453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a:extLst>
              <a:ext uri="{FF2B5EF4-FFF2-40B4-BE49-F238E27FC236}">
                <a16:creationId xmlns:a16="http://schemas.microsoft.com/office/drawing/2014/main" id="{86D2EB95-D1EF-43F1-9FDE-B45565483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Tree>
    <p:extLst>
      <p:ext uri="{BB962C8B-B14F-4D97-AF65-F5344CB8AC3E}">
        <p14:creationId xmlns:p14="http://schemas.microsoft.com/office/powerpoint/2010/main" val="137397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6DFC462-14AB-4254-9F87-E41645EC0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
        <p:nvSpPr>
          <p:cNvPr id="3" name="Номер слайда 2"/>
          <p:cNvSpPr>
            <a:spLocks noGrp="1"/>
          </p:cNvSpPr>
          <p:nvPr>
            <p:ph type="sldNum" sz="quarter" idx="12"/>
          </p:nvPr>
        </p:nvSpPr>
        <p:spPr>
          <a:xfrm>
            <a:off x="4644008" y="6442177"/>
            <a:ext cx="480592" cy="365125"/>
          </a:xfrm>
        </p:spPr>
        <p:txBody>
          <a:bodyPr/>
          <a:lstStyle/>
          <a:p>
            <a:fld id="{27CC4D4E-5B5E-45DF-8B1A-7F8303C63F93}" type="slidenum">
              <a:rPr lang="ru-RU" smtClean="0">
                <a:solidFill>
                  <a:schemeClr val="tx1"/>
                </a:solidFill>
              </a:rPr>
              <a:pPr/>
              <a:t>7</a:t>
            </a:fld>
            <a:endParaRPr lang="ru-RU" dirty="0">
              <a:solidFill>
                <a:schemeClr val="tx1"/>
              </a:solidFill>
            </a:endParaRPr>
          </a:p>
        </p:txBody>
      </p:sp>
      <p:sp>
        <p:nvSpPr>
          <p:cNvPr id="5" name="Прямоугольник 4"/>
          <p:cNvSpPr/>
          <p:nvPr/>
        </p:nvSpPr>
        <p:spPr>
          <a:xfrm>
            <a:off x="346212" y="188640"/>
            <a:ext cx="8208912" cy="4555093"/>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Organizational measures</a:t>
            </a:r>
            <a:r>
              <a:rPr lang="ru-RU" dirty="0">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t</a:t>
            </a:r>
            <a:r>
              <a:rPr lang="en" sz="1600" dirty="0">
                <a:solidFill>
                  <a:srgbClr val="FF0000"/>
                </a:solidFill>
                <a:effectLst/>
                <a:latin typeface="Arial" panose="020B0604020202020204" pitchFamily="34" charset="0"/>
                <a:cs typeface="Arial" panose="020B0604020202020204" pitchFamily="34" charset="0"/>
              </a:rPr>
              <a:t>o perform shipment of nuclear materials only after </a:t>
            </a:r>
            <a:r>
              <a:rPr lang="en" sz="1600" dirty="0">
                <a:solidFill>
                  <a:srgbClr val="FF0000"/>
                </a:solidFill>
                <a:latin typeface="Arial" panose="020B0604020202020204" pitchFamily="34" charset="0"/>
                <a:cs typeface="Arial" panose="020B0604020202020204" pitchFamily="34" charset="0"/>
              </a:rPr>
              <a:t>receiving a written confirmation of readiness to accept nuclear materials</a:t>
            </a:r>
            <a:r>
              <a:rPr lang="ru-RU" sz="1600" dirty="0">
                <a:solidFill>
                  <a:srgbClr val="FF0000"/>
                </a:solidFill>
                <a:latin typeface="Arial" panose="020B0604020202020204" pitchFamily="34" charset="0"/>
                <a:cs typeface="Arial" panose="020B0604020202020204" pitchFamily="34" charset="0"/>
              </a:rPr>
              <a:t> </a:t>
            </a:r>
            <a:r>
              <a:rPr lang="en" sz="1600" dirty="0">
                <a:solidFill>
                  <a:srgbClr val="FF0000"/>
                </a:solidFill>
                <a:latin typeface="Arial" panose="020B0604020202020204" pitchFamily="34" charset="0"/>
                <a:cs typeface="Arial" panose="020B0604020202020204" pitchFamily="34" charset="0"/>
              </a:rPr>
              <a:t>from the consignee, </a:t>
            </a:r>
            <a:r>
              <a:rPr lang="en" sz="1600" dirty="0">
                <a:solidFill>
                  <a:srgbClr val="FF0000"/>
                </a:solidFill>
                <a:effectLst/>
                <a:latin typeface="Arial" panose="020B0604020202020204" pitchFamily="34" charset="0"/>
                <a:cs typeface="Arial" panose="020B0604020202020204" pitchFamily="34" charset="0"/>
              </a:rPr>
              <a:t>and in case of transportation of nuclear materials by the consignee, also a license for transportation of nuclear materials</a:t>
            </a:r>
            <a:r>
              <a:rPr lang="ru-RU" sz="16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t</a:t>
            </a:r>
            <a:r>
              <a:rPr lang="en" sz="1600" dirty="0">
                <a:solidFill>
                  <a:srgbClr val="FF0000"/>
                </a:solidFill>
                <a:effectLst/>
                <a:latin typeface="Arial" panose="020B0604020202020204" pitchFamily="34" charset="0"/>
                <a:cs typeface="Arial" panose="020B0604020202020204" pitchFamily="34" charset="0"/>
              </a:rPr>
              <a:t>o use coding and special communication channels to transmit messages on transport</a:t>
            </a:r>
            <a:r>
              <a:rPr lang="en-US" sz="1600" dirty="0" err="1">
                <a:solidFill>
                  <a:srgbClr val="FF0000"/>
                </a:solidFill>
                <a:latin typeface="Arial" panose="020B0604020202020204" pitchFamily="34" charset="0"/>
                <a:cs typeface="Arial" panose="020B0604020202020204" pitchFamily="34" charset="0"/>
              </a:rPr>
              <a:t>ation</a:t>
            </a:r>
            <a:r>
              <a:rPr lang="en" sz="1600" dirty="0">
                <a:solidFill>
                  <a:srgbClr val="FF0000"/>
                </a:solidFill>
                <a:effectLst/>
                <a:latin typeface="Arial" panose="020B0604020202020204" pitchFamily="34" charset="0"/>
                <a:cs typeface="Arial" panose="020B0604020202020204" pitchFamily="34" charset="0"/>
              </a:rPr>
              <a:t> of nuclear materials; </a:t>
            </a:r>
          </a:p>
          <a:p>
            <a:pPr indent="450850" algn="just">
              <a:buFont typeface="Wingdings" panose="05000000000000000000" pitchFamily="2" charset="2"/>
              <a:buChar char="Ø"/>
            </a:pPr>
            <a:r>
              <a:rPr lang="en-US" sz="1600" dirty="0">
                <a:solidFill>
                  <a:srgbClr val="FF0000"/>
                </a:solidFill>
                <a:latin typeface="Arial" panose="020B0604020202020204" pitchFamily="34" charset="0"/>
                <a:cs typeface="Arial" panose="020B0604020202020204" pitchFamily="34" charset="0"/>
              </a:rPr>
              <a:t>t</a:t>
            </a:r>
            <a:r>
              <a:rPr lang="en" sz="1600" dirty="0">
                <a:solidFill>
                  <a:srgbClr val="FF0000"/>
                </a:solidFill>
                <a:latin typeface="Arial" panose="020B0604020202020204" pitchFamily="34" charset="0"/>
                <a:cs typeface="Arial" panose="020B0604020202020204" pitchFamily="34" charset="0"/>
              </a:rPr>
              <a:t>o ensure</a:t>
            </a:r>
            <a:r>
              <a:rPr lang="en" sz="1600" dirty="0">
                <a:solidFill>
                  <a:srgbClr val="FF0000"/>
                </a:solidFill>
                <a:effectLst/>
                <a:latin typeface="Arial" panose="020B0604020202020204" pitchFamily="34" charset="0"/>
                <a:cs typeface="Arial" panose="020B0604020202020204" pitchFamily="34" charset="0"/>
              </a:rPr>
              <a:t> notification of the consignee about shipment of the goods and of the shipper about receipt of the goods</a:t>
            </a:r>
            <a:r>
              <a:rPr lang="ru-RU" sz="16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 sz="1600" dirty="0">
                <a:solidFill>
                  <a:srgbClr val="FF0000"/>
                </a:solidFill>
                <a:effectLst/>
                <a:latin typeface="Arial" panose="020B0604020202020204" pitchFamily="34" charset="0"/>
                <a:cs typeface="Arial" panose="020B0604020202020204" pitchFamily="34" charset="0"/>
              </a:rPr>
              <a:t>to organize, no later than 30 calendar days, the interaction of the shipper or consignee with the law enforcement agencies of the Republic of Kazakhstan in order to jointly determine additional measures ensuring protection and safety of transported nuclear materials, repelling a possible attack on a vehicle en route, or in case of an emergency along the route</a:t>
            </a:r>
            <a:r>
              <a:rPr lang="ru-RU" sz="16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r>
              <a:rPr lang="en" sz="1600" dirty="0">
                <a:solidFill>
                  <a:srgbClr val="FF0000"/>
                </a:solidFill>
                <a:effectLst/>
                <a:latin typeface="Arial" panose="020B0604020202020204" pitchFamily="34" charset="0"/>
                <a:cs typeface="Arial" panose="020B0604020202020204" pitchFamily="34" charset="0"/>
              </a:rPr>
              <a:t>prior to loading and dispatching nuclear materials, to inspect vehicles for the absence of devices capable of disabling the vehicle, damaging the nuclear material being transported and/or facilitating unauthorized acts on nuclear materials</a:t>
            </a:r>
            <a:r>
              <a:rPr lang="ru-RU" sz="1600" dirty="0">
                <a:solidFill>
                  <a:srgbClr val="FF0000"/>
                </a:solidFill>
                <a:latin typeface="Arial" panose="020B0604020202020204" pitchFamily="34" charset="0"/>
                <a:cs typeface="Arial" panose="020B0604020202020204" pitchFamily="34" charset="0"/>
              </a:rPr>
              <a:t>.</a:t>
            </a:r>
          </a:p>
          <a:p>
            <a:pPr indent="450850" algn="just">
              <a:buFont typeface="Wingdings" panose="05000000000000000000" pitchFamily="2" charset="2"/>
              <a:buChar char="Ø"/>
            </a:pPr>
            <a:endParaRPr lang="ru-RU"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9471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4331704" y="6407944"/>
            <a:ext cx="480592" cy="365125"/>
          </a:xfrm>
        </p:spPr>
        <p:txBody>
          <a:bodyPr/>
          <a:lstStyle/>
          <a:p>
            <a:fld id="{27CC4D4E-5B5E-45DF-8B1A-7F8303C63F93}" type="slidenum">
              <a:rPr lang="ru-RU" smtClean="0">
                <a:solidFill>
                  <a:schemeClr val="tx1"/>
                </a:solidFill>
              </a:rPr>
              <a:pPr/>
              <a:t>8</a:t>
            </a:fld>
            <a:endParaRPr lang="ru-RU" dirty="0">
              <a:solidFill>
                <a:schemeClr val="tx1"/>
              </a:solidFill>
            </a:endParaRPr>
          </a:p>
        </p:txBody>
      </p:sp>
      <p:sp>
        <p:nvSpPr>
          <p:cNvPr id="5" name="Объект 1"/>
          <p:cNvSpPr>
            <a:spLocks noGrp="1"/>
          </p:cNvSpPr>
          <p:nvPr>
            <p:ph idx="1"/>
          </p:nvPr>
        </p:nvSpPr>
        <p:spPr>
          <a:xfrm>
            <a:off x="457200" y="188640"/>
            <a:ext cx="8229600" cy="2405627"/>
          </a:xfrm>
        </p:spPr>
        <p:txBody>
          <a:bodyPr>
            <a:noAutofit/>
          </a:bodyPr>
          <a:lstStyle/>
          <a:p>
            <a:pPr marL="0" indent="4508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operation of vehicles by highly qualified drivers or crews who have undergone special training and have the appropriate access to work</a:t>
            </a:r>
            <a:r>
              <a:rPr lang="ru-RU" sz="1700" dirty="0">
                <a:solidFill>
                  <a:srgbClr val="FF0000"/>
                </a:solidFill>
                <a:latin typeface="Arial" panose="020B0604020202020204" pitchFamily="34" charset="0"/>
                <a:cs typeface="Arial" panose="020B0604020202020204" pitchFamily="34" charset="0"/>
              </a:rPr>
              <a:t>;</a:t>
            </a:r>
          </a:p>
          <a:p>
            <a:pPr marL="0" indent="4508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drivers of vehicles, crew members or crews involved in ensuring physical protection during transportation, as well as security personnel and accompanying persons pass orientation and medical examination for the respective modes of transport </a:t>
            </a:r>
            <a:r>
              <a:rPr lang="en" sz="1700" dirty="0">
                <a:solidFill>
                  <a:srgbClr val="FF0000"/>
                </a:solidFill>
                <a:latin typeface="Arial" panose="020B0604020202020204" pitchFamily="34" charset="0"/>
                <a:cs typeface="Arial" panose="020B0604020202020204" pitchFamily="34" charset="0"/>
              </a:rPr>
              <a:t>before each trip</a:t>
            </a:r>
            <a:r>
              <a:rPr lang="ru-RU" sz="1700" dirty="0">
                <a:solidFill>
                  <a:srgbClr val="FF0000"/>
                </a:solidFill>
                <a:latin typeface="Arial" panose="020B0604020202020204" pitchFamily="34" charset="0"/>
                <a:cs typeface="Arial" panose="020B0604020202020204" pitchFamily="34" charset="0"/>
              </a:rPr>
              <a:t>;</a:t>
            </a:r>
          </a:p>
          <a:p>
            <a:pPr marL="0" indent="450850" algn="just">
              <a:spcBef>
                <a:spcPts val="0"/>
              </a:spcBef>
              <a:buFont typeface="Wingdings" panose="05000000000000000000" pitchFamily="2" charset="2"/>
              <a:buChar char="Ø"/>
            </a:pPr>
            <a:r>
              <a:rPr lang="en" sz="1700" dirty="0">
                <a:solidFill>
                  <a:srgbClr val="FF0000"/>
                </a:solidFill>
                <a:effectLst/>
                <a:latin typeface="Arial" panose="020B0604020202020204" pitchFamily="34" charset="0"/>
                <a:cs typeface="Arial" panose="020B0604020202020204" pitchFamily="34" charset="0"/>
              </a:rPr>
              <a:t>availability of a certificate of admission of the driver to transportation of dangerous goods in the territory of the Republic of Kazakhstan</a:t>
            </a:r>
          </a:p>
        </p:txBody>
      </p:sp>
      <p:pic>
        <p:nvPicPr>
          <p:cNvPr id="1030" name="Picture 6" descr="https://medicalclub.ru/wp-content/uploads/2021/04/Rectangle-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958562"/>
            <a:ext cx="2869976" cy="2765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andia.ru/text/81/139/images/img1_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72" y="3065909"/>
            <a:ext cx="5458680" cy="2550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E15AD499-B5BD-4EBF-9C66-F45A7D9EAF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Tree>
    <p:extLst>
      <p:ext uri="{BB962C8B-B14F-4D97-AF65-F5344CB8AC3E}">
        <p14:creationId xmlns:p14="http://schemas.microsoft.com/office/powerpoint/2010/main" val="258460753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4811309" y="6426377"/>
            <a:ext cx="480592" cy="365125"/>
          </a:xfrm>
        </p:spPr>
        <p:txBody>
          <a:bodyPr/>
          <a:lstStyle/>
          <a:p>
            <a:fld id="{27CC4D4E-5B5E-45DF-8B1A-7F8303C63F93}" type="slidenum">
              <a:rPr lang="ru-RU" smtClean="0">
                <a:solidFill>
                  <a:schemeClr val="tx1"/>
                </a:solidFill>
              </a:rPr>
              <a:pPr/>
              <a:t>9</a:t>
            </a:fld>
            <a:endParaRPr lang="ru-RU" dirty="0">
              <a:solidFill>
                <a:schemeClr val="tx1"/>
              </a:solidFill>
            </a:endParaRPr>
          </a:p>
        </p:txBody>
      </p:sp>
      <p:sp>
        <p:nvSpPr>
          <p:cNvPr id="5" name="Прямоугольник 4"/>
          <p:cNvSpPr/>
          <p:nvPr/>
        </p:nvSpPr>
        <p:spPr>
          <a:xfrm>
            <a:off x="660104" y="260648"/>
            <a:ext cx="8016352" cy="3508653"/>
          </a:xfrm>
          <a:prstGeom prst="rect">
            <a:avLst/>
          </a:prstGeom>
        </p:spPr>
        <p:txBody>
          <a:bodyPr wrap="square">
            <a:spAutoFit/>
          </a:bodyPr>
          <a:lstStyle/>
          <a:p>
            <a:pPr indent="541338" algn="just"/>
            <a:r>
              <a:rPr lang="en" sz="1700" dirty="0">
                <a:solidFill>
                  <a:srgbClr val="FF0000"/>
                </a:solidFill>
                <a:effectLst/>
                <a:latin typeface="Arial" panose="020B0604020202020204" pitchFamily="34" charset="0"/>
                <a:cs typeface="Arial" panose="020B0604020202020204" pitchFamily="34" charset="0"/>
              </a:rPr>
              <a:t>The carrier's liability for ensuring physical protection during transportation of nuclear materials arises from the moment of loading nuclear materials until the moment of unloading of nuclear materials in accordance with the legislation of the Republic of Kazakhstan</a:t>
            </a:r>
            <a:r>
              <a:rPr lang="ru-RU" sz="1700" dirty="0">
                <a:solidFill>
                  <a:srgbClr val="FF0000"/>
                </a:solidFill>
                <a:latin typeface="Arial" panose="020B0604020202020204" pitchFamily="34" charset="0"/>
                <a:cs typeface="Arial" panose="020B0604020202020204" pitchFamily="34" charset="0"/>
              </a:rPr>
              <a:t>.</a:t>
            </a:r>
          </a:p>
          <a:p>
            <a:pPr indent="541338" algn="just"/>
            <a:r>
              <a:rPr lang="en" sz="1700" dirty="0">
                <a:solidFill>
                  <a:srgbClr val="FF0000"/>
                </a:solidFill>
                <a:latin typeface="Arial" panose="020B0604020202020204" pitchFamily="34" charset="0"/>
                <a:cs typeface="Arial" panose="020B0604020202020204" pitchFamily="34" charset="0"/>
              </a:rPr>
              <a:t>Prior to each dispatch of nuclear materials the shipper and the carrier, together with the security and response forces, shall verify </a:t>
            </a:r>
            <a:r>
              <a:rPr lang="en" sz="1700" dirty="0">
                <a:solidFill>
                  <a:srgbClr val="FF0000"/>
                </a:solidFill>
                <a:effectLst/>
                <a:latin typeface="Arial" panose="020B0604020202020204" pitchFamily="34" charset="0"/>
                <a:cs typeface="Arial" panose="020B0604020202020204" pitchFamily="34" charset="0"/>
              </a:rPr>
              <a:t>the integrity of the locks and seals on the package, vehicle, compartment or cargo container. At the same time, the cargo compartments of vehicles under protection shall not be </a:t>
            </a:r>
            <a:r>
              <a:rPr lang="en" sz="1700" dirty="0">
                <a:solidFill>
                  <a:srgbClr val="FF0000"/>
                </a:solidFill>
                <a:latin typeface="Arial" panose="020B0604020202020204" pitchFamily="34" charset="0"/>
                <a:cs typeface="Arial" panose="020B0604020202020204" pitchFamily="34" charset="0"/>
              </a:rPr>
              <a:t>opened along the route until they reach the </a:t>
            </a:r>
            <a:r>
              <a:rPr lang="en" sz="1700" dirty="0">
                <a:solidFill>
                  <a:srgbClr val="FF0000"/>
                </a:solidFill>
                <a:effectLst/>
                <a:latin typeface="Arial" panose="020B0604020202020204" pitchFamily="34" charset="0"/>
                <a:cs typeface="Arial" panose="020B0604020202020204" pitchFamily="34" charset="0"/>
              </a:rPr>
              <a:t>destination point</a:t>
            </a:r>
            <a:r>
              <a:rPr lang="ru-RU" sz="1700" dirty="0">
                <a:solidFill>
                  <a:srgbClr val="FF0000"/>
                </a:solidFill>
                <a:latin typeface="Arial" panose="020B0604020202020204" pitchFamily="34" charset="0"/>
                <a:cs typeface="Arial" panose="020B0604020202020204" pitchFamily="34" charset="0"/>
              </a:rPr>
              <a:t>.</a:t>
            </a:r>
            <a:r>
              <a:rPr lang="en-US" sz="1700" dirty="0">
                <a:solidFill>
                  <a:srgbClr val="FF0000"/>
                </a:solidFill>
                <a:latin typeface="Arial" panose="020B0604020202020204" pitchFamily="34" charset="0"/>
                <a:cs typeface="Arial" panose="020B0604020202020204" pitchFamily="34" charset="0"/>
              </a:rPr>
              <a:t> </a:t>
            </a:r>
            <a:endParaRPr lang="ru-RU" sz="1700" dirty="0">
              <a:solidFill>
                <a:srgbClr val="FF0000"/>
              </a:solidFill>
              <a:latin typeface="Arial" panose="020B0604020202020204" pitchFamily="34" charset="0"/>
              <a:cs typeface="Arial" panose="020B0604020202020204" pitchFamily="34" charset="0"/>
            </a:endParaRPr>
          </a:p>
          <a:p>
            <a:pPr indent="541338" algn="just"/>
            <a:r>
              <a:rPr lang="en" sz="1700" dirty="0">
                <a:solidFill>
                  <a:srgbClr val="FF0000"/>
                </a:solidFill>
                <a:effectLst/>
                <a:latin typeface="Arial" panose="020B0604020202020204" pitchFamily="34" charset="0"/>
                <a:cs typeface="Arial" panose="020B0604020202020204" pitchFamily="34" charset="0"/>
              </a:rPr>
              <a:t>The shipper, together with the consignee, ensure continuous monitoring of the location of the vehicle and the state of its physical security, as well as notification of the response forces by using two methods of communication</a:t>
            </a:r>
            <a:r>
              <a:rPr lang="ru-RU" sz="1700" dirty="0">
                <a:solidFill>
                  <a:srgbClr val="FF0000"/>
                </a:solidFill>
                <a:latin typeface="Arial" panose="020B0604020202020204" pitchFamily="34" charset="0"/>
                <a:cs typeface="Arial" panose="020B0604020202020204" pitchFamily="34" charset="0"/>
              </a:rPr>
              <a:t>.</a:t>
            </a:r>
          </a:p>
          <a:p>
            <a:endParaRPr lang="ru-RU" dirty="0"/>
          </a:p>
        </p:txBody>
      </p:sp>
      <p:pic>
        <p:nvPicPr>
          <p:cNvPr id="7" name="Picture 2" descr="https://safety-ss.ru/image/data/foto/060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42" y="3528105"/>
            <a:ext cx="3960440" cy="2637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a:extLst>
              <a:ext uri="{FF2B5EF4-FFF2-40B4-BE49-F238E27FC236}">
                <a16:creationId xmlns:a16="http://schemas.microsoft.com/office/drawing/2014/main" id="{EB499C14-16D2-4274-AE34-24A0A779A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901" y="3528105"/>
            <a:ext cx="2996757" cy="2996757"/>
          </a:xfrm>
          <a:prstGeom prst="rect">
            <a:avLst/>
          </a:prstGeom>
          <a:ln>
            <a:noFill/>
          </a:ln>
          <a:effectLst>
            <a:outerShdw blurRad="190500" algn="tl" rotWithShape="0">
              <a:srgbClr val="000000">
                <a:alpha val="70000"/>
              </a:srgbClr>
            </a:outerShdw>
          </a:effectLst>
        </p:spPr>
      </p:pic>
      <p:pic>
        <p:nvPicPr>
          <p:cNvPr id="10" name="Рисунок 9">
            <a:extLst>
              <a:ext uri="{FF2B5EF4-FFF2-40B4-BE49-F238E27FC236}">
                <a16:creationId xmlns:a16="http://schemas.microsoft.com/office/drawing/2014/main" id="{A1E17552-8E80-434F-B8F6-61DE49CD0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4475" y="5589240"/>
            <a:ext cx="1183829" cy="1183829"/>
          </a:xfrm>
          <a:prstGeom prst="rect">
            <a:avLst/>
          </a:prstGeom>
        </p:spPr>
      </p:pic>
    </p:spTree>
    <p:extLst>
      <p:ext uri="{BB962C8B-B14F-4D97-AF65-F5344CB8AC3E}">
        <p14:creationId xmlns:p14="http://schemas.microsoft.com/office/powerpoint/2010/main" val="276660195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NC RK">
      <a:majorFont>
        <a:latin typeface="Franklin Gothic Medium"/>
        <a:ea typeface=""/>
        <a:cs typeface=""/>
      </a:majorFont>
      <a:minorFont>
        <a:latin typeface="Franklin Gothic Medium Cond"/>
        <a:ea typeface=""/>
        <a:cs typeface=""/>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31426</TotalTime>
  <Words>1043</Words>
  <Application>Microsoft Office PowerPoint</Application>
  <PresentationFormat>Экран (4:3)</PresentationFormat>
  <Paragraphs>67</Paragraphs>
  <Slides>10</Slides>
  <Notes>7</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10</vt:i4>
      </vt:variant>
    </vt:vector>
  </HeadingPairs>
  <TitlesOfParts>
    <vt:vector size="22" baseType="lpstr">
      <vt:lpstr>Arial</vt:lpstr>
      <vt:lpstr>Arial Black</vt:lpstr>
      <vt:lpstr>Calibri</vt:lpstr>
      <vt:lpstr>Cambria Math</vt:lpstr>
      <vt:lpstr>Franklin Gothic Medium</vt:lpstr>
      <vt:lpstr>Franklin Gothic Medium Cond</vt:lpstr>
      <vt:lpstr>Tahoma</vt:lpstr>
      <vt:lpstr>Verdana</vt:lpstr>
      <vt:lpstr>Wingdings</vt:lpstr>
      <vt:lpstr>Wingdings 2</vt:lpstr>
      <vt:lpstr>Wingdings 3</vt: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НЯЦ РК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деятельности РГП НЯЦ РК (октябрь 2014)</dc:title>
  <dc:creator>Батырбеков Э.Г.</dc:creator>
  <cp:lastModifiedBy>Асель Сулеева</cp:lastModifiedBy>
  <cp:revision>1507</cp:revision>
  <cp:lastPrinted>2022-05-18T02:35:32Z</cp:lastPrinted>
  <dcterms:created xsi:type="dcterms:W3CDTF">2012-06-19T02:49:26Z</dcterms:created>
  <dcterms:modified xsi:type="dcterms:W3CDTF">2022-05-24T05:54:58Z</dcterms:modified>
</cp:coreProperties>
</file>