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0"/>
  </p:notesMasterIdLst>
  <p:handoutMasterIdLst>
    <p:handoutMasterId r:id="rId11"/>
  </p:handoutMasterIdLst>
  <p:sldIdLst>
    <p:sldId id="256" r:id="rId2"/>
    <p:sldId id="580" r:id="rId3"/>
    <p:sldId id="547" r:id="rId4"/>
    <p:sldId id="367" r:id="rId5"/>
    <p:sldId id="421" r:id="rId6"/>
    <p:sldId id="430" r:id="rId7"/>
    <p:sldId id="434" r:id="rId8"/>
    <p:sldId id="499" r:id="rId9"/>
  </p:sldIdLst>
  <p:sldSz cx="9144000" cy="6858000" type="screen4x3"/>
  <p:notesSz cx="7099300" cy="10234613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99FF"/>
    <a:srgbClr val="00FFCC"/>
    <a:srgbClr val="FFFFCC"/>
    <a:srgbClr val="FF9933"/>
    <a:srgbClr val="6973FF"/>
    <a:srgbClr val="7D7DFF"/>
    <a:srgbClr val="7D91FA"/>
    <a:srgbClr val="7D9BFA"/>
    <a:srgbClr val="FF00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99" autoAdjust="0"/>
    <p:restoredTop sz="99857" autoAdjust="0"/>
  </p:normalViewPr>
  <p:slideViewPr>
    <p:cSldViewPr>
      <p:cViewPr varScale="1">
        <p:scale>
          <a:sx n="82" d="100"/>
          <a:sy n="82" d="100"/>
        </p:scale>
        <p:origin x="1397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986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414" cy="479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36" tIns="47118" rIns="94236" bIns="47118" numCol="1" anchor="t" anchorCtr="0" compatLnSpc="1">
            <a:prstTxWarp prst="textNoShape">
              <a:avLst/>
            </a:prstTxWarp>
          </a:bodyPr>
          <a:lstStyle>
            <a:lvl1pPr defTabSz="941375">
              <a:lnSpc>
                <a:spcPct val="100000"/>
              </a:lnSpc>
              <a:spcBef>
                <a:spcPct val="50000"/>
              </a:spcBef>
              <a:buFontTx/>
              <a:buNone/>
              <a:defRPr sz="1200" b="0">
                <a:latin typeface="Verdan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886" y="0"/>
            <a:ext cx="3077414" cy="479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36" tIns="47118" rIns="94236" bIns="47118" numCol="1" anchor="t" anchorCtr="0" compatLnSpc="1">
            <a:prstTxWarp prst="textNoShape">
              <a:avLst/>
            </a:prstTxWarp>
          </a:bodyPr>
          <a:lstStyle>
            <a:lvl1pPr algn="r" defTabSz="941375">
              <a:lnSpc>
                <a:spcPct val="100000"/>
              </a:lnSpc>
              <a:spcBef>
                <a:spcPct val="50000"/>
              </a:spcBef>
              <a:buFontTx/>
              <a:buNone/>
              <a:defRPr sz="1200" b="0">
                <a:latin typeface="Verdan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33927"/>
            <a:ext cx="3077414" cy="479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36" tIns="47118" rIns="94236" bIns="47118" numCol="1" anchor="b" anchorCtr="0" compatLnSpc="1">
            <a:prstTxWarp prst="textNoShape">
              <a:avLst/>
            </a:prstTxWarp>
          </a:bodyPr>
          <a:lstStyle>
            <a:lvl1pPr defTabSz="941375">
              <a:lnSpc>
                <a:spcPct val="100000"/>
              </a:lnSpc>
              <a:spcBef>
                <a:spcPct val="50000"/>
              </a:spcBef>
              <a:buFontTx/>
              <a:buNone/>
              <a:defRPr sz="1200" b="0">
                <a:latin typeface="Verdan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886" y="9733927"/>
            <a:ext cx="3077414" cy="479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36" tIns="47118" rIns="94236" bIns="47118" numCol="1" anchor="b" anchorCtr="0" compatLnSpc="1">
            <a:prstTxWarp prst="textNoShape">
              <a:avLst/>
            </a:prstTxWarp>
          </a:bodyPr>
          <a:lstStyle>
            <a:lvl1pPr algn="r" defTabSz="941375">
              <a:lnSpc>
                <a:spcPct val="100000"/>
              </a:lnSpc>
              <a:spcBef>
                <a:spcPct val="50000"/>
              </a:spcBef>
              <a:buFontTx/>
              <a:buNone/>
              <a:defRPr sz="1200" b="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440D5E3-E8ED-44DB-A8B3-ADA23683DA9C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414" cy="51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859" tIns="46929" rIns="93859" bIns="46929" numCol="1" anchor="ctr" anchorCtr="0" compatLnSpc="1">
            <a:prstTxWarp prst="textNoShape">
              <a:avLst/>
            </a:prstTxWarp>
          </a:bodyPr>
          <a:lstStyle>
            <a:lvl1pPr defTabSz="938084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886" y="0"/>
            <a:ext cx="3077414" cy="51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859" tIns="46929" rIns="93859" bIns="46929" numCol="1" anchor="ctr" anchorCtr="0" compatLnSpc="1">
            <a:prstTxWarp prst="textNoShape">
              <a:avLst/>
            </a:prstTxWarp>
          </a:bodyPr>
          <a:lstStyle>
            <a:lvl1pPr algn="r" defTabSz="938084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5175"/>
            <a:ext cx="5121275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451" y="4861237"/>
            <a:ext cx="5200399" cy="4607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859" tIns="46929" rIns="93859" bIns="469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2473"/>
            <a:ext cx="3077414" cy="51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859" tIns="46929" rIns="93859" bIns="46929" numCol="1" anchor="b" anchorCtr="0" compatLnSpc="1">
            <a:prstTxWarp prst="textNoShape">
              <a:avLst/>
            </a:prstTxWarp>
          </a:bodyPr>
          <a:lstStyle>
            <a:lvl1pPr defTabSz="938084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886" y="9722473"/>
            <a:ext cx="3077414" cy="51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859" tIns="46929" rIns="93859" bIns="46929" numCol="1" anchor="b" anchorCtr="0" compatLnSpc="1">
            <a:prstTxWarp prst="textNoShape">
              <a:avLst/>
            </a:prstTxWarp>
          </a:bodyPr>
          <a:lstStyle>
            <a:lvl1pPr algn="r" defTabSz="938084">
              <a:lnSpc>
                <a:spcPct val="100000"/>
              </a:lnSpc>
              <a:spcBef>
                <a:spcPct val="0"/>
              </a:spcBef>
              <a:buFontTx/>
              <a:buNone/>
              <a:defRPr sz="1200" b="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A9829BA-6B06-4595-9E7E-51BF5DFB0BD2}" type="slidenum">
              <a:rPr lang="sv-SE" altLang="sl-SI"/>
              <a:pPr>
                <a:defRPr/>
              </a:pPr>
              <a:t>‹#›</a:t>
            </a:fld>
            <a:endParaRPr lang="sv-SE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084">
              <a:lnSpc>
                <a:spcPct val="90000"/>
              </a:lnSpc>
              <a:spcBef>
                <a:spcPct val="40000"/>
              </a:spcBef>
              <a:buChar char="•"/>
              <a:defRPr sz="25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216" indent="-296237" defTabSz="938084">
              <a:lnSpc>
                <a:spcPct val="90000"/>
              </a:lnSpc>
              <a:spcBef>
                <a:spcPct val="40000"/>
              </a:spcBef>
              <a:buChar char="•"/>
              <a:defRPr sz="25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4948" indent="-236990" defTabSz="938084">
              <a:lnSpc>
                <a:spcPct val="90000"/>
              </a:lnSpc>
              <a:spcBef>
                <a:spcPct val="40000"/>
              </a:spcBef>
              <a:buChar char="•"/>
              <a:defRPr sz="25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8927" indent="-236990" defTabSz="938084">
              <a:lnSpc>
                <a:spcPct val="90000"/>
              </a:lnSpc>
              <a:spcBef>
                <a:spcPct val="40000"/>
              </a:spcBef>
              <a:buChar char="•"/>
              <a:defRPr sz="25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2907" indent="-236990" defTabSz="938084">
              <a:lnSpc>
                <a:spcPct val="90000"/>
              </a:lnSpc>
              <a:spcBef>
                <a:spcPct val="40000"/>
              </a:spcBef>
              <a:buChar char="•"/>
              <a:defRPr sz="25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6886" indent="-236990" defTabSz="93808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5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0865" indent="-236990" defTabSz="93808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5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4844" indent="-236990" defTabSz="93808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5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28824" indent="-236990" defTabSz="93808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5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0CB2C1E2-E958-4E1A-9B98-8B02080BEF26}" type="slidenum">
              <a:rPr lang="sv-SE" altLang="sl-SI" sz="1200" b="0">
                <a:latin typeface="Times New Roman" panose="02020603050405020304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</a:t>
            </a:fld>
            <a:endParaRPr lang="sv-SE" altLang="sl-SI" sz="1200" b="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l-SI" alt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8F9375-B645-4D8A-81AC-6FAA240B7A8D}" type="slidenum">
              <a:rPr lang="sv-SE" altLang="sl-SI" sz="1200" b="0">
                <a:latin typeface="Times New Roman" panose="02020603050405020304" pitchFamily="18" charset="0"/>
              </a:rPr>
              <a:pPr/>
              <a:t>4</a:t>
            </a:fld>
            <a:endParaRPr lang="sv-SE" altLang="sl-SI" sz="1200" b="0">
              <a:latin typeface="Times New Roman" panose="02020603050405020304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l-SI" alt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4021886" y="9722473"/>
            <a:ext cx="3077414" cy="512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859" tIns="46929" rIns="93859" bIns="46929" anchor="b"/>
          <a:lstStyle>
            <a:lvl1pPr defTabSz="904875"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fld id="{FA45CA95-4522-4C2E-A752-8C725968DCF0}" type="slidenum">
              <a:rPr lang="sv-SE" altLang="sl-SI" sz="1200" b="0">
                <a:latin typeface="Times New Roman" panose="02020603050405020304" pitchFamily="18" charset="0"/>
              </a:rPr>
              <a:pPr algn="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7</a:t>
            </a:fld>
            <a:endParaRPr lang="sv-SE" altLang="sl-SI" sz="1200" b="0">
              <a:latin typeface="Times New Roman" panose="02020603050405020304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38575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31" y="4861237"/>
            <a:ext cx="5207039" cy="460598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2771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 userDrawn="1"/>
        </p:nvGrpSpPr>
        <p:grpSpPr bwMode="auto">
          <a:xfrm>
            <a:off x="250825" y="6170613"/>
            <a:ext cx="8739188" cy="487362"/>
            <a:chOff x="113" y="391"/>
            <a:chExt cx="5505" cy="307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4844" y="391"/>
              <a:ext cx="260" cy="307"/>
              <a:chOff x="18391" y="1837"/>
              <a:chExt cx="1284" cy="1520"/>
            </a:xfrm>
          </p:grpSpPr>
          <p:sp>
            <p:nvSpPr>
              <p:cNvPr id="8" name="Freeform 26"/>
              <p:cNvSpPr>
                <a:spLocks/>
              </p:cNvSpPr>
              <p:nvPr/>
            </p:nvSpPr>
            <p:spPr bwMode="auto">
              <a:xfrm>
                <a:off x="18949" y="1837"/>
                <a:ext cx="316" cy="1520"/>
              </a:xfrm>
              <a:custGeom>
                <a:avLst/>
                <a:gdLst>
                  <a:gd name="T0" fmla="*/ 0 w 213"/>
                  <a:gd name="T1" fmla="*/ 272 h 1034"/>
                  <a:gd name="T2" fmla="*/ 5 w 213"/>
                  <a:gd name="T3" fmla="*/ 225 h 1034"/>
                  <a:gd name="T4" fmla="*/ 13 w 213"/>
                  <a:gd name="T5" fmla="*/ 176 h 1034"/>
                  <a:gd name="T6" fmla="*/ 20 w 213"/>
                  <a:gd name="T7" fmla="*/ 136 h 1034"/>
                  <a:gd name="T8" fmla="*/ 24 w 213"/>
                  <a:gd name="T9" fmla="*/ 106 h 1034"/>
                  <a:gd name="T10" fmla="*/ 36 w 213"/>
                  <a:gd name="T11" fmla="*/ 61 h 1034"/>
                  <a:gd name="T12" fmla="*/ 48 w 213"/>
                  <a:gd name="T13" fmla="*/ 26 h 1034"/>
                  <a:gd name="T14" fmla="*/ 58 w 213"/>
                  <a:gd name="T15" fmla="*/ 9 h 1034"/>
                  <a:gd name="T16" fmla="*/ 65 w 213"/>
                  <a:gd name="T17" fmla="*/ 2 h 1034"/>
                  <a:gd name="T18" fmla="*/ 70 w 213"/>
                  <a:gd name="T19" fmla="*/ 0 h 1034"/>
                  <a:gd name="T20" fmla="*/ 76 w 213"/>
                  <a:gd name="T21" fmla="*/ 1 h 1034"/>
                  <a:gd name="T22" fmla="*/ 81 w 213"/>
                  <a:gd name="T23" fmla="*/ 5 h 1034"/>
                  <a:gd name="T24" fmla="*/ 87 w 213"/>
                  <a:gd name="T25" fmla="*/ 17 h 1034"/>
                  <a:gd name="T26" fmla="*/ 95 w 213"/>
                  <a:gd name="T27" fmla="*/ 39 h 1034"/>
                  <a:gd name="T28" fmla="*/ 106 w 213"/>
                  <a:gd name="T29" fmla="*/ 86 h 1034"/>
                  <a:gd name="T30" fmla="*/ 120 w 213"/>
                  <a:gd name="T31" fmla="*/ 166 h 1034"/>
                  <a:gd name="T32" fmla="*/ 134 w 213"/>
                  <a:gd name="T33" fmla="*/ 259 h 1034"/>
                  <a:gd name="T34" fmla="*/ 148 w 213"/>
                  <a:gd name="T35" fmla="*/ 351 h 1034"/>
                  <a:gd name="T36" fmla="*/ 160 w 213"/>
                  <a:gd name="T37" fmla="*/ 436 h 1034"/>
                  <a:gd name="T38" fmla="*/ 170 w 213"/>
                  <a:gd name="T39" fmla="*/ 510 h 1034"/>
                  <a:gd name="T40" fmla="*/ 177 w 213"/>
                  <a:gd name="T41" fmla="*/ 567 h 1034"/>
                  <a:gd name="T42" fmla="*/ 182 w 213"/>
                  <a:gd name="T43" fmla="*/ 618 h 1034"/>
                  <a:gd name="T44" fmla="*/ 189 w 213"/>
                  <a:gd name="T45" fmla="*/ 693 h 1034"/>
                  <a:gd name="T46" fmla="*/ 197 w 213"/>
                  <a:gd name="T47" fmla="*/ 774 h 1034"/>
                  <a:gd name="T48" fmla="*/ 205 w 213"/>
                  <a:gd name="T49" fmla="*/ 846 h 1034"/>
                  <a:gd name="T50" fmla="*/ 209 w 213"/>
                  <a:gd name="T51" fmla="*/ 884 h 1034"/>
                  <a:gd name="T52" fmla="*/ 212 w 213"/>
                  <a:gd name="T53" fmla="*/ 927 h 1034"/>
                  <a:gd name="T54" fmla="*/ 213 w 213"/>
                  <a:gd name="T55" fmla="*/ 978 h 1034"/>
                  <a:gd name="T56" fmla="*/ 209 w 213"/>
                  <a:gd name="T57" fmla="*/ 1011 h 1034"/>
                  <a:gd name="T58" fmla="*/ 203 w 213"/>
                  <a:gd name="T59" fmla="*/ 1026 h 1034"/>
                  <a:gd name="T60" fmla="*/ 196 w 213"/>
                  <a:gd name="T61" fmla="*/ 1033 h 1034"/>
                  <a:gd name="T62" fmla="*/ 190 w 213"/>
                  <a:gd name="T63" fmla="*/ 1034 h 1034"/>
                  <a:gd name="T64" fmla="*/ 184 w 213"/>
                  <a:gd name="T65" fmla="*/ 1032 h 1034"/>
                  <a:gd name="T66" fmla="*/ 174 w 213"/>
                  <a:gd name="T67" fmla="*/ 1022 h 1034"/>
                  <a:gd name="T68" fmla="*/ 157 w 213"/>
                  <a:gd name="T69" fmla="*/ 995 h 1034"/>
                  <a:gd name="T70" fmla="*/ 134 w 213"/>
                  <a:gd name="T71" fmla="*/ 947 h 1034"/>
                  <a:gd name="T72" fmla="*/ 110 w 213"/>
                  <a:gd name="T73" fmla="*/ 900 h 1034"/>
                  <a:gd name="T74" fmla="*/ 90 w 213"/>
                  <a:gd name="T75" fmla="*/ 857 h 1034"/>
                  <a:gd name="T76" fmla="*/ 70 w 213"/>
                  <a:gd name="T77" fmla="*/ 811 h 103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213" h="1034">
                    <a:moveTo>
                      <a:pt x="0" y="291"/>
                    </a:moveTo>
                    <a:lnTo>
                      <a:pt x="0" y="272"/>
                    </a:lnTo>
                    <a:lnTo>
                      <a:pt x="2" y="250"/>
                    </a:lnTo>
                    <a:lnTo>
                      <a:pt x="5" y="225"/>
                    </a:lnTo>
                    <a:lnTo>
                      <a:pt x="9" y="200"/>
                    </a:lnTo>
                    <a:lnTo>
                      <a:pt x="13" y="176"/>
                    </a:lnTo>
                    <a:lnTo>
                      <a:pt x="17" y="154"/>
                    </a:lnTo>
                    <a:lnTo>
                      <a:pt x="20" y="136"/>
                    </a:lnTo>
                    <a:lnTo>
                      <a:pt x="22" y="122"/>
                    </a:lnTo>
                    <a:lnTo>
                      <a:pt x="24" y="106"/>
                    </a:lnTo>
                    <a:lnTo>
                      <a:pt x="29" y="85"/>
                    </a:lnTo>
                    <a:lnTo>
                      <a:pt x="36" y="61"/>
                    </a:lnTo>
                    <a:lnTo>
                      <a:pt x="44" y="37"/>
                    </a:lnTo>
                    <a:lnTo>
                      <a:pt x="48" y="26"/>
                    </a:lnTo>
                    <a:lnTo>
                      <a:pt x="53" y="17"/>
                    </a:lnTo>
                    <a:lnTo>
                      <a:pt x="58" y="9"/>
                    </a:lnTo>
                    <a:lnTo>
                      <a:pt x="63" y="3"/>
                    </a:lnTo>
                    <a:lnTo>
                      <a:pt x="65" y="2"/>
                    </a:lnTo>
                    <a:lnTo>
                      <a:pt x="68" y="0"/>
                    </a:lnTo>
                    <a:lnTo>
                      <a:pt x="70" y="0"/>
                    </a:lnTo>
                    <a:lnTo>
                      <a:pt x="73" y="0"/>
                    </a:lnTo>
                    <a:lnTo>
                      <a:pt x="76" y="1"/>
                    </a:lnTo>
                    <a:lnTo>
                      <a:pt x="78" y="2"/>
                    </a:lnTo>
                    <a:lnTo>
                      <a:pt x="81" y="5"/>
                    </a:lnTo>
                    <a:lnTo>
                      <a:pt x="83" y="9"/>
                    </a:lnTo>
                    <a:lnTo>
                      <a:pt x="87" y="17"/>
                    </a:lnTo>
                    <a:lnTo>
                      <a:pt x="91" y="27"/>
                    </a:lnTo>
                    <a:lnTo>
                      <a:pt x="95" y="39"/>
                    </a:lnTo>
                    <a:lnTo>
                      <a:pt x="99" y="53"/>
                    </a:lnTo>
                    <a:lnTo>
                      <a:pt x="106" y="86"/>
                    </a:lnTo>
                    <a:lnTo>
                      <a:pt x="113" y="124"/>
                    </a:lnTo>
                    <a:lnTo>
                      <a:pt x="120" y="166"/>
                    </a:lnTo>
                    <a:lnTo>
                      <a:pt x="126" y="211"/>
                    </a:lnTo>
                    <a:lnTo>
                      <a:pt x="134" y="259"/>
                    </a:lnTo>
                    <a:lnTo>
                      <a:pt x="142" y="307"/>
                    </a:lnTo>
                    <a:lnTo>
                      <a:pt x="148" y="351"/>
                    </a:lnTo>
                    <a:lnTo>
                      <a:pt x="154" y="395"/>
                    </a:lnTo>
                    <a:lnTo>
                      <a:pt x="160" y="436"/>
                    </a:lnTo>
                    <a:lnTo>
                      <a:pt x="166" y="474"/>
                    </a:lnTo>
                    <a:lnTo>
                      <a:pt x="170" y="510"/>
                    </a:lnTo>
                    <a:lnTo>
                      <a:pt x="174" y="541"/>
                    </a:lnTo>
                    <a:lnTo>
                      <a:pt x="177" y="567"/>
                    </a:lnTo>
                    <a:lnTo>
                      <a:pt x="179" y="587"/>
                    </a:lnTo>
                    <a:lnTo>
                      <a:pt x="182" y="618"/>
                    </a:lnTo>
                    <a:lnTo>
                      <a:pt x="185" y="654"/>
                    </a:lnTo>
                    <a:lnTo>
                      <a:pt x="189" y="693"/>
                    </a:lnTo>
                    <a:lnTo>
                      <a:pt x="193" y="734"/>
                    </a:lnTo>
                    <a:lnTo>
                      <a:pt x="197" y="774"/>
                    </a:lnTo>
                    <a:lnTo>
                      <a:pt x="201" y="812"/>
                    </a:lnTo>
                    <a:lnTo>
                      <a:pt x="205" y="846"/>
                    </a:lnTo>
                    <a:lnTo>
                      <a:pt x="208" y="873"/>
                    </a:lnTo>
                    <a:lnTo>
                      <a:pt x="209" y="884"/>
                    </a:lnTo>
                    <a:lnTo>
                      <a:pt x="211" y="903"/>
                    </a:lnTo>
                    <a:lnTo>
                      <a:pt x="212" y="927"/>
                    </a:lnTo>
                    <a:lnTo>
                      <a:pt x="213" y="952"/>
                    </a:lnTo>
                    <a:lnTo>
                      <a:pt x="213" y="978"/>
                    </a:lnTo>
                    <a:lnTo>
                      <a:pt x="210" y="1001"/>
                    </a:lnTo>
                    <a:lnTo>
                      <a:pt x="209" y="1011"/>
                    </a:lnTo>
                    <a:lnTo>
                      <a:pt x="206" y="1019"/>
                    </a:lnTo>
                    <a:lnTo>
                      <a:pt x="203" y="1026"/>
                    </a:lnTo>
                    <a:lnTo>
                      <a:pt x="200" y="1031"/>
                    </a:lnTo>
                    <a:lnTo>
                      <a:pt x="196" y="1033"/>
                    </a:lnTo>
                    <a:lnTo>
                      <a:pt x="192" y="1034"/>
                    </a:lnTo>
                    <a:lnTo>
                      <a:pt x="190" y="1034"/>
                    </a:lnTo>
                    <a:lnTo>
                      <a:pt x="187" y="1033"/>
                    </a:lnTo>
                    <a:lnTo>
                      <a:pt x="184" y="1032"/>
                    </a:lnTo>
                    <a:lnTo>
                      <a:pt x="181" y="1029"/>
                    </a:lnTo>
                    <a:lnTo>
                      <a:pt x="174" y="1022"/>
                    </a:lnTo>
                    <a:lnTo>
                      <a:pt x="166" y="1011"/>
                    </a:lnTo>
                    <a:lnTo>
                      <a:pt x="157" y="995"/>
                    </a:lnTo>
                    <a:lnTo>
                      <a:pt x="147" y="974"/>
                    </a:lnTo>
                    <a:lnTo>
                      <a:pt x="134" y="947"/>
                    </a:lnTo>
                    <a:lnTo>
                      <a:pt x="121" y="923"/>
                    </a:lnTo>
                    <a:lnTo>
                      <a:pt x="110" y="900"/>
                    </a:lnTo>
                    <a:lnTo>
                      <a:pt x="100" y="879"/>
                    </a:lnTo>
                    <a:lnTo>
                      <a:pt x="90" y="857"/>
                    </a:lnTo>
                    <a:lnTo>
                      <a:pt x="80" y="835"/>
                    </a:lnTo>
                    <a:lnTo>
                      <a:pt x="70" y="811"/>
                    </a:lnTo>
                    <a:lnTo>
                      <a:pt x="60" y="784"/>
                    </a:lnTo>
                  </a:path>
                </a:pathLst>
              </a:custGeom>
              <a:noFill/>
              <a:ln w="19050" cmpd="sng">
                <a:solidFill>
                  <a:schemeClr val="bg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" name="Freeform 27"/>
              <p:cNvSpPr>
                <a:spLocks/>
              </p:cNvSpPr>
              <p:nvPr/>
            </p:nvSpPr>
            <p:spPr bwMode="auto">
              <a:xfrm>
                <a:off x="18391" y="2599"/>
                <a:ext cx="1284" cy="149"/>
              </a:xfrm>
              <a:custGeom>
                <a:avLst/>
                <a:gdLst>
                  <a:gd name="T0" fmla="*/ 261 w 871"/>
                  <a:gd name="T1" fmla="*/ 0 h 103"/>
                  <a:gd name="T2" fmla="*/ 235 w 871"/>
                  <a:gd name="T3" fmla="*/ 5 h 103"/>
                  <a:gd name="T4" fmla="*/ 205 w 871"/>
                  <a:gd name="T5" fmla="*/ 10 h 103"/>
                  <a:gd name="T6" fmla="*/ 172 w 871"/>
                  <a:gd name="T7" fmla="*/ 16 h 103"/>
                  <a:gd name="T8" fmla="*/ 137 w 871"/>
                  <a:gd name="T9" fmla="*/ 24 h 103"/>
                  <a:gd name="T10" fmla="*/ 103 w 871"/>
                  <a:gd name="T11" fmla="*/ 33 h 103"/>
                  <a:gd name="T12" fmla="*/ 71 w 871"/>
                  <a:gd name="T13" fmla="*/ 44 h 103"/>
                  <a:gd name="T14" fmla="*/ 55 w 871"/>
                  <a:gd name="T15" fmla="*/ 50 h 103"/>
                  <a:gd name="T16" fmla="*/ 40 w 871"/>
                  <a:gd name="T17" fmla="*/ 57 h 103"/>
                  <a:gd name="T18" fmla="*/ 27 w 871"/>
                  <a:gd name="T19" fmla="*/ 64 h 103"/>
                  <a:gd name="T20" fmla="*/ 14 w 871"/>
                  <a:gd name="T21" fmla="*/ 72 h 103"/>
                  <a:gd name="T22" fmla="*/ 8 w 871"/>
                  <a:gd name="T23" fmla="*/ 76 h 103"/>
                  <a:gd name="T24" fmla="*/ 4 w 871"/>
                  <a:gd name="T25" fmla="*/ 80 h 103"/>
                  <a:gd name="T26" fmla="*/ 1 w 871"/>
                  <a:gd name="T27" fmla="*/ 83 h 103"/>
                  <a:gd name="T28" fmla="*/ 0 w 871"/>
                  <a:gd name="T29" fmla="*/ 86 h 103"/>
                  <a:gd name="T30" fmla="*/ 1 w 871"/>
                  <a:gd name="T31" fmla="*/ 89 h 103"/>
                  <a:gd name="T32" fmla="*/ 2 w 871"/>
                  <a:gd name="T33" fmla="*/ 91 h 103"/>
                  <a:gd name="T34" fmla="*/ 5 w 871"/>
                  <a:gd name="T35" fmla="*/ 94 h 103"/>
                  <a:gd name="T36" fmla="*/ 9 w 871"/>
                  <a:gd name="T37" fmla="*/ 96 h 103"/>
                  <a:gd name="T38" fmla="*/ 20 w 871"/>
                  <a:gd name="T39" fmla="*/ 99 h 103"/>
                  <a:gd name="T40" fmla="*/ 34 w 871"/>
                  <a:gd name="T41" fmla="*/ 101 h 103"/>
                  <a:gd name="T42" fmla="*/ 51 w 871"/>
                  <a:gd name="T43" fmla="*/ 102 h 103"/>
                  <a:gd name="T44" fmla="*/ 70 w 871"/>
                  <a:gd name="T45" fmla="*/ 103 h 103"/>
                  <a:gd name="T46" fmla="*/ 110 w 871"/>
                  <a:gd name="T47" fmla="*/ 103 h 103"/>
                  <a:gd name="T48" fmla="*/ 148 w 871"/>
                  <a:gd name="T49" fmla="*/ 102 h 103"/>
                  <a:gd name="T50" fmla="*/ 179 w 871"/>
                  <a:gd name="T51" fmla="*/ 101 h 103"/>
                  <a:gd name="T52" fmla="*/ 196 w 871"/>
                  <a:gd name="T53" fmla="*/ 100 h 103"/>
                  <a:gd name="T54" fmla="*/ 254 w 871"/>
                  <a:gd name="T55" fmla="*/ 99 h 103"/>
                  <a:gd name="T56" fmla="*/ 312 w 871"/>
                  <a:gd name="T57" fmla="*/ 98 h 103"/>
                  <a:gd name="T58" fmla="*/ 371 w 871"/>
                  <a:gd name="T59" fmla="*/ 95 h 103"/>
                  <a:gd name="T60" fmla="*/ 429 w 871"/>
                  <a:gd name="T61" fmla="*/ 92 h 103"/>
                  <a:gd name="T62" fmla="*/ 487 w 871"/>
                  <a:gd name="T63" fmla="*/ 89 h 103"/>
                  <a:gd name="T64" fmla="*/ 546 w 871"/>
                  <a:gd name="T65" fmla="*/ 85 h 103"/>
                  <a:gd name="T66" fmla="*/ 605 w 871"/>
                  <a:gd name="T67" fmla="*/ 82 h 103"/>
                  <a:gd name="T68" fmla="*/ 663 w 871"/>
                  <a:gd name="T69" fmla="*/ 79 h 103"/>
                  <a:gd name="T70" fmla="*/ 680 w 871"/>
                  <a:gd name="T71" fmla="*/ 78 h 103"/>
                  <a:gd name="T72" fmla="*/ 703 w 871"/>
                  <a:gd name="T73" fmla="*/ 77 h 103"/>
                  <a:gd name="T74" fmla="*/ 728 w 871"/>
                  <a:gd name="T75" fmla="*/ 76 h 103"/>
                  <a:gd name="T76" fmla="*/ 754 w 871"/>
                  <a:gd name="T77" fmla="*/ 74 h 103"/>
                  <a:gd name="T78" fmla="*/ 780 w 871"/>
                  <a:gd name="T79" fmla="*/ 72 h 103"/>
                  <a:gd name="T80" fmla="*/ 804 w 871"/>
                  <a:gd name="T81" fmla="*/ 70 h 103"/>
                  <a:gd name="T82" fmla="*/ 825 w 871"/>
                  <a:gd name="T83" fmla="*/ 67 h 103"/>
                  <a:gd name="T84" fmla="*/ 843 w 871"/>
                  <a:gd name="T85" fmla="*/ 63 h 103"/>
                  <a:gd name="T86" fmla="*/ 856 w 871"/>
                  <a:gd name="T87" fmla="*/ 58 h 103"/>
                  <a:gd name="T88" fmla="*/ 865 w 871"/>
                  <a:gd name="T89" fmla="*/ 54 h 103"/>
                  <a:gd name="T90" fmla="*/ 867 w 871"/>
                  <a:gd name="T91" fmla="*/ 52 h 103"/>
                  <a:gd name="T92" fmla="*/ 869 w 871"/>
                  <a:gd name="T93" fmla="*/ 49 h 103"/>
                  <a:gd name="T94" fmla="*/ 871 w 871"/>
                  <a:gd name="T95" fmla="*/ 47 h 103"/>
                  <a:gd name="T96" fmla="*/ 869 w 871"/>
                  <a:gd name="T97" fmla="*/ 45 h 103"/>
                  <a:gd name="T98" fmla="*/ 868 w 871"/>
                  <a:gd name="T99" fmla="*/ 43 h 103"/>
                  <a:gd name="T100" fmla="*/ 866 w 871"/>
                  <a:gd name="T101" fmla="*/ 40 h 103"/>
                  <a:gd name="T102" fmla="*/ 864 w 871"/>
                  <a:gd name="T103" fmla="*/ 38 h 103"/>
                  <a:gd name="T104" fmla="*/ 860 w 871"/>
                  <a:gd name="T105" fmla="*/ 36 h 103"/>
                  <a:gd name="T106" fmla="*/ 852 w 871"/>
                  <a:gd name="T107" fmla="*/ 32 h 103"/>
                  <a:gd name="T108" fmla="*/ 842 w 871"/>
                  <a:gd name="T109" fmla="*/ 28 h 103"/>
                  <a:gd name="T110" fmla="*/ 817 w 871"/>
                  <a:gd name="T111" fmla="*/ 20 h 103"/>
                  <a:gd name="T112" fmla="*/ 791 w 871"/>
                  <a:gd name="T113" fmla="*/ 14 h 103"/>
                  <a:gd name="T114" fmla="*/ 766 w 871"/>
                  <a:gd name="T115" fmla="*/ 9 h 103"/>
                  <a:gd name="T116" fmla="*/ 748 w 871"/>
                  <a:gd name="T117" fmla="*/ 5 h 10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871" h="103">
                    <a:moveTo>
                      <a:pt x="261" y="0"/>
                    </a:moveTo>
                    <a:lnTo>
                      <a:pt x="235" y="5"/>
                    </a:lnTo>
                    <a:lnTo>
                      <a:pt x="205" y="10"/>
                    </a:lnTo>
                    <a:lnTo>
                      <a:pt x="172" y="16"/>
                    </a:lnTo>
                    <a:lnTo>
                      <a:pt x="137" y="24"/>
                    </a:lnTo>
                    <a:lnTo>
                      <a:pt x="103" y="33"/>
                    </a:lnTo>
                    <a:lnTo>
                      <a:pt x="71" y="44"/>
                    </a:lnTo>
                    <a:lnTo>
                      <a:pt x="55" y="50"/>
                    </a:lnTo>
                    <a:lnTo>
                      <a:pt x="40" y="57"/>
                    </a:lnTo>
                    <a:lnTo>
                      <a:pt x="27" y="64"/>
                    </a:lnTo>
                    <a:lnTo>
                      <a:pt x="14" y="72"/>
                    </a:lnTo>
                    <a:lnTo>
                      <a:pt x="8" y="76"/>
                    </a:lnTo>
                    <a:lnTo>
                      <a:pt x="4" y="80"/>
                    </a:lnTo>
                    <a:lnTo>
                      <a:pt x="1" y="83"/>
                    </a:lnTo>
                    <a:lnTo>
                      <a:pt x="0" y="86"/>
                    </a:lnTo>
                    <a:lnTo>
                      <a:pt x="1" y="89"/>
                    </a:lnTo>
                    <a:lnTo>
                      <a:pt x="2" y="91"/>
                    </a:lnTo>
                    <a:lnTo>
                      <a:pt x="5" y="94"/>
                    </a:lnTo>
                    <a:lnTo>
                      <a:pt x="9" y="96"/>
                    </a:lnTo>
                    <a:lnTo>
                      <a:pt x="20" y="99"/>
                    </a:lnTo>
                    <a:lnTo>
                      <a:pt x="34" y="101"/>
                    </a:lnTo>
                    <a:lnTo>
                      <a:pt x="51" y="102"/>
                    </a:lnTo>
                    <a:lnTo>
                      <a:pt x="70" y="103"/>
                    </a:lnTo>
                    <a:lnTo>
                      <a:pt x="110" y="103"/>
                    </a:lnTo>
                    <a:lnTo>
                      <a:pt x="148" y="102"/>
                    </a:lnTo>
                    <a:lnTo>
                      <a:pt x="179" y="101"/>
                    </a:lnTo>
                    <a:lnTo>
                      <a:pt x="196" y="100"/>
                    </a:lnTo>
                    <a:lnTo>
                      <a:pt x="254" y="99"/>
                    </a:lnTo>
                    <a:lnTo>
                      <a:pt x="312" y="98"/>
                    </a:lnTo>
                    <a:lnTo>
                      <a:pt x="371" y="95"/>
                    </a:lnTo>
                    <a:lnTo>
                      <a:pt x="429" y="92"/>
                    </a:lnTo>
                    <a:lnTo>
                      <a:pt x="487" y="89"/>
                    </a:lnTo>
                    <a:lnTo>
                      <a:pt x="546" y="85"/>
                    </a:lnTo>
                    <a:lnTo>
                      <a:pt x="605" y="82"/>
                    </a:lnTo>
                    <a:lnTo>
                      <a:pt x="663" y="79"/>
                    </a:lnTo>
                    <a:lnTo>
                      <a:pt x="680" y="78"/>
                    </a:lnTo>
                    <a:lnTo>
                      <a:pt x="703" y="77"/>
                    </a:lnTo>
                    <a:lnTo>
                      <a:pt x="728" y="76"/>
                    </a:lnTo>
                    <a:lnTo>
                      <a:pt x="754" y="74"/>
                    </a:lnTo>
                    <a:lnTo>
                      <a:pt x="780" y="72"/>
                    </a:lnTo>
                    <a:lnTo>
                      <a:pt x="804" y="70"/>
                    </a:lnTo>
                    <a:lnTo>
                      <a:pt x="825" y="67"/>
                    </a:lnTo>
                    <a:lnTo>
                      <a:pt x="843" y="63"/>
                    </a:lnTo>
                    <a:lnTo>
                      <a:pt x="856" y="58"/>
                    </a:lnTo>
                    <a:lnTo>
                      <a:pt x="865" y="54"/>
                    </a:lnTo>
                    <a:lnTo>
                      <a:pt x="867" y="52"/>
                    </a:lnTo>
                    <a:lnTo>
                      <a:pt x="869" y="49"/>
                    </a:lnTo>
                    <a:lnTo>
                      <a:pt x="871" y="47"/>
                    </a:lnTo>
                    <a:lnTo>
                      <a:pt x="869" y="45"/>
                    </a:lnTo>
                    <a:lnTo>
                      <a:pt x="868" y="43"/>
                    </a:lnTo>
                    <a:lnTo>
                      <a:pt x="866" y="40"/>
                    </a:lnTo>
                    <a:lnTo>
                      <a:pt x="864" y="38"/>
                    </a:lnTo>
                    <a:lnTo>
                      <a:pt x="860" y="36"/>
                    </a:lnTo>
                    <a:lnTo>
                      <a:pt x="852" y="32"/>
                    </a:lnTo>
                    <a:lnTo>
                      <a:pt x="842" y="28"/>
                    </a:lnTo>
                    <a:lnTo>
                      <a:pt x="817" y="20"/>
                    </a:lnTo>
                    <a:lnTo>
                      <a:pt x="791" y="14"/>
                    </a:lnTo>
                    <a:lnTo>
                      <a:pt x="766" y="9"/>
                    </a:lnTo>
                    <a:lnTo>
                      <a:pt x="748" y="5"/>
                    </a:lnTo>
                  </a:path>
                </a:pathLst>
              </a:custGeom>
              <a:noFill/>
              <a:ln w="19050" cmpd="sng">
                <a:solidFill>
                  <a:schemeClr val="bg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" name="Freeform 28"/>
              <p:cNvSpPr>
                <a:spLocks/>
              </p:cNvSpPr>
              <p:nvPr/>
            </p:nvSpPr>
            <p:spPr bwMode="auto">
              <a:xfrm>
                <a:off x="19018" y="2530"/>
                <a:ext cx="114" cy="139"/>
              </a:xfrm>
              <a:custGeom>
                <a:avLst/>
                <a:gdLst>
                  <a:gd name="T0" fmla="*/ 69 w 79"/>
                  <a:gd name="T1" fmla="*/ 89 h 95"/>
                  <a:gd name="T2" fmla="*/ 73 w 79"/>
                  <a:gd name="T3" fmla="*/ 82 h 95"/>
                  <a:gd name="T4" fmla="*/ 76 w 79"/>
                  <a:gd name="T5" fmla="*/ 75 h 95"/>
                  <a:gd name="T6" fmla="*/ 78 w 79"/>
                  <a:gd name="T7" fmla="*/ 66 h 95"/>
                  <a:gd name="T8" fmla="*/ 79 w 79"/>
                  <a:gd name="T9" fmla="*/ 56 h 95"/>
                  <a:gd name="T10" fmla="*/ 79 w 79"/>
                  <a:gd name="T11" fmla="*/ 47 h 95"/>
                  <a:gd name="T12" fmla="*/ 78 w 79"/>
                  <a:gd name="T13" fmla="*/ 38 h 95"/>
                  <a:gd name="T14" fmla="*/ 76 w 79"/>
                  <a:gd name="T15" fmla="*/ 30 h 95"/>
                  <a:gd name="T16" fmla="*/ 72 w 79"/>
                  <a:gd name="T17" fmla="*/ 23 h 95"/>
                  <a:gd name="T18" fmla="*/ 63 w 79"/>
                  <a:gd name="T19" fmla="*/ 14 h 95"/>
                  <a:gd name="T20" fmla="*/ 55 w 79"/>
                  <a:gd name="T21" fmla="*/ 7 h 95"/>
                  <a:gd name="T22" fmla="*/ 50 w 79"/>
                  <a:gd name="T23" fmla="*/ 4 h 95"/>
                  <a:gd name="T24" fmla="*/ 46 w 79"/>
                  <a:gd name="T25" fmla="*/ 2 h 95"/>
                  <a:gd name="T26" fmla="*/ 42 w 79"/>
                  <a:gd name="T27" fmla="*/ 1 h 95"/>
                  <a:gd name="T28" fmla="*/ 37 w 79"/>
                  <a:gd name="T29" fmla="*/ 0 h 95"/>
                  <a:gd name="T30" fmla="*/ 33 w 79"/>
                  <a:gd name="T31" fmla="*/ 0 h 95"/>
                  <a:gd name="T32" fmla="*/ 29 w 79"/>
                  <a:gd name="T33" fmla="*/ 1 h 95"/>
                  <a:gd name="T34" fmla="*/ 25 w 79"/>
                  <a:gd name="T35" fmla="*/ 2 h 95"/>
                  <a:gd name="T36" fmla="*/ 20 w 79"/>
                  <a:gd name="T37" fmla="*/ 5 h 95"/>
                  <a:gd name="T38" fmla="*/ 16 w 79"/>
                  <a:gd name="T39" fmla="*/ 8 h 95"/>
                  <a:gd name="T40" fmla="*/ 12 w 79"/>
                  <a:gd name="T41" fmla="*/ 11 h 95"/>
                  <a:gd name="T42" fmla="*/ 8 w 79"/>
                  <a:gd name="T43" fmla="*/ 16 h 95"/>
                  <a:gd name="T44" fmla="*/ 3 w 79"/>
                  <a:gd name="T45" fmla="*/ 21 h 95"/>
                  <a:gd name="T46" fmla="*/ 2 w 79"/>
                  <a:gd name="T47" fmla="*/ 25 h 95"/>
                  <a:gd name="T48" fmla="*/ 0 w 79"/>
                  <a:gd name="T49" fmla="*/ 28 h 95"/>
                  <a:gd name="T50" fmla="*/ 0 w 79"/>
                  <a:gd name="T51" fmla="*/ 33 h 95"/>
                  <a:gd name="T52" fmla="*/ 0 w 79"/>
                  <a:gd name="T53" fmla="*/ 37 h 95"/>
                  <a:gd name="T54" fmla="*/ 1 w 79"/>
                  <a:gd name="T55" fmla="*/ 47 h 95"/>
                  <a:gd name="T56" fmla="*/ 3 w 79"/>
                  <a:gd name="T57" fmla="*/ 57 h 95"/>
                  <a:gd name="T58" fmla="*/ 7 w 79"/>
                  <a:gd name="T59" fmla="*/ 67 h 95"/>
                  <a:gd name="T60" fmla="*/ 12 w 79"/>
                  <a:gd name="T61" fmla="*/ 76 h 95"/>
                  <a:gd name="T62" fmla="*/ 17 w 79"/>
                  <a:gd name="T63" fmla="*/ 83 h 95"/>
                  <a:gd name="T64" fmla="*/ 23 w 79"/>
                  <a:gd name="T65" fmla="*/ 88 h 95"/>
                  <a:gd name="T66" fmla="*/ 28 w 79"/>
                  <a:gd name="T67" fmla="*/ 91 h 95"/>
                  <a:gd name="T68" fmla="*/ 33 w 79"/>
                  <a:gd name="T69" fmla="*/ 93 h 95"/>
                  <a:gd name="T70" fmla="*/ 39 w 79"/>
                  <a:gd name="T71" fmla="*/ 94 h 95"/>
                  <a:gd name="T72" fmla="*/ 45 w 79"/>
                  <a:gd name="T73" fmla="*/ 95 h 95"/>
                  <a:gd name="T74" fmla="*/ 51 w 79"/>
                  <a:gd name="T75" fmla="*/ 95 h 95"/>
                  <a:gd name="T76" fmla="*/ 56 w 79"/>
                  <a:gd name="T77" fmla="*/ 94 h 95"/>
                  <a:gd name="T78" fmla="*/ 61 w 79"/>
                  <a:gd name="T79" fmla="*/ 91 h 95"/>
                  <a:gd name="T80" fmla="*/ 65 w 79"/>
                  <a:gd name="T81" fmla="*/ 87 h 95"/>
                  <a:gd name="T82" fmla="*/ 70 w 79"/>
                  <a:gd name="T83" fmla="*/ 78 h 95"/>
                  <a:gd name="T84" fmla="*/ 74 w 79"/>
                  <a:gd name="T85" fmla="*/ 67 h 95"/>
                  <a:gd name="T86" fmla="*/ 77 w 79"/>
                  <a:gd name="T87" fmla="*/ 55 h 95"/>
                  <a:gd name="T88" fmla="*/ 78 w 79"/>
                  <a:gd name="T89" fmla="*/ 44 h 95"/>
                  <a:gd name="T90" fmla="*/ 77 w 79"/>
                  <a:gd name="T91" fmla="*/ 39 h 95"/>
                  <a:gd name="T92" fmla="*/ 73 w 79"/>
                  <a:gd name="T93" fmla="*/ 34 h 95"/>
                  <a:gd name="T94" fmla="*/ 67 w 79"/>
                  <a:gd name="T95" fmla="*/ 27 h 95"/>
                  <a:gd name="T96" fmla="*/ 61 w 79"/>
                  <a:gd name="T97" fmla="*/ 21 h 95"/>
                  <a:gd name="T98" fmla="*/ 53 w 79"/>
                  <a:gd name="T99" fmla="*/ 16 h 95"/>
                  <a:gd name="T100" fmla="*/ 46 w 79"/>
                  <a:gd name="T101" fmla="*/ 12 h 95"/>
                  <a:gd name="T102" fmla="*/ 43 w 79"/>
                  <a:gd name="T103" fmla="*/ 11 h 95"/>
                  <a:gd name="T104" fmla="*/ 40 w 79"/>
                  <a:gd name="T105" fmla="*/ 10 h 95"/>
                  <a:gd name="T106" fmla="*/ 37 w 79"/>
                  <a:gd name="T107" fmla="*/ 11 h 95"/>
                  <a:gd name="T108" fmla="*/ 35 w 79"/>
                  <a:gd name="T109" fmla="*/ 12 h 95"/>
                  <a:gd name="T110" fmla="*/ 29 w 79"/>
                  <a:gd name="T111" fmla="*/ 17 h 95"/>
                  <a:gd name="T112" fmla="*/ 25 w 79"/>
                  <a:gd name="T113" fmla="*/ 21 h 95"/>
                  <a:gd name="T114" fmla="*/ 22 w 79"/>
                  <a:gd name="T115" fmla="*/ 24 h 95"/>
                  <a:gd name="T116" fmla="*/ 21 w 79"/>
                  <a:gd name="T117" fmla="*/ 27 h 95"/>
                  <a:gd name="T118" fmla="*/ 20 w 79"/>
                  <a:gd name="T119" fmla="*/ 35 h 95"/>
                  <a:gd name="T120" fmla="*/ 21 w 79"/>
                  <a:gd name="T121" fmla="*/ 46 h 95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79" h="95">
                    <a:moveTo>
                      <a:pt x="69" y="89"/>
                    </a:moveTo>
                    <a:lnTo>
                      <a:pt x="73" y="82"/>
                    </a:lnTo>
                    <a:lnTo>
                      <a:pt x="76" y="75"/>
                    </a:lnTo>
                    <a:lnTo>
                      <a:pt x="78" y="66"/>
                    </a:lnTo>
                    <a:lnTo>
                      <a:pt x="79" y="56"/>
                    </a:lnTo>
                    <a:lnTo>
                      <a:pt x="79" y="47"/>
                    </a:lnTo>
                    <a:lnTo>
                      <a:pt x="78" y="38"/>
                    </a:lnTo>
                    <a:lnTo>
                      <a:pt x="76" y="30"/>
                    </a:lnTo>
                    <a:lnTo>
                      <a:pt x="72" y="23"/>
                    </a:lnTo>
                    <a:lnTo>
                      <a:pt x="63" y="14"/>
                    </a:lnTo>
                    <a:lnTo>
                      <a:pt x="55" y="7"/>
                    </a:lnTo>
                    <a:lnTo>
                      <a:pt x="50" y="4"/>
                    </a:lnTo>
                    <a:lnTo>
                      <a:pt x="46" y="2"/>
                    </a:lnTo>
                    <a:lnTo>
                      <a:pt x="42" y="1"/>
                    </a:lnTo>
                    <a:lnTo>
                      <a:pt x="37" y="0"/>
                    </a:lnTo>
                    <a:lnTo>
                      <a:pt x="33" y="0"/>
                    </a:lnTo>
                    <a:lnTo>
                      <a:pt x="29" y="1"/>
                    </a:lnTo>
                    <a:lnTo>
                      <a:pt x="25" y="2"/>
                    </a:lnTo>
                    <a:lnTo>
                      <a:pt x="20" y="5"/>
                    </a:lnTo>
                    <a:lnTo>
                      <a:pt x="16" y="8"/>
                    </a:lnTo>
                    <a:lnTo>
                      <a:pt x="12" y="11"/>
                    </a:lnTo>
                    <a:lnTo>
                      <a:pt x="8" y="16"/>
                    </a:lnTo>
                    <a:lnTo>
                      <a:pt x="3" y="21"/>
                    </a:lnTo>
                    <a:lnTo>
                      <a:pt x="2" y="25"/>
                    </a:lnTo>
                    <a:lnTo>
                      <a:pt x="0" y="28"/>
                    </a:lnTo>
                    <a:lnTo>
                      <a:pt x="0" y="33"/>
                    </a:lnTo>
                    <a:lnTo>
                      <a:pt x="0" y="37"/>
                    </a:lnTo>
                    <a:lnTo>
                      <a:pt x="1" y="47"/>
                    </a:lnTo>
                    <a:lnTo>
                      <a:pt x="3" y="57"/>
                    </a:lnTo>
                    <a:lnTo>
                      <a:pt x="7" y="67"/>
                    </a:lnTo>
                    <a:lnTo>
                      <a:pt x="12" y="76"/>
                    </a:lnTo>
                    <a:lnTo>
                      <a:pt x="17" y="83"/>
                    </a:lnTo>
                    <a:lnTo>
                      <a:pt x="23" y="88"/>
                    </a:lnTo>
                    <a:lnTo>
                      <a:pt x="28" y="91"/>
                    </a:lnTo>
                    <a:lnTo>
                      <a:pt x="33" y="93"/>
                    </a:lnTo>
                    <a:lnTo>
                      <a:pt x="39" y="94"/>
                    </a:lnTo>
                    <a:lnTo>
                      <a:pt x="45" y="95"/>
                    </a:lnTo>
                    <a:lnTo>
                      <a:pt x="51" y="95"/>
                    </a:lnTo>
                    <a:lnTo>
                      <a:pt x="56" y="94"/>
                    </a:lnTo>
                    <a:lnTo>
                      <a:pt x="61" y="91"/>
                    </a:lnTo>
                    <a:lnTo>
                      <a:pt x="65" y="87"/>
                    </a:lnTo>
                    <a:lnTo>
                      <a:pt x="70" y="78"/>
                    </a:lnTo>
                    <a:lnTo>
                      <a:pt x="74" y="67"/>
                    </a:lnTo>
                    <a:lnTo>
                      <a:pt x="77" y="55"/>
                    </a:lnTo>
                    <a:lnTo>
                      <a:pt x="78" y="44"/>
                    </a:lnTo>
                    <a:lnTo>
                      <a:pt x="77" y="39"/>
                    </a:lnTo>
                    <a:lnTo>
                      <a:pt x="73" y="34"/>
                    </a:lnTo>
                    <a:lnTo>
                      <a:pt x="67" y="27"/>
                    </a:lnTo>
                    <a:lnTo>
                      <a:pt x="61" y="21"/>
                    </a:lnTo>
                    <a:lnTo>
                      <a:pt x="53" y="16"/>
                    </a:lnTo>
                    <a:lnTo>
                      <a:pt x="46" y="12"/>
                    </a:lnTo>
                    <a:lnTo>
                      <a:pt x="43" y="11"/>
                    </a:lnTo>
                    <a:lnTo>
                      <a:pt x="40" y="10"/>
                    </a:lnTo>
                    <a:lnTo>
                      <a:pt x="37" y="11"/>
                    </a:lnTo>
                    <a:lnTo>
                      <a:pt x="35" y="12"/>
                    </a:lnTo>
                    <a:lnTo>
                      <a:pt x="29" y="17"/>
                    </a:lnTo>
                    <a:lnTo>
                      <a:pt x="25" y="21"/>
                    </a:lnTo>
                    <a:lnTo>
                      <a:pt x="22" y="24"/>
                    </a:lnTo>
                    <a:lnTo>
                      <a:pt x="21" y="27"/>
                    </a:lnTo>
                    <a:lnTo>
                      <a:pt x="20" y="35"/>
                    </a:lnTo>
                    <a:lnTo>
                      <a:pt x="21" y="46"/>
                    </a:lnTo>
                  </a:path>
                </a:pathLst>
              </a:custGeom>
              <a:noFill/>
              <a:ln w="19050" cmpd="sng">
                <a:solidFill>
                  <a:schemeClr val="bg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" name="Line 29"/>
            <p:cNvSpPr>
              <a:spLocks noChangeAspect="1" noChangeShapeType="1"/>
            </p:cNvSpPr>
            <p:nvPr/>
          </p:nvSpPr>
          <p:spPr bwMode="auto">
            <a:xfrm>
              <a:off x="5057" y="542"/>
              <a:ext cx="561" cy="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Line 30"/>
            <p:cNvSpPr>
              <a:spLocks noChangeShapeType="1"/>
            </p:cNvSpPr>
            <p:nvPr/>
          </p:nvSpPr>
          <p:spPr bwMode="auto">
            <a:xfrm>
              <a:off x="113" y="477"/>
              <a:ext cx="4831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5765" tIns="47883" rIns="95765" bIns="47883"/>
            <a:lstStyle/>
            <a:p>
              <a:endParaRPr lang="en-GB"/>
            </a:p>
          </p:txBody>
        </p:sp>
      </p:grpSp>
      <p:sp>
        <p:nvSpPr>
          <p:cNvPr id="11" name="Rectangle 32"/>
          <p:cNvSpPr>
            <a:spLocks noChangeArrowheads="1"/>
          </p:cNvSpPr>
          <p:nvPr userDrawn="1"/>
        </p:nvSpPr>
        <p:spPr bwMode="auto">
          <a:xfrm>
            <a:off x="611188" y="188913"/>
            <a:ext cx="55086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65" tIns="47883" rIns="95765" bIns="47883" anchor="ctr">
            <a:spAutoFit/>
          </a:bodyPr>
          <a:lstStyle>
            <a:lvl1pPr>
              <a:lnSpc>
                <a:spcPct val="90000"/>
              </a:lnSpc>
              <a:spcBef>
                <a:spcPct val="40000"/>
              </a:spcBef>
              <a:buChar char="•"/>
              <a:tabLst>
                <a:tab pos="3402013" algn="r"/>
              </a:tabLs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40000"/>
              </a:spcBef>
              <a:buChar char="•"/>
              <a:tabLst>
                <a:tab pos="3402013" algn="r"/>
              </a:tabLs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40000"/>
              </a:spcBef>
              <a:buChar char="•"/>
              <a:tabLst>
                <a:tab pos="3402013" algn="r"/>
              </a:tabLs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40000"/>
              </a:spcBef>
              <a:buChar char="•"/>
              <a:tabLst>
                <a:tab pos="3402013" algn="r"/>
              </a:tabLs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40000"/>
              </a:spcBef>
              <a:buChar char="•"/>
              <a:tabLst>
                <a:tab pos="3402013" algn="r"/>
              </a:tabLs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tabLst>
                <a:tab pos="3402013" algn="r"/>
              </a:tabLs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tabLst>
                <a:tab pos="3402013" algn="r"/>
              </a:tabLs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tabLst>
                <a:tab pos="3402013" algn="r"/>
              </a:tabLs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tabLst>
                <a:tab pos="3402013" algn="r"/>
              </a:tabLs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sl-SI" altLang="sl-SI" sz="1000" b="0" dirty="0">
                <a:latin typeface="Arial Narrow" panose="020B0606020202030204" pitchFamily="34" charset="0"/>
              </a:rPr>
              <a:t>REPUBLIC OF SLOVENIA</a:t>
            </a:r>
            <a:r>
              <a:rPr lang="sl-SI" altLang="sl-SI" sz="1000" dirty="0">
                <a:latin typeface="Arial Narrow" panose="020B0606020202030204" pitchFamily="34" charset="0"/>
              </a:rPr>
              <a:t> </a:t>
            </a:r>
          </a:p>
          <a:p>
            <a:pPr>
              <a:buFontTx/>
              <a:buNone/>
            </a:pPr>
            <a:r>
              <a:rPr lang="sl-SI" altLang="sl-SI" sz="1000" dirty="0">
                <a:latin typeface="Arial Narrow" panose="020B0606020202030204" pitchFamily="34" charset="0"/>
              </a:rPr>
              <a:t>MINISTRY OF THE ENVIRONMENT AND SPATIAL PLANNING</a:t>
            </a:r>
          </a:p>
          <a:p>
            <a:pPr>
              <a:buFontTx/>
              <a:buNone/>
            </a:pPr>
            <a:r>
              <a:rPr lang="sl-SI" altLang="sl-SI" sz="1000" b="0" dirty="0">
                <a:latin typeface="Arial Narrow" panose="020B0606020202030204" pitchFamily="34" charset="0"/>
              </a:rPr>
              <a:t>SLOVENIAN NUCLEAR SAFETY ADMINISTRATION</a:t>
            </a:r>
          </a:p>
          <a:p>
            <a:pPr>
              <a:buFontTx/>
              <a:buNone/>
            </a:pPr>
            <a:endParaRPr lang="en-US" altLang="sl-SI" sz="1000" b="0" dirty="0">
              <a:latin typeface="Arial Narrow" panose="020B0606020202030204" pitchFamily="34" charset="0"/>
            </a:endParaRPr>
          </a:p>
        </p:txBody>
      </p:sp>
      <p:pic>
        <p:nvPicPr>
          <p:cNvPr id="12" name="Picture 33" descr="GRB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255588"/>
            <a:ext cx="2841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697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4213" y="1916113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5765" tIns="47883" rIns="95765" bIns="47883" numCol="1" anchor="ctr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000"/>
            </a:lvl1pPr>
          </a:lstStyle>
          <a:p>
            <a:r>
              <a:rPr lang="sl-SI"/>
              <a:t>Kliknite, če želite urediti slog podnaslova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144469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17988-0ADE-49EC-8198-56A8A70961A1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32548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86563" y="274638"/>
            <a:ext cx="2178050" cy="5818187"/>
          </a:xfrm>
          <a:prstGeom prst="rect">
            <a:avLst/>
          </a:prstGeo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250825" y="274638"/>
            <a:ext cx="6383338" cy="5818187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FAB91-E618-40BF-B8EB-980C90ECA6D7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6656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6EFCA-FA5F-4BEB-8368-D05092861F9A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57485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D6F8C-C183-4882-ACBD-0B7194EFAAA3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32086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250825" y="1268413"/>
            <a:ext cx="42799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83125" y="1268413"/>
            <a:ext cx="4281488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A0B66-A805-4E3D-96BF-44FCD15CE768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723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C0915-1B40-4AEE-88C9-1150A1508966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10311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A4449-6424-4F51-956E-8C775FA81FDD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15289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210C5-1F4C-478C-A19D-8184120D9970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1840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663E2-1B76-4641-9BBE-CD7BA126DE03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538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BD7B4-691A-4F1B-BA79-3475008B2349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15475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268413"/>
            <a:ext cx="8713788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65" tIns="47883" rIns="95765" bIns="47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  <a:endParaRPr lang="sl-SI" altLang="sl-SI"/>
          </a:p>
          <a:p>
            <a:pPr lvl="1"/>
            <a:endParaRPr lang="en-US" altLang="sl-SI"/>
          </a:p>
        </p:txBody>
      </p:sp>
      <p:sp>
        <p:nvSpPr>
          <p:cNvPr id="469038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64538" y="6300788"/>
            <a:ext cx="62071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900" b="0" smtClean="0"/>
            </a:lvl1pPr>
          </a:lstStyle>
          <a:p>
            <a:pPr>
              <a:defRPr/>
            </a:pPr>
            <a:fld id="{AAD273D5-AC05-4566-AF34-BB7F70598B48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  <p:grpSp>
        <p:nvGrpSpPr>
          <p:cNvPr id="1028" name="Group 48"/>
          <p:cNvGrpSpPr>
            <a:grpSpLocks/>
          </p:cNvGrpSpPr>
          <p:nvPr userDrawn="1"/>
        </p:nvGrpSpPr>
        <p:grpSpPr bwMode="auto">
          <a:xfrm>
            <a:off x="179388" y="6021388"/>
            <a:ext cx="8739187" cy="487362"/>
            <a:chOff x="113" y="391"/>
            <a:chExt cx="5505" cy="307"/>
          </a:xfrm>
        </p:grpSpPr>
        <p:grpSp>
          <p:nvGrpSpPr>
            <p:cNvPr id="1031" name="Group 49"/>
            <p:cNvGrpSpPr>
              <a:grpSpLocks/>
            </p:cNvGrpSpPr>
            <p:nvPr/>
          </p:nvGrpSpPr>
          <p:grpSpPr bwMode="auto">
            <a:xfrm>
              <a:off x="4830" y="391"/>
              <a:ext cx="259" cy="307"/>
              <a:chOff x="18391" y="1837"/>
              <a:chExt cx="1284" cy="1520"/>
            </a:xfrm>
          </p:grpSpPr>
          <p:sp>
            <p:nvSpPr>
              <p:cNvPr id="1034" name="Freeform 50"/>
              <p:cNvSpPr>
                <a:spLocks/>
              </p:cNvSpPr>
              <p:nvPr/>
            </p:nvSpPr>
            <p:spPr bwMode="auto">
              <a:xfrm>
                <a:off x="18951" y="1837"/>
                <a:ext cx="312" cy="1520"/>
              </a:xfrm>
              <a:custGeom>
                <a:avLst/>
                <a:gdLst>
                  <a:gd name="T0" fmla="*/ 0 w 213"/>
                  <a:gd name="T1" fmla="*/ 272 h 1034"/>
                  <a:gd name="T2" fmla="*/ 5 w 213"/>
                  <a:gd name="T3" fmla="*/ 225 h 1034"/>
                  <a:gd name="T4" fmla="*/ 13 w 213"/>
                  <a:gd name="T5" fmla="*/ 176 h 1034"/>
                  <a:gd name="T6" fmla="*/ 20 w 213"/>
                  <a:gd name="T7" fmla="*/ 136 h 1034"/>
                  <a:gd name="T8" fmla="*/ 24 w 213"/>
                  <a:gd name="T9" fmla="*/ 106 h 1034"/>
                  <a:gd name="T10" fmla="*/ 36 w 213"/>
                  <a:gd name="T11" fmla="*/ 61 h 1034"/>
                  <a:gd name="T12" fmla="*/ 48 w 213"/>
                  <a:gd name="T13" fmla="*/ 26 h 1034"/>
                  <a:gd name="T14" fmla="*/ 58 w 213"/>
                  <a:gd name="T15" fmla="*/ 9 h 1034"/>
                  <a:gd name="T16" fmla="*/ 65 w 213"/>
                  <a:gd name="T17" fmla="*/ 2 h 1034"/>
                  <a:gd name="T18" fmla="*/ 70 w 213"/>
                  <a:gd name="T19" fmla="*/ 0 h 1034"/>
                  <a:gd name="T20" fmla="*/ 76 w 213"/>
                  <a:gd name="T21" fmla="*/ 1 h 1034"/>
                  <a:gd name="T22" fmla="*/ 81 w 213"/>
                  <a:gd name="T23" fmla="*/ 5 h 1034"/>
                  <a:gd name="T24" fmla="*/ 87 w 213"/>
                  <a:gd name="T25" fmla="*/ 17 h 1034"/>
                  <a:gd name="T26" fmla="*/ 95 w 213"/>
                  <a:gd name="T27" fmla="*/ 39 h 1034"/>
                  <a:gd name="T28" fmla="*/ 106 w 213"/>
                  <a:gd name="T29" fmla="*/ 86 h 1034"/>
                  <a:gd name="T30" fmla="*/ 120 w 213"/>
                  <a:gd name="T31" fmla="*/ 166 h 1034"/>
                  <a:gd name="T32" fmla="*/ 134 w 213"/>
                  <a:gd name="T33" fmla="*/ 259 h 1034"/>
                  <a:gd name="T34" fmla="*/ 148 w 213"/>
                  <a:gd name="T35" fmla="*/ 351 h 1034"/>
                  <a:gd name="T36" fmla="*/ 160 w 213"/>
                  <a:gd name="T37" fmla="*/ 436 h 1034"/>
                  <a:gd name="T38" fmla="*/ 170 w 213"/>
                  <a:gd name="T39" fmla="*/ 510 h 1034"/>
                  <a:gd name="T40" fmla="*/ 177 w 213"/>
                  <a:gd name="T41" fmla="*/ 567 h 1034"/>
                  <a:gd name="T42" fmla="*/ 182 w 213"/>
                  <a:gd name="T43" fmla="*/ 618 h 1034"/>
                  <a:gd name="T44" fmla="*/ 189 w 213"/>
                  <a:gd name="T45" fmla="*/ 693 h 1034"/>
                  <a:gd name="T46" fmla="*/ 197 w 213"/>
                  <a:gd name="T47" fmla="*/ 774 h 1034"/>
                  <a:gd name="T48" fmla="*/ 205 w 213"/>
                  <a:gd name="T49" fmla="*/ 846 h 1034"/>
                  <a:gd name="T50" fmla="*/ 209 w 213"/>
                  <a:gd name="T51" fmla="*/ 884 h 1034"/>
                  <a:gd name="T52" fmla="*/ 212 w 213"/>
                  <a:gd name="T53" fmla="*/ 927 h 1034"/>
                  <a:gd name="T54" fmla="*/ 213 w 213"/>
                  <a:gd name="T55" fmla="*/ 978 h 1034"/>
                  <a:gd name="T56" fmla="*/ 209 w 213"/>
                  <a:gd name="T57" fmla="*/ 1011 h 1034"/>
                  <a:gd name="T58" fmla="*/ 203 w 213"/>
                  <a:gd name="T59" fmla="*/ 1026 h 1034"/>
                  <a:gd name="T60" fmla="*/ 196 w 213"/>
                  <a:gd name="T61" fmla="*/ 1033 h 1034"/>
                  <a:gd name="T62" fmla="*/ 190 w 213"/>
                  <a:gd name="T63" fmla="*/ 1034 h 1034"/>
                  <a:gd name="T64" fmla="*/ 184 w 213"/>
                  <a:gd name="T65" fmla="*/ 1032 h 1034"/>
                  <a:gd name="T66" fmla="*/ 174 w 213"/>
                  <a:gd name="T67" fmla="*/ 1022 h 1034"/>
                  <a:gd name="T68" fmla="*/ 157 w 213"/>
                  <a:gd name="T69" fmla="*/ 995 h 1034"/>
                  <a:gd name="T70" fmla="*/ 134 w 213"/>
                  <a:gd name="T71" fmla="*/ 947 h 1034"/>
                  <a:gd name="T72" fmla="*/ 110 w 213"/>
                  <a:gd name="T73" fmla="*/ 900 h 1034"/>
                  <a:gd name="T74" fmla="*/ 90 w 213"/>
                  <a:gd name="T75" fmla="*/ 857 h 1034"/>
                  <a:gd name="T76" fmla="*/ 70 w 213"/>
                  <a:gd name="T77" fmla="*/ 811 h 103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213" h="1034">
                    <a:moveTo>
                      <a:pt x="0" y="291"/>
                    </a:moveTo>
                    <a:lnTo>
                      <a:pt x="0" y="272"/>
                    </a:lnTo>
                    <a:lnTo>
                      <a:pt x="2" y="250"/>
                    </a:lnTo>
                    <a:lnTo>
                      <a:pt x="5" y="225"/>
                    </a:lnTo>
                    <a:lnTo>
                      <a:pt x="9" y="200"/>
                    </a:lnTo>
                    <a:lnTo>
                      <a:pt x="13" y="176"/>
                    </a:lnTo>
                    <a:lnTo>
                      <a:pt x="17" y="154"/>
                    </a:lnTo>
                    <a:lnTo>
                      <a:pt x="20" y="136"/>
                    </a:lnTo>
                    <a:lnTo>
                      <a:pt x="22" y="122"/>
                    </a:lnTo>
                    <a:lnTo>
                      <a:pt x="24" y="106"/>
                    </a:lnTo>
                    <a:lnTo>
                      <a:pt x="29" y="85"/>
                    </a:lnTo>
                    <a:lnTo>
                      <a:pt x="36" y="61"/>
                    </a:lnTo>
                    <a:lnTo>
                      <a:pt x="44" y="37"/>
                    </a:lnTo>
                    <a:lnTo>
                      <a:pt x="48" y="26"/>
                    </a:lnTo>
                    <a:lnTo>
                      <a:pt x="53" y="17"/>
                    </a:lnTo>
                    <a:lnTo>
                      <a:pt x="58" y="9"/>
                    </a:lnTo>
                    <a:lnTo>
                      <a:pt x="63" y="3"/>
                    </a:lnTo>
                    <a:lnTo>
                      <a:pt x="65" y="2"/>
                    </a:lnTo>
                    <a:lnTo>
                      <a:pt x="68" y="0"/>
                    </a:lnTo>
                    <a:lnTo>
                      <a:pt x="70" y="0"/>
                    </a:lnTo>
                    <a:lnTo>
                      <a:pt x="73" y="0"/>
                    </a:lnTo>
                    <a:lnTo>
                      <a:pt x="76" y="1"/>
                    </a:lnTo>
                    <a:lnTo>
                      <a:pt x="78" y="2"/>
                    </a:lnTo>
                    <a:lnTo>
                      <a:pt x="81" y="5"/>
                    </a:lnTo>
                    <a:lnTo>
                      <a:pt x="83" y="9"/>
                    </a:lnTo>
                    <a:lnTo>
                      <a:pt x="87" y="17"/>
                    </a:lnTo>
                    <a:lnTo>
                      <a:pt x="91" y="27"/>
                    </a:lnTo>
                    <a:lnTo>
                      <a:pt x="95" y="39"/>
                    </a:lnTo>
                    <a:lnTo>
                      <a:pt x="99" y="53"/>
                    </a:lnTo>
                    <a:lnTo>
                      <a:pt x="106" y="86"/>
                    </a:lnTo>
                    <a:lnTo>
                      <a:pt x="113" y="124"/>
                    </a:lnTo>
                    <a:lnTo>
                      <a:pt x="120" y="166"/>
                    </a:lnTo>
                    <a:lnTo>
                      <a:pt x="126" y="211"/>
                    </a:lnTo>
                    <a:lnTo>
                      <a:pt x="134" y="259"/>
                    </a:lnTo>
                    <a:lnTo>
                      <a:pt x="142" y="307"/>
                    </a:lnTo>
                    <a:lnTo>
                      <a:pt x="148" y="351"/>
                    </a:lnTo>
                    <a:lnTo>
                      <a:pt x="154" y="395"/>
                    </a:lnTo>
                    <a:lnTo>
                      <a:pt x="160" y="436"/>
                    </a:lnTo>
                    <a:lnTo>
                      <a:pt x="166" y="474"/>
                    </a:lnTo>
                    <a:lnTo>
                      <a:pt x="170" y="510"/>
                    </a:lnTo>
                    <a:lnTo>
                      <a:pt x="174" y="541"/>
                    </a:lnTo>
                    <a:lnTo>
                      <a:pt x="177" y="567"/>
                    </a:lnTo>
                    <a:lnTo>
                      <a:pt x="179" y="587"/>
                    </a:lnTo>
                    <a:lnTo>
                      <a:pt x="182" y="618"/>
                    </a:lnTo>
                    <a:lnTo>
                      <a:pt x="185" y="654"/>
                    </a:lnTo>
                    <a:lnTo>
                      <a:pt x="189" y="693"/>
                    </a:lnTo>
                    <a:lnTo>
                      <a:pt x="193" y="734"/>
                    </a:lnTo>
                    <a:lnTo>
                      <a:pt x="197" y="774"/>
                    </a:lnTo>
                    <a:lnTo>
                      <a:pt x="201" y="812"/>
                    </a:lnTo>
                    <a:lnTo>
                      <a:pt x="205" y="846"/>
                    </a:lnTo>
                    <a:lnTo>
                      <a:pt x="208" y="873"/>
                    </a:lnTo>
                    <a:lnTo>
                      <a:pt x="209" y="884"/>
                    </a:lnTo>
                    <a:lnTo>
                      <a:pt x="211" y="903"/>
                    </a:lnTo>
                    <a:lnTo>
                      <a:pt x="212" y="927"/>
                    </a:lnTo>
                    <a:lnTo>
                      <a:pt x="213" y="952"/>
                    </a:lnTo>
                    <a:lnTo>
                      <a:pt x="213" y="978"/>
                    </a:lnTo>
                    <a:lnTo>
                      <a:pt x="210" y="1001"/>
                    </a:lnTo>
                    <a:lnTo>
                      <a:pt x="209" y="1011"/>
                    </a:lnTo>
                    <a:lnTo>
                      <a:pt x="206" y="1019"/>
                    </a:lnTo>
                    <a:lnTo>
                      <a:pt x="203" y="1026"/>
                    </a:lnTo>
                    <a:lnTo>
                      <a:pt x="200" y="1031"/>
                    </a:lnTo>
                    <a:lnTo>
                      <a:pt x="196" y="1033"/>
                    </a:lnTo>
                    <a:lnTo>
                      <a:pt x="192" y="1034"/>
                    </a:lnTo>
                    <a:lnTo>
                      <a:pt x="190" y="1034"/>
                    </a:lnTo>
                    <a:lnTo>
                      <a:pt x="187" y="1033"/>
                    </a:lnTo>
                    <a:lnTo>
                      <a:pt x="184" y="1032"/>
                    </a:lnTo>
                    <a:lnTo>
                      <a:pt x="181" y="1029"/>
                    </a:lnTo>
                    <a:lnTo>
                      <a:pt x="174" y="1022"/>
                    </a:lnTo>
                    <a:lnTo>
                      <a:pt x="166" y="1011"/>
                    </a:lnTo>
                    <a:lnTo>
                      <a:pt x="157" y="995"/>
                    </a:lnTo>
                    <a:lnTo>
                      <a:pt x="147" y="974"/>
                    </a:lnTo>
                    <a:lnTo>
                      <a:pt x="134" y="947"/>
                    </a:lnTo>
                    <a:lnTo>
                      <a:pt x="121" y="923"/>
                    </a:lnTo>
                    <a:lnTo>
                      <a:pt x="110" y="900"/>
                    </a:lnTo>
                    <a:lnTo>
                      <a:pt x="100" y="879"/>
                    </a:lnTo>
                    <a:lnTo>
                      <a:pt x="90" y="857"/>
                    </a:lnTo>
                    <a:lnTo>
                      <a:pt x="80" y="835"/>
                    </a:lnTo>
                    <a:lnTo>
                      <a:pt x="70" y="811"/>
                    </a:lnTo>
                    <a:lnTo>
                      <a:pt x="60" y="784"/>
                    </a:lnTo>
                  </a:path>
                </a:pathLst>
              </a:custGeom>
              <a:noFill/>
              <a:ln w="19050" cmpd="sng">
                <a:solidFill>
                  <a:schemeClr val="bg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5" name="Freeform 51"/>
              <p:cNvSpPr>
                <a:spLocks/>
              </p:cNvSpPr>
              <p:nvPr/>
            </p:nvSpPr>
            <p:spPr bwMode="auto">
              <a:xfrm>
                <a:off x="18391" y="2599"/>
                <a:ext cx="1284" cy="149"/>
              </a:xfrm>
              <a:custGeom>
                <a:avLst/>
                <a:gdLst>
                  <a:gd name="T0" fmla="*/ 261 w 871"/>
                  <a:gd name="T1" fmla="*/ 0 h 103"/>
                  <a:gd name="T2" fmla="*/ 235 w 871"/>
                  <a:gd name="T3" fmla="*/ 5 h 103"/>
                  <a:gd name="T4" fmla="*/ 205 w 871"/>
                  <a:gd name="T5" fmla="*/ 10 h 103"/>
                  <a:gd name="T6" fmla="*/ 172 w 871"/>
                  <a:gd name="T7" fmla="*/ 16 h 103"/>
                  <a:gd name="T8" fmla="*/ 137 w 871"/>
                  <a:gd name="T9" fmla="*/ 24 h 103"/>
                  <a:gd name="T10" fmla="*/ 103 w 871"/>
                  <a:gd name="T11" fmla="*/ 33 h 103"/>
                  <a:gd name="T12" fmla="*/ 71 w 871"/>
                  <a:gd name="T13" fmla="*/ 44 h 103"/>
                  <a:gd name="T14" fmla="*/ 55 w 871"/>
                  <a:gd name="T15" fmla="*/ 50 h 103"/>
                  <a:gd name="T16" fmla="*/ 40 w 871"/>
                  <a:gd name="T17" fmla="*/ 57 h 103"/>
                  <a:gd name="T18" fmla="*/ 27 w 871"/>
                  <a:gd name="T19" fmla="*/ 64 h 103"/>
                  <a:gd name="T20" fmla="*/ 14 w 871"/>
                  <a:gd name="T21" fmla="*/ 72 h 103"/>
                  <a:gd name="T22" fmla="*/ 8 w 871"/>
                  <a:gd name="T23" fmla="*/ 76 h 103"/>
                  <a:gd name="T24" fmla="*/ 4 w 871"/>
                  <a:gd name="T25" fmla="*/ 80 h 103"/>
                  <a:gd name="T26" fmla="*/ 1 w 871"/>
                  <a:gd name="T27" fmla="*/ 83 h 103"/>
                  <a:gd name="T28" fmla="*/ 0 w 871"/>
                  <a:gd name="T29" fmla="*/ 86 h 103"/>
                  <a:gd name="T30" fmla="*/ 1 w 871"/>
                  <a:gd name="T31" fmla="*/ 89 h 103"/>
                  <a:gd name="T32" fmla="*/ 2 w 871"/>
                  <a:gd name="T33" fmla="*/ 91 h 103"/>
                  <a:gd name="T34" fmla="*/ 5 w 871"/>
                  <a:gd name="T35" fmla="*/ 94 h 103"/>
                  <a:gd name="T36" fmla="*/ 9 w 871"/>
                  <a:gd name="T37" fmla="*/ 96 h 103"/>
                  <a:gd name="T38" fmla="*/ 20 w 871"/>
                  <a:gd name="T39" fmla="*/ 99 h 103"/>
                  <a:gd name="T40" fmla="*/ 34 w 871"/>
                  <a:gd name="T41" fmla="*/ 101 h 103"/>
                  <a:gd name="T42" fmla="*/ 51 w 871"/>
                  <a:gd name="T43" fmla="*/ 102 h 103"/>
                  <a:gd name="T44" fmla="*/ 70 w 871"/>
                  <a:gd name="T45" fmla="*/ 103 h 103"/>
                  <a:gd name="T46" fmla="*/ 110 w 871"/>
                  <a:gd name="T47" fmla="*/ 103 h 103"/>
                  <a:gd name="T48" fmla="*/ 148 w 871"/>
                  <a:gd name="T49" fmla="*/ 102 h 103"/>
                  <a:gd name="T50" fmla="*/ 179 w 871"/>
                  <a:gd name="T51" fmla="*/ 101 h 103"/>
                  <a:gd name="T52" fmla="*/ 196 w 871"/>
                  <a:gd name="T53" fmla="*/ 100 h 103"/>
                  <a:gd name="T54" fmla="*/ 254 w 871"/>
                  <a:gd name="T55" fmla="*/ 99 h 103"/>
                  <a:gd name="T56" fmla="*/ 312 w 871"/>
                  <a:gd name="T57" fmla="*/ 98 h 103"/>
                  <a:gd name="T58" fmla="*/ 371 w 871"/>
                  <a:gd name="T59" fmla="*/ 95 h 103"/>
                  <a:gd name="T60" fmla="*/ 429 w 871"/>
                  <a:gd name="T61" fmla="*/ 92 h 103"/>
                  <a:gd name="T62" fmla="*/ 487 w 871"/>
                  <a:gd name="T63" fmla="*/ 89 h 103"/>
                  <a:gd name="T64" fmla="*/ 546 w 871"/>
                  <a:gd name="T65" fmla="*/ 85 h 103"/>
                  <a:gd name="T66" fmla="*/ 605 w 871"/>
                  <a:gd name="T67" fmla="*/ 82 h 103"/>
                  <a:gd name="T68" fmla="*/ 663 w 871"/>
                  <a:gd name="T69" fmla="*/ 79 h 103"/>
                  <a:gd name="T70" fmla="*/ 680 w 871"/>
                  <a:gd name="T71" fmla="*/ 78 h 103"/>
                  <a:gd name="T72" fmla="*/ 703 w 871"/>
                  <a:gd name="T73" fmla="*/ 77 h 103"/>
                  <a:gd name="T74" fmla="*/ 728 w 871"/>
                  <a:gd name="T75" fmla="*/ 76 h 103"/>
                  <a:gd name="T76" fmla="*/ 754 w 871"/>
                  <a:gd name="T77" fmla="*/ 74 h 103"/>
                  <a:gd name="T78" fmla="*/ 780 w 871"/>
                  <a:gd name="T79" fmla="*/ 72 h 103"/>
                  <a:gd name="T80" fmla="*/ 804 w 871"/>
                  <a:gd name="T81" fmla="*/ 70 h 103"/>
                  <a:gd name="T82" fmla="*/ 825 w 871"/>
                  <a:gd name="T83" fmla="*/ 67 h 103"/>
                  <a:gd name="T84" fmla="*/ 843 w 871"/>
                  <a:gd name="T85" fmla="*/ 63 h 103"/>
                  <a:gd name="T86" fmla="*/ 856 w 871"/>
                  <a:gd name="T87" fmla="*/ 58 h 103"/>
                  <a:gd name="T88" fmla="*/ 865 w 871"/>
                  <a:gd name="T89" fmla="*/ 54 h 103"/>
                  <a:gd name="T90" fmla="*/ 867 w 871"/>
                  <a:gd name="T91" fmla="*/ 52 h 103"/>
                  <a:gd name="T92" fmla="*/ 869 w 871"/>
                  <a:gd name="T93" fmla="*/ 49 h 103"/>
                  <a:gd name="T94" fmla="*/ 871 w 871"/>
                  <a:gd name="T95" fmla="*/ 47 h 103"/>
                  <a:gd name="T96" fmla="*/ 869 w 871"/>
                  <a:gd name="T97" fmla="*/ 45 h 103"/>
                  <a:gd name="T98" fmla="*/ 868 w 871"/>
                  <a:gd name="T99" fmla="*/ 43 h 103"/>
                  <a:gd name="T100" fmla="*/ 866 w 871"/>
                  <a:gd name="T101" fmla="*/ 40 h 103"/>
                  <a:gd name="T102" fmla="*/ 864 w 871"/>
                  <a:gd name="T103" fmla="*/ 38 h 103"/>
                  <a:gd name="T104" fmla="*/ 860 w 871"/>
                  <a:gd name="T105" fmla="*/ 36 h 103"/>
                  <a:gd name="T106" fmla="*/ 852 w 871"/>
                  <a:gd name="T107" fmla="*/ 32 h 103"/>
                  <a:gd name="T108" fmla="*/ 842 w 871"/>
                  <a:gd name="T109" fmla="*/ 28 h 103"/>
                  <a:gd name="T110" fmla="*/ 817 w 871"/>
                  <a:gd name="T111" fmla="*/ 20 h 103"/>
                  <a:gd name="T112" fmla="*/ 791 w 871"/>
                  <a:gd name="T113" fmla="*/ 14 h 103"/>
                  <a:gd name="T114" fmla="*/ 766 w 871"/>
                  <a:gd name="T115" fmla="*/ 9 h 103"/>
                  <a:gd name="T116" fmla="*/ 748 w 871"/>
                  <a:gd name="T117" fmla="*/ 5 h 10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871" h="103">
                    <a:moveTo>
                      <a:pt x="261" y="0"/>
                    </a:moveTo>
                    <a:lnTo>
                      <a:pt x="235" y="5"/>
                    </a:lnTo>
                    <a:lnTo>
                      <a:pt x="205" y="10"/>
                    </a:lnTo>
                    <a:lnTo>
                      <a:pt x="172" y="16"/>
                    </a:lnTo>
                    <a:lnTo>
                      <a:pt x="137" y="24"/>
                    </a:lnTo>
                    <a:lnTo>
                      <a:pt x="103" y="33"/>
                    </a:lnTo>
                    <a:lnTo>
                      <a:pt x="71" y="44"/>
                    </a:lnTo>
                    <a:lnTo>
                      <a:pt x="55" y="50"/>
                    </a:lnTo>
                    <a:lnTo>
                      <a:pt x="40" y="57"/>
                    </a:lnTo>
                    <a:lnTo>
                      <a:pt x="27" y="64"/>
                    </a:lnTo>
                    <a:lnTo>
                      <a:pt x="14" y="72"/>
                    </a:lnTo>
                    <a:lnTo>
                      <a:pt x="8" y="76"/>
                    </a:lnTo>
                    <a:lnTo>
                      <a:pt x="4" y="80"/>
                    </a:lnTo>
                    <a:lnTo>
                      <a:pt x="1" y="83"/>
                    </a:lnTo>
                    <a:lnTo>
                      <a:pt x="0" y="86"/>
                    </a:lnTo>
                    <a:lnTo>
                      <a:pt x="1" y="89"/>
                    </a:lnTo>
                    <a:lnTo>
                      <a:pt x="2" y="91"/>
                    </a:lnTo>
                    <a:lnTo>
                      <a:pt x="5" y="94"/>
                    </a:lnTo>
                    <a:lnTo>
                      <a:pt x="9" y="96"/>
                    </a:lnTo>
                    <a:lnTo>
                      <a:pt x="20" y="99"/>
                    </a:lnTo>
                    <a:lnTo>
                      <a:pt x="34" y="101"/>
                    </a:lnTo>
                    <a:lnTo>
                      <a:pt x="51" y="102"/>
                    </a:lnTo>
                    <a:lnTo>
                      <a:pt x="70" y="103"/>
                    </a:lnTo>
                    <a:lnTo>
                      <a:pt x="110" y="103"/>
                    </a:lnTo>
                    <a:lnTo>
                      <a:pt x="148" y="102"/>
                    </a:lnTo>
                    <a:lnTo>
                      <a:pt x="179" y="101"/>
                    </a:lnTo>
                    <a:lnTo>
                      <a:pt x="196" y="100"/>
                    </a:lnTo>
                    <a:lnTo>
                      <a:pt x="254" y="99"/>
                    </a:lnTo>
                    <a:lnTo>
                      <a:pt x="312" y="98"/>
                    </a:lnTo>
                    <a:lnTo>
                      <a:pt x="371" y="95"/>
                    </a:lnTo>
                    <a:lnTo>
                      <a:pt x="429" y="92"/>
                    </a:lnTo>
                    <a:lnTo>
                      <a:pt x="487" y="89"/>
                    </a:lnTo>
                    <a:lnTo>
                      <a:pt x="546" y="85"/>
                    </a:lnTo>
                    <a:lnTo>
                      <a:pt x="605" y="82"/>
                    </a:lnTo>
                    <a:lnTo>
                      <a:pt x="663" y="79"/>
                    </a:lnTo>
                    <a:lnTo>
                      <a:pt x="680" y="78"/>
                    </a:lnTo>
                    <a:lnTo>
                      <a:pt x="703" y="77"/>
                    </a:lnTo>
                    <a:lnTo>
                      <a:pt x="728" y="76"/>
                    </a:lnTo>
                    <a:lnTo>
                      <a:pt x="754" y="74"/>
                    </a:lnTo>
                    <a:lnTo>
                      <a:pt x="780" y="72"/>
                    </a:lnTo>
                    <a:lnTo>
                      <a:pt x="804" y="70"/>
                    </a:lnTo>
                    <a:lnTo>
                      <a:pt x="825" y="67"/>
                    </a:lnTo>
                    <a:lnTo>
                      <a:pt x="843" y="63"/>
                    </a:lnTo>
                    <a:lnTo>
                      <a:pt x="856" y="58"/>
                    </a:lnTo>
                    <a:lnTo>
                      <a:pt x="865" y="54"/>
                    </a:lnTo>
                    <a:lnTo>
                      <a:pt x="867" y="52"/>
                    </a:lnTo>
                    <a:lnTo>
                      <a:pt x="869" y="49"/>
                    </a:lnTo>
                    <a:lnTo>
                      <a:pt x="871" y="47"/>
                    </a:lnTo>
                    <a:lnTo>
                      <a:pt x="869" y="45"/>
                    </a:lnTo>
                    <a:lnTo>
                      <a:pt x="868" y="43"/>
                    </a:lnTo>
                    <a:lnTo>
                      <a:pt x="866" y="40"/>
                    </a:lnTo>
                    <a:lnTo>
                      <a:pt x="864" y="38"/>
                    </a:lnTo>
                    <a:lnTo>
                      <a:pt x="860" y="36"/>
                    </a:lnTo>
                    <a:lnTo>
                      <a:pt x="852" y="32"/>
                    </a:lnTo>
                    <a:lnTo>
                      <a:pt x="842" y="28"/>
                    </a:lnTo>
                    <a:lnTo>
                      <a:pt x="817" y="20"/>
                    </a:lnTo>
                    <a:lnTo>
                      <a:pt x="791" y="14"/>
                    </a:lnTo>
                    <a:lnTo>
                      <a:pt x="766" y="9"/>
                    </a:lnTo>
                    <a:lnTo>
                      <a:pt x="748" y="5"/>
                    </a:lnTo>
                  </a:path>
                </a:pathLst>
              </a:custGeom>
              <a:noFill/>
              <a:ln w="19050" cmpd="sng">
                <a:solidFill>
                  <a:schemeClr val="bg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6" name="Freeform 52"/>
              <p:cNvSpPr>
                <a:spLocks/>
              </p:cNvSpPr>
              <p:nvPr/>
            </p:nvSpPr>
            <p:spPr bwMode="auto">
              <a:xfrm>
                <a:off x="19016" y="2530"/>
                <a:ext cx="119" cy="139"/>
              </a:xfrm>
              <a:custGeom>
                <a:avLst/>
                <a:gdLst>
                  <a:gd name="T0" fmla="*/ 69 w 79"/>
                  <a:gd name="T1" fmla="*/ 89 h 95"/>
                  <a:gd name="T2" fmla="*/ 73 w 79"/>
                  <a:gd name="T3" fmla="*/ 82 h 95"/>
                  <a:gd name="T4" fmla="*/ 76 w 79"/>
                  <a:gd name="T5" fmla="*/ 75 h 95"/>
                  <a:gd name="T6" fmla="*/ 78 w 79"/>
                  <a:gd name="T7" fmla="*/ 66 h 95"/>
                  <a:gd name="T8" fmla="*/ 79 w 79"/>
                  <a:gd name="T9" fmla="*/ 56 h 95"/>
                  <a:gd name="T10" fmla="*/ 79 w 79"/>
                  <a:gd name="T11" fmla="*/ 47 h 95"/>
                  <a:gd name="T12" fmla="*/ 78 w 79"/>
                  <a:gd name="T13" fmla="*/ 38 h 95"/>
                  <a:gd name="T14" fmla="*/ 76 w 79"/>
                  <a:gd name="T15" fmla="*/ 30 h 95"/>
                  <a:gd name="T16" fmla="*/ 72 w 79"/>
                  <a:gd name="T17" fmla="*/ 23 h 95"/>
                  <a:gd name="T18" fmla="*/ 63 w 79"/>
                  <a:gd name="T19" fmla="*/ 14 h 95"/>
                  <a:gd name="T20" fmla="*/ 55 w 79"/>
                  <a:gd name="T21" fmla="*/ 7 h 95"/>
                  <a:gd name="T22" fmla="*/ 50 w 79"/>
                  <a:gd name="T23" fmla="*/ 4 h 95"/>
                  <a:gd name="T24" fmla="*/ 46 w 79"/>
                  <a:gd name="T25" fmla="*/ 2 h 95"/>
                  <a:gd name="T26" fmla="*/ 42 w 79"/>
                  <a:gd name="T27" fmla="*/ 1 h 95"/>
                  <a:gd name="T28" fmla="*/ 37 w 79"/>
                  <a:gd name="T29" fmla="*/ 0 h 95"/>
                  <a:gd name="T30" fmla="*/ 33 w 79"/>
                  <a:gd name="T31" fmla="*/ 0 h 95"/>
                  <a:gd name="T32" fmla="*/ 29 w 79"/>
                  <a:gd name="T33" fmla="*/ 1 h 95"/>
                  <a:gd name="T34" fmla="*/ 25 w 79"/>
                  <a:gd name="T35" fmla="*/ 2 h 95"/>
                  <a:gd name="T36" fmla="*/ 20 w 79"/>
                  <a:gd name="T37" fmla="*/ 5 h 95"/>
                  <a:gd name="T38" fmla="*/ 16 w 79"/>
                  <a:gd name="T39" fmla="*/ 8 h 95"/>
                  <a:gd name="T40" fmla="*/ 12 w 79"/>
                  <a:gd name="T41" fmla="*/ 11 h 95"/>
                  <a:gd name="T42" fmla="*/ 8 w 79"/>
                  <a:gd name="T43" fmla="*/ 16 h 95"/>
                  <a:gd name="T44" fmla="*/ 3 w 79"/>
                  <a:gd name="T45" fmla="*/ 21 h 95"/>
                  <a:gd name="T46" fmla="*/ 2 w 79"/>
                  <a:gd name="T47" fmla="*/ 25 h 95"/>
                  <a:gd name="T48" fmla="*/ 0 w 79"/>
                  <a:gd name="T49" fmla="*/ 28 h 95"/>
                  <a:gd name="T50" fmla="*/ 0 w 79"/>
                  <a:gd name="T51" fmla="*/ 33 h 95"/>
                  <a:gd name="T52" fmla="*/ 0 w 79"/>
                  <a:gd name="T53" fmla="*/ 37 h 95"/>
                  <a:gd name="T54" fmla="*/ 1 w 79"/>
                  <a:gd name="T55" fmla="*/ 47 h 95"/>
                  <a:gd name="T56" fmla="*/ 3 w 79"/>
                  <a:gd name="T57" fmla="*/ 57 h 95"/>
                  <a:gd name="T58" fmla="*/ 7 w 79"/>
                  <a:gd name="T59" fmla="*/ 67 h 95"/>
                  <a:gd name="T60" fmla="*/ 12 w 79"/>
                  <a:gd name="T61" fmla="*/ 76 h 95"/>
                  <a:gd name="T62" fmla="*/ 17 w 79"/>
                  <a:gd name="T63" fmla="*/ 83 h 95"/>
                  <a:gd name="T64" fmla="*/ 23 w 79"/>
                  <a:gd name="T65" fmla="*/ 88 h 95"/>
                  <a:gd name="T66" fmla="*/ 28 w 79"/>
                  <a:gd name="T67" fmla="*/ 91 h 95"/>
                  <a:gd name="T68" fmla="*/ 33 w 79"/>
                  <a:gd name="T69" fmla="*/ 93 h 95"/>
                  <a:gd name="T70" fmla="*/ 39 w 79"/>
                  <a:gd name="T71" fmla="*/ 94 h 95"/>
                  <a:gd name="T72" fmla="*/ 45 w 79"/>
                  <a:gd name="T73" fmla="*/ 95 h 95"/>
                  <a:gd name="T74" fmla="*/ 51 w 79"/>
                  <a:gd name="T75" fmla="*/ 95 h 95"/>
                  <a:gd name="T76" fmla="*/ 56 w 79"/>
                  <a:gd name="T77" fmla="*/ 94 h 95"/>
                  <a:gd name="T78" fmla="*/ 61 w 79"/>
                  <a:gd name="T79" fmla="*/ 91 h 95"/>
                  <a:gd name="T80" fmla="*/ 65 w 79"/>
                  <a:gd name="T81" fmla="*/ 87 h 95"/>
                  <a:gd name="T82" fmla="*/ 70 w 79"/>
                  <a:gd name="T83" fmla="*/ 78 h 95"/>
                  <a:gd name="T84" fmla="*/ 74 w 79"/>
                  <a:gd name="T85" fmla="*/ 67 h 95"/>
                  <a:gd name="T86" fmla="*/ 77 w 79"/>
                  <a:gd name="T87" fmla="*/ 55 h 95"/>
                  <a:gd name="T88" fmla="*/ 78 w 79"/>
                  <a:gd name="T89" fmla="*/ 44 h 95"/>
                  <a:gd name="T90" fmla="*/ 77 w 79"/>
                  <a:gd name="T91" fmla="*/ 39 h 95"/>
                  <a:gd name="T92" fmla="*/ 73 w 79"/>
                  <a:gd name="T93" fmla="*/ 34 h 95"/>
                  <a:gd name="T94" fmla="*/ 67 w 79"/>
                  <a:gd name="T95" fmla="*/ 27 h 95"/>
                  <a:gd name="T96" fmla="*/ 61 w 79"/>
                  <a:gd name="T97" fmla="*/ 21 h 95"/>
                  <a:gd name="T98" fmla="*/ 53 w 79"/>
                  <a:gd name="T99" fmla="*/ 16 h 95"/>
                  <a:gd name="T100" fmla="*/ 46 w 79"/>
                  <a:gd name="T101" fmla="*/ 12 h 95"/>
                  <a:gd name="T102" fmla="*/ 43 w 79"/>
                  <a:gd name="T103" fmla="*/ 11 h 95"/>
                  <a:gd name="T104" fmla="*/ 40 w 79"/>
                  <a:gd name="T105" fmla="*/ 10 h 95"/>
                  <a:gd name="T106" fmla="*/ 37 w 79"/>
                  <a:gd name="T107" fmla="*/ 11 h 95"/>
                  <a:gd name="T108" fmla="*/ 35 w 79"/>
                  <a:gd name="T109" fmla="*/ 12 h 95"/>
                  <a:gd name="T110" fmla="*/ 29 w 79"/>
                  <a:gd name="T111" fmla="*/ 17 h 95"/>
                  <a:gd name="T112" fmla="*/ 25 w 79"/>
                  <a:gd name="T113" fmla="*/ 21 h 95"/>
                  <a:gd name="T114" fmla="*/ 22 w 79"/>
                  <a:gd name="T115" fmla="*/ 24 h 95"/>
                  <a:gd name="T116" fmla="*/ 21 w 79"/>
                  <a:gd name="T117" fmla="*/ 27 h 95"/>
                  <a:gd name="T118" fmla="*/ 20 w 79"/>
                  <a:gd name="T119" fmla="*/ 35 h 95"/>
                  <a:gd name="T120" fmla="*/ 21 w 79"/>
                  <a:gd name="T121" fmla="*/ 46 h 95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79" h="95">
                    <a:moveTo>
                      <a:pt x="69" y="89"/>
                    </a:moveTo>
                    <a:lnTo>
                      <a:pt x="73" y="82"/>
                    </a:lnTo>
                    <a:lnTo>
                      <a:pt x="76" y="75"/>
                    </a:lnTo>
                    <a:lnTo>
                      <a:pt x="78" y="66"/>
                    </a:lnTo>
                    <a:lnTo>
                      <a:pt x="79" y="56"/>
                    </a:lnTo>
                    <a:lnTo>
                      <a:pt x="79" y="47"/>
                    </a:lnTo>
                    <a:lnTo>
                      <a:pt x="78" y="38"/>
                    </a:lnTo>
                    <a:lnTo>
                      <a:pt x="76" y="30"/>
                    </a:lnTo>
                    <a:lnTo>
                      <a:pt x="72" y="23"/>
                    </a:lnTo>
                    <a:lnTo>
                      <a:pt x="63" y="14"/>
                    </a:lnTo>
                    <a:lnTo>
                      <a:pt x="55" y="7"/>
                    </a:lnTo>
                    <a:lnTo>
                      <a:pt x="50" y="4"/>
                    </a:lnTo>
                    <a:lnTo>
                      <a:pt x="46" y="2"/>
                    </a:lnTo>
                    <a:lnTo>
                      <a:pt x="42" y="1"/>
                    </a:lnTo>
                    <a:lnTo>
                      <a:pt x="37" y="0"/>
                    </a:lnTo>
                    <a:lnTo>
                      <a:pt x="33" y="0"/>
                    </a:lnTo>
                    <a:lnTo>
                      <a:pt x="29" y="1"/>
                    </a:lnTo>
                    <a:lnTo>
                      <a:pt x="25" y="2"/>
                    </a:lnTo>
                    <a:lnTo>
                      <a:pt x="20" y="5"/>
                    </a:lnTo>
                    <a:lnTo>
                      <a:pt x="16" y="8"/>
                    </a:lnTo>
                    <a:lnTo>
                      <a:pt x="12" y="11"/>
                    </a:lnTo>
                    <a:lnTo>
                      <a:pt x="8" y="16"/>
                    </a:lnTo>
                    <a:lnTo>
                      <a:pt x="3" y="21"/>
                    </a:lnTo>
                    <a:lnTo>
                      <a:pt x="2" y="25"/>
                    </a:lnTo>
                    <a:lnTo>
                      <a:pt x="0" y="28"/>
                    </a:lnTo>
                    <a:lnTo>
                      <a:pt x="0" y="33"/>
                    </a:lnTo>
                    <a:lnTo>
                      <a:pt x="0" y="37"/>
                    </a:lnTo>
                    <a:lnTo>
                      <a:pt x="1" y="47"/>
                    </a:lnTo>
                    <a:lnTo>
                      <a:pt x="3" y="57"/>
                    </a:lnTo>
                    <a:lnTo>
                      <a:pt x="7" y="67"/>
                    </a:lnTo>
                    <a:lnTo>
                      <a:pt x="12" y="76"/>
                    </a:lnTo>
                    <a:lnTo>
                      <a:pt x="17" y="83"/>
                    </a:lnTo>
                    <a:lnTo>
                      <a:pt x="23" y="88"/>
                    </a:lnTo>
                    <a:lnTo>
                      <a:pt x="28" y="91"/>
                    </a:lnTo>
                    <a:lnTo>
                      <a:pt x="33" y="93"/>
                    </a:lnTo>
                    <a:lnTo>
                      <a:pt x="39" y="94"/>
                    </a:lnTo>
                    <a:lnTo>
                      <a:pt x="45" y="95"/>
                    </a:lnTo>
                    <a:lnTo>
                      <a:pt x="51" y="95"/>
                    </a:lnTo>
                    <a:lnTo>
                      <a:pt x="56" y="94"/>
                    </a:lnTo>
                    <a:lnTo>
                      <a:pt x="61" y="91"/>
                    </a:lnTo>
                    <a:lnTo>
                      <a:pt x="65" y="87"/>
                    </a:lnTo>
                    <a:lnTo>
                      <a:pt x="70" y="78"/>
                    </a:lnTo>
                    <a:lnTo>
                      <a:pt x="74" y="67"/>
                    </a:lnTo>
                    <a:lnTo>
                      <a:pt x="77" y="55"/>
                    </a:lnTo>
                    <a:lnTo>
                      <a:pt x="78" y="44"/>
                    </a:lnTo>
                    <a:lnTo>
                      <a:pt x="77" y="39"/>
                    </a:lnTo>
                    <a:lnTo>
                      <a:pt x="73" y="34"/>
                    </a:lnTo>
                    <a:lnTo>
                      <a:pt x="67" y="27"/>
                    </a:lnTo>
                    <a:lnTo>
                      <a:pt x="61" y="21"/>
                    </a:lnTo>
                    <a:lnTo>
                      <a:pt x="53" y="16"/>
                    </a:lnTo>
                    <a:lnTo>
                      <a:pt x="46" y="12"/>
                    </a:lnTo>
                    <a:lnTo>
                      <a:pt x="43" y="11"/>
                    </a:lnTo>
                    <a:lnTo>
                      <a:pt x="40" y="10"/>
                    </a:lnTo>
                    <a:lnTo>
                      <a:pt x="37" y="11"/>
                    </a:lnTo>
                    <a:lnTo>
                      <a:pt x="35" y="12"/>
                    </a:lnTo>
                    <a:lnTo>
                      <a:pt x="29" y="17"/>
                    </a:lnTo>
                    <a:lnTo>
                      <a:pt x="25" y="21"/>
                    </a:lnTo>
                    <a:lnTo>
                      <a:pt x="22" y="24"/>
                    </a:lnTo>
                    <a:lnTo>
                      <a:pt x="21" y="27"/>
                    </a:lnTo>
                    <a:lnTo>
                      <a:pt x="20" y="35"/>
                    </a:lnTo>
                    <a:lnTo>
                      <a:pt x="21" y="46"/>
                    </a:lnTo>
                  </a:path>
                </a:pathLst>
              </a:custGeom>
              <a:noFill/>
              <a:ln w="19050" cmpd="sng">
                <a:solidFill>
                  <a:schemeClr val="bg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032" name="Line 53"/>
            <p:cNvSpPr>
              <a:spLocks noChangeAspect="1" noChangeShapeType="1"/>
            </p:cNvSpPr>
            <p:nvPr/>
          </p:nvSpPr>
          <p:spPr bwMode="auto">
            <a:xfrm>
              <a:off x="5057" y="542"/>
              <a:ext cx="561" cy="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3" name="Line 54"/>
            <p:cNvSpPr>
              <a:spLocks noChangeShapeType="1"/>
            </p:cNvSpPr>
            <p:nvPr/>
          </p:nvSpPr>
          <p:spPr bwMode="auto">
            <a:xfrm>
              <a:off x="113" y="477"/>
              <a:ext cx="4831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5765" tIns="47883" rIns="95765" bIns="47883"/>
            <a:lstStyle/>
            <a:p>
              <a:endParaRPr lang="en-GB"/>
            </a:p>
          </p:txBody>
        </p:sp>
      </p:grpSp>
      <p:sp>
        <p:nvSpPr>
          <p:cNvPr id="1029" name="Rectangle 55"/>
          <p:cNvSpPr>
            <a:spLocks noChangeArrowheads="1"/>
          </p:cNvSpPr>
          <p:nvPr userDrawn="1"/>
        </p:nvSpPr>
        <p:spPr bwMode="auto">
          <a:xfrm>
            <a:off x="539750" y="6257925"/>
            <a:ext cx="597693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65" tIns="47883" rIns="95765" bIns="47883" anchor="ctr">
            <a:spAutoFit/>
          </a:bodyPr>
          <a:lstStyle>
            <a:lvl1pPr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sl-SI" altLang="sl-SI" sz="700" b="0" dirty="0">
                <a:latin typeface="Arial Narrow" panose="020B0606020202030204" pitchFamily="34" charset="0"/>
              </a:rPr>
              <a:t>REPUBLIC OF SLOVENIA</a:t>
            </a:r>
            <a:r>
              <a:rPr lang="sl-SI" altLang="sl-SI" sz="700" dirty="0">
                <a:latin typeface="Arial Narrow" panose="020B0606020202030204" pitchFamily="34" charset="0"/>
              </a:rPr>
              <a:t> </a:t>
            </a:r>
          </a:p>
          <a:p>
            <a:pPr>
              <a:buFontTx/>
              <a:buNone/>
            </a:pPr>
            <a:r>
              <a:rPr lang="sl-SI" altLang="sl-SI" sz="700" dirty="0">
                <a:latin typeface="Arial Narrow" panose="020B0606020202030204" pitchFamily="34" charset="0"/>
              </a:rPr>
              <a:t>MINISTRY OF THE ENVIRONMENT AND SPATIAL PLANNING</a:t>
            </a:r>
          </a:p>
          <a:p>
            <a:pPr>
              <a:buFontTx/>
              <a:buNone/>
            </a:pPr>
            <a:r>
              <a:rPr lang="sl-SI" altLang="sl-SI" sz="700" b="0" dirty="0">
                <a:latin typeface="Arial Narrow" panose="020B0606020202030204" pitchFamily="34" charset="0"/>
              </a:rPr>
              <a:t>SLOVENIAN NUCLEAR SAFETY ADMINISTRATION</a:t>
            </a:r>
          </a:p>
          <a:p>
            <a:pPr algn="ctr">
              <a:buFontTx/>
              <a:buNone/>
            </a:pPr>
            <a:endParaRPr lang="sl-SI" altLang="sl-SI" sz="700" dirty="0">
              <a:latin typeface="Arial Narrow" panose="020B0606020202030204" pitchFamily="34" charset="0"/>
            </a:endParaRPr>
          </a:p>
        </p:txBody>
      </p:sp>
      <p:pic>
        <p:nvPicPr>
          <p:cNvPr id="1030" name="Picture 56" descr="GRB"/>
          <p:cNvPicPr>
            <a:picLocks noChangeAspect="1" noChangeArrowheads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6292850"/>
            <a:ext cx="28416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5pPr>
      <a:lvl6pPr marL="457200"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6pPr>
      <a:lvl7pPr marL="914400"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7pPr>
      <a:lvl8pPr marL="1371600"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8pPr>
      <a:lvl9pPr marL="1828800" algn="l" defTabSz="957263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154238" indent="-239713" algn="l" defTabSz="957263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611438" indent="-239713" algn="l" defTabSz="957263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3068638" indent="-239713" algn="l" defTabSz="957263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525838" indent="-239713" algn="l" defTabSz="957263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983038" indent="-239713" algn="l" defTabSz="957263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aca.e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005262"/>
            <a:ext cx="6400800" cy="2232049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sl-SI" altLang="sl-SI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endParaRPr lang="sl-SI" altLang="sl-SI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sl-SI" altLang="sl-SI" b="1" dirty="0">
                <a:latin typeface="Calibri" panose="020F0502020204030204" pitchFamily="34" charset="0"/>
              </a:rPr>
              <a:t>Janez Češarek</a:t>
            </a:r>
          </a:p>
          <a:p>
            <a:pPr>
              <a:lnSpc>
                <a:spcPct val="90000"/>
              </a:lnSpc>
            </a:pPr>
            <a:r>
              <a:rPr lang="en-GB" altLang="sl-SI" b="1" dirty="0">
                <a:latin typeface="Calibri" panose="020F0502020204030204" pitchFamily="34" charset="0"/>
              </a:rPr>
              <a:t>Slovenian Nuclear Safety Administration (SNSA)</a:t>
            </a:r>
          </a:p>
          <a:p>
            <a:pPr>
              <a:lnSpc>
                <a:spcPct val="90000"/>
              </a:lnSpc>
            </a:pPr>
            <a:endParaRPr lang="en-GB" altLang="sl-SI" b="1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sl-SI" altLang="sl-SI" sz="1400" b="1" dirty="0" err="1">
                <a:latin typeface="Calibri" panose="020F0502020204030204" pitchFamily="34" charset="0"/>
              </a:rPr>
              <a:t>Virtual</a:t>
            </a:r>
            <a:r>
              <a:rPr lang="sl-SI" altLang="sl-SI" sz="1400" b="1" dirty="0">
                <a:latin typeface="Calibri" panose="020F0502020204030204" pitchFamily="34" charset="0"/>
              </a:rPr>
              <a:t> meeting, </a:t>
            </a:r>
            <a:r>
              <a:rPr lang="sl-SI" altLang="sl-SI" sz="1400" b="1" dirty="0" err="1">
                <a:latin typeface="Calibri" panose="020F0502020204030204" pitchFamily="34" charset="0"/>
              </a:rPr>
              <a:t>June</a:t>
            </a:r>
            <a:r>
              <a:rPr lang="sl-SI" altLang="sl-SI" sz="1400" b="1" dirty="0">
                <a:latin typeface="Calibri" panose="020F0502020204030204" pitchFamily="34" charset="0"/>
              </a:rPr>
              <a:t> 2021</a:t>
            </a:r>
            <a:endParaRPr lang="sl-SI" altLang="sl-SI" sz="1400" b="1" i="1" dirty="0">
              <a:latin typeface="Calibri" panose="020F0502020204030204" pitchFamily="34" charset="0"/>
            </a:endParaRP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323850" y="1125538"/>
            <a:ext cx="8640763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65" tIns="47883" rIns="95765" bIns="47883" anchor="ctr"/>
          <a:lstStyle>
            <a:lvl1pPr defTabSz="9572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57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57263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57263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57263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sl-SI" sz="3600" dirty="0">
                <a:latin typeface="Calibri" panose="020F0502020204030204" pitchFamily="34" charset="0"/>
                <a:sym typeface="Wingdings" panose="05000000000000000000" pitchFamily="2" charset="2"/>
              </a:rPr>
              <a:t>Reviewing </a:t>
            </a:r>
            <a:r>
              <a:rPr lang="sl-SI" altLang="sl-SI" sz="3600" dirty="0">
                <a:latin typeface="Calibri" panose="020F0502020204030204" pitchFamily="34" charset="0"/>
                <a:sym typeface="Wingdings" panose="05000000000000000000" pitchFamily="2" charset="2"/>
              </a:rPr>
              <a:t>L</a:t>
            </a:r>
            <a:r>
              <a:rPr lang="en-US" altLang="sl-SI" sz="3600" dirty="0" err="1">
                <a:latin typeface="Calibri" panose="020F0502020204030204" pitchFamily="34" charset="0"/>
                <a:sym typeface="Wingdings" panose="05000000000000000000" pitchFamily="2" charset="2"/>
              </a:rPr>
              <a:t>ast</a:t>
            </a:r>
            <a:r>
              <a:rPr lang="en-US" altLang="sl-SI" sz="3600" dirty="0">
                <a:latin typeface="Calibri" panose="020F0502020204030204" pitchFamily="34" charset="0"/>
                <a:sym typeface="Wingdings" panose="05000000000000000000" pitchFamily="2" charset="2"/>
              </a:rPr>
              <a:t> Slovene </a:t>
            </a:r>
            <a:r>
              <a:rPr lang="sl-SI" altLang="sl-SI" sz="3600" dirty="0" err="1">
                <a:latin typeface="Calibri" panose="020F0502020204030204" pitchFamily="34" charset="0"/>
                <a:sym typeface="Wingdings" panose="05000000000000000000" pitchFamily="2" charset="2"/>
              </a:rPr>
              <a:t>Regulatory-related</a:t>
            </a:r>
            <a:r>
              <a:rPr lang="sl-SI" altLang="sl-SI" sz="3600" dirty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sl-SI" sz="3600" dirty="0" err="1">
                <a:latin typeface="Calibri" panose="020F0502020204030204" pitchFamily="34" charset="0"/>
                <a:sym typeface="Wingdings" panose="05000000000000000000" pitchFamily="2" charset="2"/>
              </a:rPr>
              <a:t>Endeavours</a:t>
            </a:r>
            <a:r>
              <a:rPr lang="en-US" altLang="sl-SI" sz="3600" dirty="0">
                <a:latin typeface="Calibri" panose="020F0502020204030204" pitchFamily="34" charset="0"/>
                <a:sym typeface="Wingdings" panose="05000000000000000000" pitchFamily="2" charset="2"/>
              </a:rPr>
              <a:t> to Strengthen </a:t>
            </a:r>
            <a:r>
              <a:rPr lang="en-US" altLang="sl-SI" sz="3600" dirty="0">
                <a:solidFill>
                  <a:schemeClr val="accent2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Safe</a:t>
            </a:r>
            <a:r>
              <a:rPr lang="sl-SI" altLang="sl-SI" sz="3600" dirty="0">
                <a:solidFill>
                  <a:schemeClr val="accent2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/</a:t>
            </a:r>
            <a:r>
              <a:rPr lang="sl-SI" altLang="sl-SI" sz="3600" dirty="0" err="1">
                <a:solidFill>
                  <a:schemeClr val="accent2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Secure</a:t>
            </a:r>
            <a:r>
              <a:rPr lang="en-US" altLang="sl-SI" sz="3600" dirty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sl-SI" sz="3600" dirty="0">
                <a:solidFill>
                  <a:schemeClr val="accent2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Transport of Radioactive Material</a:t>
            </a:r>
            <a:endParaRPr lang="sl-SI" altLang="sl-SI" sz="2800" i="1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BE5CDC0-8958-49F2-B100-5A12A6BA5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/>
              <a:t>Recent nuclear security-related pledges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26081D6-6E74-42F4-A147-1FDF353326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C6EFCA-FA5F-4BEB-8368-D05092861F9A}" type="slidenum">
              <a:rPr lang="sl-SI" altLang="sl-SI" smtClean="0"/>
              <a:pPr>
                <a:defRPr/>
              </a:pPr>
              <a:t>2</a:t>
            </a:fld>
            <a:endParaRPr lang="sl-SI" altLang="sl-SI"/>
          </a:p>
        </p:txBody>
      </p:sp>
      <p:sp>
        <p:nvSpPr>
          <p:cNvPr id="5" name="Označba mesta vsebine 2">
            <a:extLst>
              <a:ext uri="{FF2B5EF4-FFF2-40B4-BE49-F238E27FC236}">
                <a16:creationId xmlns:a16="http://schemas.microsoft.com/office/drawing/2014/main" id="{F0F4469C-7ECE-456B-8FFC-CDC9776ED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772815"/>
            <a:ext cx="8734426" cy="4464497"/>
          </a:xfrm>
        </p:spPr>
        <p:txBody>
          <a:bodyPr/>
          <a:lstStyle/>
          <a:p>
            <a:r>
              <a:rPr lang="sl-SI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INFCIRC/908 – </a:t>
            </a:r>
            <a:r>
              <a:rPr lang="en-GB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Mitigating Insider Threats </a:t>
            </a:r>
            <a:endParaRPr lang="sl-SI" sz="3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l-SI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INFCIRC/910 – </a:t>
            </a:r>
            <a:r>
              <a:rPr lang="en-US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Strengthening</a:t>
            </a:r>
            <a:r>
              <a:rPr lang="sl-SI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Security of High Activity Sealed Radioactive</a:t>
            </a:r>
            <a:r>
              <a:rPr lang="sl-SI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Sources</a:t>
            </a:r>
            <a:endParaRPr lang="sl-SI" sz="3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l-SI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INFCIRC/918 – </a:t>
            </a:r>
            <a:r>
              <a:rPr lang="sl-SI" sz="3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Countering</a:t>
            </a:r>
            <a:r>
              <a:rPr lang="sl-SI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Nuclear</a:t>
            </a:r>
            <a:r>
              <a:rPr lang="sl-SI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sl-SI" sz="3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Smuggling</a:t>
            </a:r>
            <a:endParaRPr lang="sl-SI" sz="3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138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značba mesta številke diapoz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5684AEDC-A387-4DAF-A2D6-E45592B96E55}" type="slidenum">
              <a:rPr lang="sl-SI" altLang="sl-SI" sz="900" b="0"/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</a:t>
            </a:fld>
            <a:endParaRPr lang="sl-SI" altLang="sl-SI" sz="900" b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1124743"/>
            <a:ext cx="8713788" cy="5183981"/>
          </a:xfrm>
          <a:noFill/>
        </p:spPr>
        <p:txBody>
          <a:bodyPr/>
          <a:lstStyle/>
          <a:p>
            <a:pPr>
              <a:lnSpc>
                <a:spcPct val="92000"/>
              </a:lnSpc>
              <a:spcBef>
                <a:spcPct val="4000"/>
              </a:spcBef>
              <a:spcAft>
                <a:spcPct val="4000"/>
              </a:spcAft>
            </a:pPr>
            <a:r>
              <a:rPr lang="en-GB" altLang="sl-SI" sz="2800" b="1" dirty="0">
                <a:latin typeface="Calibri Light" panose="020F0302020204030204" pitchFamily="34" charset="0"/>
              </a:rPr>
              <a:t>Receipts of fresh nuclear fuel elements (for Krško NPP)</a:t>
            </a:r>
          </a:p>
          <a:p>
            <a:pPr>
              <a:lnSpc>
                <a:spcPct val="92000"/>
              </a:lnSpc>
              <a:spcBef>
                <a:spcPct val="4000"/>
              </a:spcBef>
              <a:spcAft>
                <a:spcPct val="4000"/>
              </a:spcAft>
            </a:pPr>
            <a:r>
              <a:rPr lang="en-GB" altLang="sl-SI" sz="2500" dirty="0">
                <a:latin typeface="Calibri Light" panose="020F0302020204030204" pitchFamily="34" charset="0"/>
              </a:rPr>
              <a:t>Transport of depleted uranium (as shielding)</a:t>
            </a:r>
          </a:p>
          <a:p>
            <a:pPr>
              <a:lnSpc>
                <a:spcPct val="92000"/>
              </a:lnSpc>
              <a:spcBef>
                <a:spcPct val="4000"/>
              </a:spcBef>
              <a:spcAft>
                <a:spcPct val="4000"/>
              </a:spcAft>
            </a:pPr>
            <a:r>
              <a:rPr lang="en-GB" altLang="sl-SI" sz="2500" dirty="0">
                <a:latin typeface="Calibri Light" panose="020F0302020204030204" pitchFamily="34" charset="0"/>
              </a:rPr>
              <a:t>Transport of orphan sources (e.g. U- and </a:t>
            </a:r>
            <a:r>
              <a:rPr lang="en-GB" altLang="sl-SI" sz="2500" dirty="0" err="1">
                <a:latin typeface="Calibri Light" panose="020F0302020204030204" pitchFamily="34" charset="0"/>
              </a:rPr>
              <a:t>Th</a:t>
            </a:r>
            <a:r>
              <a:rPr lang="en-GB" altLang="sl-SI" sz="2500" dirty="0">
                <a:latin typeface="Calibri Light" panose="020F0302020204030204" pitchFamily="34" charset="0"/>
              </a:rPr>
              <a:t>-substances)</a:t>
            </a:r>
          </a:p>
          <a:p>
            <a:pPr>
              <a:lnSpc>
                <a:spcPct val="92000"/>
              </a:lnSpc>
              <a:spcBef>
                <a:spcPct val="4000"/>
              </a:spcBef>
              <a:spcAft>
                <a:spcPct val="4000"/>
              </a:spcAft>
            </a:pPr>
            <a:r>
              <a:rPr lang="en-GB" altLang="sl-SI" sz="2500" dirty="0">
                <a:latin typeface="Calibri Light" panose="020F0302020204030204" pitchFamily="34" charset="0"/>
              </a:rPr>
              <a:t>Transits of spent nuclear fuel (or irradiated) – occasionally</a:t>
            </a:r>
            <a:endParaRPr lang="sl-SI" altLang="sl-SI" sz="2500" dirty="0">
              <a:latin typeface="Calibri Light" panose="020F0302020204030204" pitchFamily="34" charset="0"/>
            </a:endParaRPr>
          </a:p>
          <a:p>
            <a:pPr>
              <a:lnSpc>
                <a:spcPct val="92000"/>
              </a:lnSpc>
              <a:spcBef>
                <a:spcPct val="4000"/>
              </a:spcBef>
              <a:spcAft>
                <a:spcPct val="4000"/>
              </a:spcAft>
            </a:pPr>
            <a:r>
              <a:rPr lang="sl-SI" altLang="sl-SI" sz="2500" dirty="0" err="1">
                <a:latin typeface="Calibri Light" panose="020F0302020204030204" pitchFamily="34" charset="0"/>
              </a:rPr>
              <a:t>Other</a:t>
            </a:r>
            <a:r>
              <a:rPr lang="sl-SI" altLang="sl-SI" sz="2500" dirty="0">
                <a:latin typeface="Calibri Light" panose="020F0302020204030204" pitchFamily="34" charset="0"/>
              </a:rPr>
              <a:t> </a:t>
            </a:r>
            <a:r>
              <a:rPr lang="sl-SI" altLang="sl-SI" sz="2500" dirty="0" err="1">
                <a:latin typeface="Calibri Light" panose="020F0302020204030204" pitchFamily="34" charset="0"/>
              </a:rPr>
              <a:t>transports</a:t>
            </a:r>
            <a:r>
              <a:rPr lang="sl-SI" altLang="sl-SI" sz="2500" dirty="0">
                <a:latin typeface="Calibri Light" panose="020F0302020204030204" pitchFamily="34" charset="0"/>
              </a:rPr>
              <a:t> (</a:t>
            </a:r>
            <a:r>
              <a:rPr lang="sl-SI" altLang="sl-SI" sz="2500" dirty="0" err="1">
                <a:latin typeface="Calibri Light" panose="020F0302020204030204" pitchFamily="34" charset="0"/>
              </a:rPr>
              <a:t>e.g</a:t>
            </a:r>
            <a:r>
              <a:rPr lang="sl-SI" altLang="sl-SI" sz="2500" dirty="0">
                <a:latin typeface="Calibri Light" panose="020F0302020204030204" pitchFamily="34" charset="0"/>
              </a:rPr>
              <a:t>. </a:t>
            </a:r>
            <a:r>
              <a:rPr lang="sl-SI" altLang="sl-SI" sz="2500" dirty="0" err="1">
                <a:latin typeface="Calibri Light" panose="020F0302020204030204" pitchFamily="34" charset="0"/>
              </a:rPr>
              <a:t>fission</a:t>
            </a:r>
            <a:r>
              <a:rPr lang="sl-SI" altLang="sl-SI" sz="2500" dirty="0">
                <a:latin typeface="Calibri Light" panose="020F0302020204030204" pitchFamily="34" charset="0"/>
              </a:rPr>
              <a:t> </a:t>
            </a:r>
            <a:r>
              <a:rPr lang="sl-SI" altLang="sl-SI" sz="2500" dirty="0" err="1">
                <a:latin typeface="Calibri Light" panose="020F0302020204030204" pitchFamily="34" charset="0"/>
              </a:rPr>
              <a:t>chambers</a:t>
            </a:r>
            <a:r>
              <a:rPr lang="sl-SI" altLang="sl-SI" sz="2500" dirty="0">
                <a:latin typeface="Calibri Light" panose="020F0302020204030204" pitchFamily="34" charset="0"/>
              </a:rPr>
              <a:t>, HEU)</a:t>
            </a:r>
            <a:endParaRPr lang="en-GB" altLang="sl-SI" sz="2500" dirty="0">
              <a:latin typeface="Calibri Light" panose="020F0302020204030204" pitchFamily="34" charset="0"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14300"/>
            <a:ext cx="8642350" cy="701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65" tIns="47883" rIns="95765" bIns="47883" numCol="1" anchor="ctr" anchorCtr="0" compatLnSpc="1">
            <a:prstTxWarp prst="textNoShape">
              <a:avLst/>
            </a:prstTxWarp>
          </a:bodyPr>
          <a:lstStyle/>
          <a:p>
            <a:r>
              <a:rPr lang="sl-SI" altLang="sl-SI" sz="3000" dirty="0"/>
              <a:t>Major </a:t>
            </a:r>
            <a:r>
              <a:rPr lang="sl-SI" altLang="sl-SI" sz="3000" dirty="0" err="1"/>
              <a:t>transports</a:t>
            </a:r>
            <a:r>
              <a:rPr lang="sl-SI" altLang="sl-SI" sz="3000" dirty="0"/>
              <a:t> </a:t>
            </a:r>
            <a:r>
              <a:rPr lang="sl-SI" altLang="sl-SI" sz="3000" dirty="0" err="1"/>
              <a:t>of</a:t>
            </a:r>
            <a:r>
              <a:rPr lang="sl-SI" altLang="sl-SI" sz="3000" dirty="0"/>
              <a:t> </a:t>
            </a:r>
            <a:r>
              <a:rPr lang="sl-SI" altLang="sl-SI" sz="3000" dirty="0" err="1"/>
              <a:t>nuclear</a:t>
            </a:r>
            <a:r>
              <a:rPr lang="sl-SI" altLang="sl-SI" sz="3000" dirty="0"/>
              <a:t> material</a:t>
            </a:r>
            <a:endParaRPr lang="en-US" altLang="sl-SI" sz="3000" dirty="0"/>
          </a:p>
        </p:txBody>
      </p:sp>
      <p:pic>
        <p:nvPicPr>
          <p:cNvPr id="11269" name="Slika 4"/>
          <p:cNvPicPr>
            <a:picLocks noChangeAspect="1"/>
          </p:cNvPicPr>
          <p:nvPr/>
        </p:nvPicPr>
        <p:blipFill>
          <a:blip r:embed="rId2" cstate="screen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70696" y="3911848"/>
            <a:ext cx="3304198" cy="20571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 cstate="screen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2039" y="4718627"/>
            <a:ext cx="2007153" cy="12503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8" name="Pravokotnik 7"/>
          <p:cNvSpPr/>
          <p:nvPr/>
        </p:nvSpPr>
        <p:spPr>
          <a:xfrm>
            <a:off x="512039" y="4759112"/>
            <a:ext cx="1206478" cy="237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500" b="0" dirty="0">
                <a:solidFill>
                  <a:schemeClr val="bg1"/>
                </a:solidFill>
                <a:latin typeface="Calibri Light" panose="020F0302020204030204" pitchFamily="34" charset="0"/>
              </a:rPr>
              <a:t>https://www.flickr.com/photos/iaea_imagebank/5262612121/in/photostream/</a:t>
            </a:r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 rotWithShape="1">
          <a:blip r:embed="rId4" cstate="screen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85190" y="4320214"/>
            <a:ext cx="2519508" cy="16556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0" name="Pravokotnik 9"/>
          <p:cNvSpPr/>
          <p:nvPr/>
        </p:nvSpPr>
        <p:spPr>
          <a:xfrm>
            <a:off x="5370696" y="3927438"/>
            <a:ext cx="148721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500" b="0" dirty="0">
                <a:latin typeface="Calibri Light" panose="020F0302020204030204" pitchFamily="34" charset="0"/>
              </a:rPr>
              <a:t>https://www.flickr.com/photos/iaea_imagebank/5262614805/in/photostream/</a:t>
            </a:r>
          </a:p>
        </p:txBody>
      </p:sp>
      <p:sp>
        <p:nvSpPr>
          <p:cNvPr id="13" name="Pravokotnik 5"/>
          <p:cNvSpPr>
            <a:spLocks noChangeArrowheads="1"/>
          </p:cNvSpPr>
          <p:nvPr/>
        </p:nvSpPr>
        <p:spPr bwMode="auto">
          <a:xfrm>
            <a:off x="3831926" y="5574321"/>
            <a:ext cx="115252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indent="-2984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indent="-239713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indent="-239713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indent="-239713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indent="-239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indent="-239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indent="-239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indent="-239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GB" altLang="sl-SI" sz="500" b="0" dirty="0">
                <a:latin typeface="Calibri Light" panose="020F0302020204030204" pitchFamily="34" charset="0"/>
              </a:rPr>
              <a:t>https://www.flickr.com/photos/iaea_imagebank/5262629337/in/album-72157625603060574/</a:t>
            </a:r>
          </a:p>
        </p:txBody>
      </p:sp>
      <p:pic>
        <p:nvPicPr>
          <p:cNvPr id="11" name="Slika 10">
            <a:extLst>
              <a:ext uri="{FF2B5EF4-FFF2-40B4-BE49-F238E27FC236}">
                <a16:creationId xmlns:a16="http://schemas.microsoft.com/office/drawing/2014/main" id="{42B8393E-2D87-4C50-BC3B-D7F6E593AA6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2038" y="3459744"/>
            <a:ext cx="2007154" cy="11423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2" name="Pravokotnik 11">
            <a:extLst>
              <a:ext uri="{FF2B5EF4-FFF2-40B4-BE49-F238E27FC236}">
                <a16:creationId xmlns:a16="http://schemas.microsoft.com/office/drawing/2014/main" id="{728D10BB-2F63-4DB8-A126-F90CAB58780D}"/>
              </a:ext>
            </a:extLst>
          </p:cNvPr>
          <p:cNvSpPr/>
          <p:nvPr/>
        </p:nvSpPr>
        <p:spPr>
          <a:xfrm>
            <a:off x="773013" y="4581128"/>
            <a:ext cx="1422724" cy="161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500" b="0" dirty="0">
                <a:latin typeface="Agency FB" panose="020B0503020202020204" pitchFamily="34" charset="0"/>
              </a:rPr>
              <a:t>https://www.nek.si/_files/2476/NEK_ANG_NET.pdf</a:t>
            </a:r>
          </a:p>
        </p:txBody>
      </p:sp>
    </p:spTree>
    <p:extLst>
      <p:ext uri="{BB962C8B-B14F-4D97-AF65-F5344CB8AC3E}">
        <p14:creationId xmlns:p14="http://schemas.microsoft.com/office/powerpoint/2010/main" val="1170752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grada številke diapozitiva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AD2D02-9554-4F12-8EFA-B4688DFAA107}" type="slidenum">
              <a:rPr lang="sl-SI" altLang="sl-SI" sz="900" b="0"/>
              <a:pPr/>
              <a:t>4</a:t>
            </a:fld>
            <a:endParaRPr lang="sl-SI" altLang="sl-SI" sz="900" b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altLang="sl-SI" dirty="0"/>
              <a:t>Nuclear </a:t>
            </a:r>
            <a:r>
              <a:rPr lang="sl-SI" altLang="sl-SI" dirty="0" err="1"/>
              <a:t>threat</a:t>
            </a:r>
            <a:r>
              <a:rPr lang="sl-SI" altLang="sl-SI" dirty="0"/>
              <a:t> </a:t>
            </a:r>
            <a:r>
              <a:rPr lang="sl-SI" altLang="sl-SI" dirty="0" err="1"/>
              <a:t>assessment</a:t>
            </a:r>
            <a:r>
              <a:rPr lang="sl-SI" altLang="sl-SI" dirty="0"/>
              <a:t> </a:t>
            </a:r>
            <a:r>
              <a:rPr lang="sl-SI" altLang="sl-SI" dirty="0" err="1"/>
              <a:t>process</a:t>
            </a:r>
            <a:endParaRPr lang="en-GB" altLang="sl-SI" dirty="0"/>
          </a:p>
        </p:txBody>
      </p:sp>
      <p:sp>
        <p:nvSpPr>
          <p:cNvPr id="13316" name="AutoShape 3"/>
          <p:cNvSpPr>
            <a:spLocks noChangeArrowheads="1"/>
          </p:cNvSpPr>
          <p:nvPr/>
        </p:nvSpPr>
        <p:spPr bwMode="auto">
          <a:xfrm>
            <a:off x="1908175" y="2852738"/>
            <a:ext cx="2951163" cy="57626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8575">
            <a:solidFill>
              <a:schemeClr val="folHlink"/>
            </a:solidFill>
            <a:round/>
            <a:headEnd/>
            <a:tailEnd/>
          </a:ln>
        </p:spPr>
        <p:txBody>
          <a:bodyPr wrap="none" lIns="95765" tIns="47883" rIns="95765" bIns="47883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sl-SI" altLang="sl-SI">
                <a:latin typeface="Calibri" panose="020F0502020204030204" pitchFamily="34" charset="0"/>
              </a:rPr>
              <a:t>Threat Assessment</a:t>
            </a:r>
            <a:endParaRPr lang="en-GB" altLang="sl-SI">
              <a:latin typeface="Calibri" panose="020F0502020204030204" pitchFamily="34" charset="0"/>
            </a:endParaRPr>
          </a:p>
        </p:txBody>
      </p:sp>
      <p:sp>
        <p:nvSpPr>
          <p:cNvPr id="13317" name="AutoShape 4"/>
          <p:cNvSpPr>
            <a:spLocks noChangeArrowheads="1"/>
          </p:cNvSpPr>
          <p:nvPr/>
        </p:nvSpPr>
        <p:spPr bwMode="auto">
          <a:xfrm>
            <a:off x="5435600" y="4294188"/>
            <a:ext cx="3240088" cy="576262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28575">
            <a:solidFill>
              <a:schemeClr val="folHlink"/>
            </a:solidFill>
            <a:round/>
            <a:headEnd/>
            <a:tailEnd/>
          </a:ln>
        </p:spPr>
        <p:txBody>
          <a:bodyPr wrap="none" lIns="95765" tIns="47883" rIns="95765" bIns="47883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sl-SI" altLang="sl-SI">
                <a:latin typeface="Calibri" panose="020F0502020204030204" pitchFamily="34" charset="0"/>
              </a:rPr>
              <a:t>Physical Protection Plan</a:t>
            </a:r>
            <a:endParaRPr lang="en-GB" altLang="sl-SI">
              <a:latin typeface="Calibri" panose="020F0502020204030204" pitchFamily="34" charset="0"/>
            </a:endParaRPr>
          </a:p>
        </p:txBody>
      </p:sp>
      <p:cxnSp>
        <p:nvCxnSpPr>
          <p:cNvPr id="13318" name="AutoShape 5"/>
          <p:cNvCxnSpPr>
            <a:cxnSpLocks noChangeShapeType="1"/>
            <a:stCxn id="13316" idx="3"/>
            <a:endCxn id="13317" idx="1"/>
          </p:cNvCxnSpPr>
          <p:nvPr/>
        </p:nvCxnSpPr>
        <p:spPr bwMode="auto">
          <a:xfrm>
            <a:off x="4873625" y="3141663"/>
            <a:ext cx="547688" cy="1441450"/>
          </a:xfrm>
          <a:prstGeom prst="bentConnector3">
            <a:avLst>
              <a:gd name="adj1" fmla="val 49856"/>
            </a:avLst>
          </a:prstGeom>
          <a:noFill/>
          <a:ln w="28575">
            <a:solidFill>
              <a:schemeClr val="fol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1763713" y="3573463"/>
            <a:ext cx="3240087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l-SI" altLang="sl-SI" sz="1700" b="0">
                <a:latin typeface="Calibri" panose="020F0502020204030204" pitchFamily="34" charset="0"/>
              </a:rPr>
              <a:t>(Worked out by Police)</a:t>
            </a:r>
            <a:endParaRPr lang="en-GB" altLang="sl-SI" sz="1700" b="0">
              <a:latin typeface="Calibri" panose="020F0502020204030204" pitchFamily="34" charset="0"/>
            </a:endParaRPr>
          </a:p>
        </p:txBody>
      </p:sp>
      <p:sp>
        <p:nvSpPr>
          <p:cNvPr id="13320" name="AutoShape 7"/>
          <p:cNvSpPr>
            <a:spLocks noChangeArrowheads="1"/>
          </p:cNvSpPr>
          <p:nvPr/>
        </p:nvSpPr>
        <p:spPr bwMode="auto">
          <a:xfrm>
            <a:off x="3059113" y="4005263"/>
            <a:ext cx="647700" cy="574675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5765" tIns="47883" rIns="95765" bIns="47883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l-SI" altLang="sl-SI"/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1763713" y="4652963"/>
            <a:ext cx="3240087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l-SI" altLang="sl-SI" sz="1700" b="0">
                <a:latin typeface="Calibri" panose="020F0502020204030204" pitchFamily="34" charset="0"/>
              </a:rPr>
              <a:t>To be informed: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l-SI" altLang="sl-SI" sz="1700" b="0">
                <a:latin typeface="Calibri" panose="020F0502020204030204" pitchFamily="34" charset="0"/>
              </a:rPr>
              <a:t>SNSA, SRPA, operators of nuclear facilities; carrier</a:t>
            </a:r>
            <a:endParaRPr lang="en-GB" altLang="sl-SI" sz="1700" b="0">
              <a:latin typeface="Calibri" panose="020F0502020204030204" pitchFamily="34" charset="0"/>
            </a:endParaRPr>
          </a:p>
        </p:txBody>
      </p:sp>
      <p:sp>
        <p:nvSpPr>
          <p:cNvPr id="13322" name="AutoShape 9"/>
          <p:cNvSpPr>
            <a:spLocks noChangeArrowheads="1"/>
          </p:cNvSpPr>
          <p:nvPr/>
        </p:nvSpPr>
        <p:spPr bwMode="auto">
          <a:xfrm rot="-3723547">
            <a:off x="971550" y="2854325"/>
            <a:ext cx="647700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lIns="95765" tIns="47883" rIns="95765" bIns="47883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l-SI" altLang="sl-SI" dirty="0">
              <a:highlight>
                <a:srgbClr val="FFFF00"/>
              </a:highlight>
            </a:endParaRPr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179388" y="1917700"/>
            <a:ext cx="1944687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l-SI" altLang="sl-SI" sz="1700" b="0">
                <a:latin typeface="Calibri" panose="020F0502020204030204" pitchFamily="34" charset="0"/>
              </a:rPr>
              <a:t>Required in written form by a carrier (transporter)</a:t>
            </a:r>
            <a:endParaRPr lang="en-GB" altLang="sl-SI" sz="1700" b="0">
              <a:latin typeface="Calibri" panose="020F0502020204030204" pitchFamily="34" charset="0"/>
            </a:endParaRPr>
          </a:p>
        </p:txBody>
      </p:sp>
      <p:sp>
        <p:nvSpPr>
          <p:cNvPr id="13324" name="AutoShape 11"/>
          <p:cNvSpPr>
            <a:spLocks noChangeArrowheads="1"/>
          </p:cNvSpPr>
          <p:nvPr/>
        </p:nvSpPr>
        <p:spPr bwMode="auto">
          <a:xfrm rot="-1503779">
            <a:off x="2493963" y="1785938"/>
            <a:ext cx="647700" cy="863600"/>
          </a:xfrm>
          <a:prstGeom prst="downArrow">
            <a:avLst>
              <a:gd name="adj1" fmla="val 50000"/>
              <a:gd name="adj2" fmla="val 33333"/>
            </a:avLst>
          </a:prstGeom>
          <a:noFill/>
          <a:ln w="9525">
            <a:solidFill>
              <a:schemeClr val="folHlink"/>
            </a:solidFill>
            <a:prstDash val="lg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5765" tIns="47883" rIns="95765" bIns="47883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l-SI" altLang="sl-SI"/>
          </a:p>
        </p:txBody>
      </p:sp>
      <p:sp>
        <p:nvSpPr>
          <p:cNvPr id="13325" name="Rectangle 12"/>
          <p:cNvSpPr>
            <a:spLocks noChangeArrowheads="1"/>
          </p:cNvSpPr>
          <p:nvPr/>
        </p:nvSpPr>
        <p:spPr bwMode="auto">
          <a:xfrm>
            <a:off x="1547813" y="1125538"/>
            <a:ext cx="18002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l-SI" altLang="sl-SI" sz="1700" b="0">
                <a:latin typeface="Calibri" panose="020F0502020204030204" pitchFamily="34" charset="0"/>
              </a:rPr>
              <a:t>Once a year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l-SI" altLang="sl-SI" sz="1700" b="0">
                <a:latin typeface="Calibri" panose="020F0502020204030204" pitchFamily="34" charset="0"/>
              </a:rPr>
              <a:t>(nuclear facilities)</a:t>
            </a:r>
            <a:endParaRPr lang="en-GB" altLang="sl-SI" sz="1700" b="0">
              <a:latin typeface="Calibri" panose="020F0502020204030204" pitchFamily="34" charset="0"/>
            </a:endParaRPr>
          </a:p>
        </p:txBody>
      </p:sp>
      <p:sp>
        <p:nvSpPr>
          <p:cNvPr id="13326" name="Text Box 13"/>
          <p:cNvSpPr txBox="1">
            <a:spLocks noChangeArrowheads="1"/>
          </p:cNvSpPr>
          <p:nvPr/>
        </p:nvSpPr>
        <p:spPr bwMode="auto">
          <a:xfrm>
            <a:off x="395288" y="5696193"/>
            <a:ext cx="8497887" cy="469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65" tIns="47883" rIns="95765" bIns="47883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GB" altLang="sl-SI" sz="1100" b="0" i="1" dirty="0">
                <a:latin typeface="Calibri Light" panose="020F0302020204030204" pitchFamily="34" charset="0"/>
              </a:rPr>
              <a:t>Art. </a:t>
            </a:r>
            <a:r>
              <a:rPr lang="sl-SI" altLang="sl-SI" sz="1100" b="0" i="1" dirty="0">
                <a:latin typeface="Calibri Light" panose="020F0302020204030204" pitchFamily="34" charset="0"/>
              </a:rPr>
              <a:t>145</a:t>
            </a:r>
            <a:r>
              <a:rPr lang="en-GB" altLang="sl-SI" sz="1100" b="0" i="1" dirty="0">
                <a:latin typeface="Calibri Light" panose="020F0302020204030204" pitchFamily="34" charset="0"/>
              </a:rPr>
              <a:t>, Ionising Radiation Protection and Nuclear Safety Act</a:t>
            </a:r>
          </a:p>
          <a:p>
            <a:pPr>
              <a:buFontTx/>
              <a:buNone/>
            </a:pPr>
            <a:r>
              <a:rPr lang="en-US" altLang="sl-SI" sz="1050" b="0" i="1" dirty="0">
                <a:latin typeface="Calibri Light" panose="020F0302020204030204" pitchFamily="34" charset="0"/>
              </a:rPr>
              <a:t>Art. 23 and 25, </a:t>
            </a:r>
            <a:r>
              <a:rPr lang="en-GB" altLang="sl-SI" sz="1050" b="0" i="1" dirty="0">
                <a:latin typeface="Calibri Light" panose="020F0302020204030204" pitchFamily="34" charset="0"/>
              </a:rPr>
              <a:t>Rules on the physical protection </a:t>
            </a:r>
            <a:r>
              <a:rPr lang="sl-SI" altLang="sl-SI" sz="1050" b="0" i="1" dirty="0" err="1">
                <a:latin typeface="Calibri Light" panose="020F0302020204030204" pitchFamily="34" charset="0"/>
              </a:rPr>
              <a:t>of</a:t>
            </a:r>
            <a:r>
              <a:rPr lang="sl-SI" altLang="sl-SI" sz="1050" b="0" i="1" dirty="0">
                <a:latin typeface="Calibri Light" panose="020F0302020204030204" pitchFamily="34" charset="0"/>
              </a:rPr>
              <a:t> </a:t>
            </a:r>
            <a:r>
              <a:rPr lang="en-GB" altLang="sl-SI" sz="1050" b="0" i="1" dirty="0">
                <a:latin typeface="Calibri Light" panose="020F0302020204030204" pitchFamily="34" charset="0"/>
              </a:rPr>
              <a:t>nuclear </a:t>
            </a:r>
            <a:r>
              <a:rPr lang="en-GB" altLang="sl-SI" sz="1050" b="0" i="1" dirty="0" err="1">
                <a:latin typeface="Calibri Light" panose="020F0302020204030204" pitchFamily="34" charset="0"/>
              </a:rPr>
              <a:t>facilit</a:t>
            </a:r>
            <a:r>
              <a:rPr lang="sl-SI" altLang="sl-SI" sz="1050" b="0" i="1" dirty="0" err="1">
                <a:latin typeface="Calibri Light" panose="020F0302020204030204" pitchFamily="34" charset="0"/>
              </a:rPr>
              <a:t>ies</a:t>
            </a:r>
            <a:r>
              <a:rPr lang="sl-SI" altLang="sl-SI" sz="1050" b="0" i="1" dirty="0">
                <a:latin typeface="Calibri Light" panose="020F0302020204030204" pitchFamily="34" charset="0"/>
              </a:rPr>
              <a:t>, </a:t>
            </a:r>
            <a:r>
              <a:rPr lang="en-GB" altLang="sl-SI" sz="1050" b="0" i="1" dirty="0">
                <a:latin typeface="Calibri Light" panose="020F0302020204030204" pitchFamily="34" charset="0"/>
              </a:rPr>
              <a:t>nuclear and radioactive material </a:t>
            </a:r>
            <a:r>
              <a:rPr lang="sl-SI" altLang="sl-SI" sz="1050" b="0" i="1" dirty="0">
                <a:latin typeface="Calibri Light" panose="020F0302020204030204" pitchFamily="34" charset="0"/>
              </a:rPr>
              <a:t>and transport </a:t>
            </a:r>
            <a:r>
              <a:rPr lang="sl-SI" altLang="sl-SI" sz="1050" b="0" i="1" dirty="0" err="1">
                <a:latin typeface="Calibri Light" panose="020F0302020204030204" pitchFamily="34" charset="0"/>
              </a:rPr>
              <a:t>of</a:t>
            </a:r>
            <a:r>
              <a:rPr lang="sl-SI" altLang="sl-SI" sz="1050" b="0" i="1" dirty="0">
                <a:latin typeface="Calibri Light" panose="020F0302020204030204" pitchFamily="34" charset="0"/>
              </a:rPr>
              <a:t> </a:t>
            </a:r>
            <a:r>
              <a:rPr lang="sl-SI" altLang="sl-SI" sz="1050" b="0" i="1" dirty="0" err="1">
                <a:latin typeface="Calibri Light" panose="020F0302020204030204" pitchFamily="34" charset="0"/>
              </a:rPr>
              <a:t>nuclear</a:t>
            </a:r>
            <a:r>
              <a:rPr lang="sl-SI" altLang="sl-SI" sz="1050" b="0" i="1" dirty="0">
                <a:latin typeface="Calibri Light" panose="020F0302020204030204" pitchFamily="34" charset="0"/>
              </a:rPr>
              <a:t> material</a:t>
            </a:r>
            <a:r>
              <a:rPr lang="sl-SI" altLang="sl-SI" sz="1100" dirty="0">
                <a:latin typeface="Calibri Light" panose="020F0302020204030204" pitchFamily="34" charset="0"/>
              </a:rPr>
              <a:t> </a:t>
            </a:r>
            <a:endParaRPr lang="en-GB" altLang="sl-SI" sz="1100" dirty="0">
              <a:latin typeface="Calibri Light" panose="020F0302020204030204" pitchFamily="34" charset="0"/>
            </a:endParaRPr>
          </a:p>
        </p:txBody>
      </p: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5760318" y="5010401"/>
            <a:ext cx="1512887" cy="792163"/>
          </a:xfrm>
          <a:prstGeom prst="homePlate">
            <a:avLst>
              <a:gd name="adj" fmla="val 47746"/>
            </a:avLst>
          </a:prstGeom>
          <a:solidFill>
            <a:srgbClr val="FFCC66"/>
          </a:solidFill>
          <a:ln w="28575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5765" tIns="47883" rIns="95765" bIns="47883" anchor="ctr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40000"/>
              </a:spcBef>
              <a:buFontTx/>
              <a:buNone/>
            </a:pPr>
            <a:r>
              <a:rPr lang="sl-SI" altLang="sl-SI" sz="1600" i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Consent</a:t>
            </a:r>
          </a:p>
          <a:p>
            <a:pPr algn="ctr">
              <a:spcBef>
                <a:spcPct val="40000"/>
              </a:spcBef>
              <a:buFontTx/>
              <a:buNone/>
            </a:pPr>
            <a:r>
              <a:rPr lang="sl-SI" altLang="sl-SI" sz="1600" i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SNSA</a:t>
            </a:r>
            <a:endParaRPr lang="en-GB" altLang="sl-SI" sz="1600" i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7" name="AutoShape 18"/>
          <p:cNvSpPr>
            <a:spLocks noChangeArrowheads="1"/>
          </p:cNvSpPr>
          <p:nvPr/>
        </p:nvSpPr>
        <p:spPr bwMode="auto">
          <a:xfrm>
            <a:off x="7346230" y="5010401"/>
            <a:ext cx="1655763" cy="792163"/>
          </a:xfrm>
          <a:prstGeom prst="homePlate">
            <a:avLst>
              <a:gd name="adj" fmla="val 52255"/>
            </a:avLst>
          </a:prstGeom>
          <a:solidFill>
            <a:srgbClr val="FFCC66"/>
          </a:solidFill>
          <a:ln w="28575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lIns="95765" tIns="47883" rIns="95765" bIns="47883" anchor="ctr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40000"/>
              </a:spcBef>
              <a:buFontTx/>
              <a:buNone/>
            </a:pPr>
            <a:r>
              <a:rPr lang="sl-SI" altLang="sl-SI" sz="1600" i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Approval</a:t>
            </a:r>
          </a:p>
          <a:p>
            <a:pPr algn="ctr">
              <a:spcBef>
                <a:spcPct val="40000"/>
              </a:spcBef>
              <a:buFontTx/>
              <a:buNone/>
            </a:pPr>
            <a:r>
              <a:rPr lang="sl-SI" altLang="sl-SI" sz="1600" i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MI</a:t>
            </a:r>
            <a:endParaRPr lang="en-GB" altLang="sl-SI" sz="1600" i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5688880" y="5370764"/>
            <a:ext cx="422630" cy="3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65" tIns="47883" rIns="95765" bIns="47883">
            <a:spAutoFit/>
          </a:bodyPr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40000"/>
              </a:spcBef>
              <a:buFontTx/>
              <a:buNone/>
            </a:pPr>
            <a:r>
              <a:rPr lang="en-GB" altLang="sl-SI" sz="2000">
                <a:latin typeface="Arial" panose="020B0604020202020204" pitchFamily="34" charset="0"/>
                <a:sym typeface="Wingdings" panose="05000000000000000000" pitchFamily="2" charset="2"/>
              </a:rPr>
              <a:t></a:t>
            </a: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7314480" y="5378701"/>
            <a:ext cx="422630" cy="3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65" tIns="47883" rIns="95765" bIns="47883">
            <a:spAutoFit/>
          </a:bodyPr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40000"/>
              </a:spcBef>
              <a:buFontTx/>
              <a:buNone/>
            </a:pPr>
            <a:r>
              <a:rPr lang="en-GB" altLang="sl-SI" sz="2000">
                <a:latin typeface="Arial" panose="020B0604020202020204" pitchFamily="34" charset="0"/>
                <a:sym typeface="Wingdings" panose="05000000000000000000" pitchFamily="2" charset="2"/>
              </a:rPr>
              <a:t>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1C7A9-76E2-49C1-996B-157E8F38E8D1}" type="slidenum">
              <a:rPr lang="sl-SI" altLang="sl-SI" smtClean="0"/>
              <a:pPr/>
              <a:t>5</a:t>
            </a:fld>
            <a:endParaRPr lang="sl-SI" altLang="sl-SI"/>
          </a:p>
        </p:txBody>
      </p:sp>
      <p:sp>
        <p:nvSpPr>
          <p:cNvPr id="5" name="Pravokotnik 4"/>
          <p:cNvSpPr/>
          <p:nvPr/>
        </p:nvSpPr>
        <p:spPr>
          <a:xfrm>
            <a:off x="7046657" y="2280965"/>
            <a:ext cx="1633491" cy="34846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CA" b="0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</a:rPr>
              <a:t>Category 5</a:t>
            </a:r>
          </a:p>
        </p:txBody>
      </p:sp>
      <p:sp>
        <p:nvSpPr>
          <p:cNvPr id="6" name="Pravokotnik 5"/>
          <p:cNvSpPr/>
          <p:nvPr/>
        </p:nvSpPr>
        <p:spPr>
          <a:xfrm>
            <a:off x="2146184" y="2280965"/>
            <a:ext cx="1633491" cy="348465"/>
          </a:xfrm>
          <a:prstGeom prst="rect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CA" b="0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</a:rPr>
              <a:t>Category 2</a:t>
            </a:r>
          </a:p>
        </p:txBody>
      </p:sp>
      <p:sp>
        <p:nvSpPr>
          <p:cNvPr id="7" name="Pravokotnik 6"/>
          <p:cNvSpPr/>
          <p:nvPr/>
        </p:nvSpPr>
        <p:spPr>
          <a:xfrm>
            <a:off x="3779675" y="2280965"/>
            <a:ext cx="1633491" cy="348465"/>
          </a:xfrm>
          <a:prstGeom prst="rect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CA" b="0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</a:rPr>
              <a:t>Category 3</a:t>
            </a:r>
          </a:p>
        </p:txBody>
      </p:sp>
      <p:sp>
        <p:nvSpPr>
          <p:cNvPr id="8" name="Pravokotnik 7"/>
          <p:cNvSpPr/>
          <p:nvPr/>
        </p:nvSpPr>
        <p:spPr>
          <a:xfrm>
            <a:off x="5413166" y="2280965"/>
            <a:ext cx="1633491" cy="348465"/>
          </a:xfrm>
          <a:prstGeom prst="rect">
            <a:avLst/>
          </a:prstGeom>
          <a:solidFill>
            <a:srgbClr val="0070C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CA" b="0" dirty="0">
                <a:latin typeface="Calibri Light" panose="020F0302020204030204" pitchFamily="34" charset="0"/>
              </a:rPr>
              <a:t>Category 4</a:t>
            </a:r>
          </a:p>
        </p:txBody>
      </p:sp>
      <p:sp>
        <p:nvSpPr>
          <p:cNvPr id="9" name="Pravokotnik 8"/>
          <p:cNvSpPr/>
          <p:nvPr/>
        </p:nvSpPr>
        <p:spPr>
          <a:xfrm>
            <a:off x="512693" y="2280965"/>
            <a:ext cx="1633491" cy="348465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CA" b="0" dirty="0">
                <a:latin typeface="Calibri Light" panose="020F0302020204030204" pitchFamily="34" charset="0"/>
              </a:rPr>
              <a:t>Category 1</a:t>
            </a:r>
          </a:p>
        </p:txBody>
      </p:sp>
      <p:pic>
        <p:nvPicPr>
          <p:cNvPr id="10" name="Slika 9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6184" y="2761204"/>
            <a:ext cx="1630099" cy="1167025"/>
          </a:xfrm>
          <a:prstGeom prst="rect">
            <a:avLst/>
          </a:prstGeom>
          <a:ln cmpd="dbl"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13165" y="2761204"/>
            <a:ext cx="1633491" cy="1167025"/>
          </a:xfrm>
          <a:prstGeom prst="rect">
            <a:avLst/>
          </a:prstGeom>
          <a:ln cmpd="dbl">
            <a:solidFill>
              <a:schemeClr val="tx1">
                <a:lumMod val="95000"/>
                <a:lumOff val="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 descr="APD2000_500x150_thum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08129" y="2766031"/>
            <a:ext cx="910545" cy="1167025"/>
          </a:xfrm>
          <a:prstGeom prst="rect">
            <a:avLst/>
          </a:prstGeom>
          <a:ln cmpd="dbl">
            <a:solidFill>
              <a:schemeClr val="tx1">
                <a:lumMod val="95000"/>
                <a:lumOff val="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Slika 12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37756" y="2761204"/>
            <a:ext cx="937867" cy="1167025"/>
          </a:xfrm>
          <a:prstGeom prst="rect">
            <a:avLst/>
          </a:prstGeom>
          <a:ln cmpd="dbl"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14" name="Prisekana desna puščica 13"/>
          <p:cNvSpPr/>
          <p:nvPr/>
        </p:nvSpPr>
        <p:spPr>
          <a:xfrm>
            <a:off x="1907704" y="4192487"/>
            <a:ext cx="1868579" cy="426129"/>
          </a:xfrm>
          <a:prstGeom prst="notchedRightArrow">
            <a:avLst/>
          </a:prstGeom>
          <a:solidFill>
            <a:srgbClr val="FF000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n-GB" b="0">
              <a:latin typeface="Calibri Light" panose="020F0302020204030204" pitchFamily="34" charset="0"/>
            </a:endParaRPr>
          </a:p>
        </p:txBody>
      </p:sp>
      <p:sp>
        <p:nvSpPr>
          <p:cNvPr id="15" name="Prisekana desna puščica 14"/>
          <p:cNvSpPr/>
          <p:nvPr/>
        </p:nvSpPr>
        <p:spPr>
          <a:xfrm flipH="1">
            <a:off x="512691" y="4192487"/>
            <a:ext cx="1633492" cy="426129"/>
          </a:xfrm>
          <a:prstGeom prst="notchedRightArrow">
            <a:avLst/>
          </a:prstGeom>
          <a:solidFill>
            <a:srgbClr val="FF000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en-GB" b="0">
              <a:latin typeface="Calibri Light" panose="020F0302020204030204" pitchFamily="34" charset="0"/>
            </a:endParaRPr>
          </a:p>
        </p:txBody>
      </p:sp>
      <p:pic>
        <p:nvPicPr>
          <p:cNvPr id="16" name="Slika 15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63" y="5009234"/>
            <a:ext cx="9083179" cy="1012054"/>
          </a:xfrm>
          <a:prstGeom prst="rect">
            <a:avLst/>
          </a:prstGeom>
        </p:spPr>
      </p:pic>
      <p:cxnSp>
        <p:nvCxnSpPr>
          <p:cNvPr id="18" name="Raven povezovalnik 17"/>
          <p:cNvCxnSpPr/>
          <p:nvPr/>
        </p:nvCxnSpPr>
        <p:spPr>
          <a:xfrm>
            <a:off x="6664" y="5346585"/>
            <a:ext cx="322364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Naslov 1"/>
          <p:cNvSpPr>
            <a:spLocks noGrp="1"/>
          </p:cNvSpPr>
          <p:nvPr>
            <p:ph type="title"/>
          </p:nvPr>
        </p:nvSpPr>
        <p:spPr>
          <a:xfrm>
            <a:off x="252000" y="115200"/>
            <a:ext cx="8892000" cy="1143000"/>
          </a:xfrm>
        </p:spPr>
        <p:txBody>
          <a:bodyPr/>
          <a:lstStyle/>
          <a:p>
            <a:r>
              <a:rPr lang="sl-SI" sz="2600" dirty="0" err="1"/>
              <a:t>Radioactive</a:t>
            </a:r>
            <a:r>
              <a:rPr lang="sl-SI" sz="2600" dirty="0"/>
              <a:t> </a:t>
            </a:r>
            <a:r>
              <a:rPr lang="sl-SI" sz="2600" dirty="0" err="1"/>
              <a:t>sources</a:t>
            </a:r>
            <a:r>
              <a:rPr lang="sl-SI" sz="2600" dirty="0"/>
              <a:t> </a:t>
            </a:r>
            <a:r>
              <a:rPr lang="sl-SI" sz="2600" dirty="0" err="1"/>
              <a:t>and</a:t>
            </a:r>
            <a:r>
              <a:rPr lang="sl-SI" sz="2600" dirty="0"/>
              <a:t> </a:t>
            </a:r>
            <a:r>
              <a:rPr lang="sl-SI" sz="2600" dirty="0" err="1"/>
              <a:t>our</a:t>
            </a:r>
            <a:r>
              <a:rPr lang="sl-SI" sz="2600" dirty="0"/>
              <a:t> </a:t>
            </a:r>
            <a:r>
              <a:rPr lang="sl-SI" sz="2600" dirty="0" err="1"/>
              <a:t>approaches</a:t>
            </a:r>
            <a:r>
              <a:rPr lang="sl-SI" sz="2600" dirty="0"/>
              <a:t> to </a:t>
            </a:r>
            <a:r>
              <a:rPr lang="sl-SI" sz="2600" dirty="0" err="1"/>
              <a:t>security</a:t>
            </a:r>
            <a:endParaRPr lang="en-GB" sz="2600" dirty="0"/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85EEE1CF-86FD-44E4-9940-C3F6FC9CA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36713"/>
            <a:ext cx="8713788" cy="547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65" tIns="47883" rIns="95765" bIns="47883" numCol="1" anchor="t" anchorCtr="0" compatLnSpc="1">
            <a:prstTxWarp prst="textNoShape">
              <a:avLst/>
            </a:prstTxWarp>
          </a:bodyPr>
          <a:lstStyle>
            <a:lvl1pPr marL="358775" indent="-358775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77875" indent="-298450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96975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chemeClr val="tx1"/>
                </a:solidFill>
                <a:latin typeface="+mn-lt"/>
              </a:defRPr>
            </a:lvl3pPr>
            <a:lvl4pPr marL="1676400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154238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611438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3068638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525838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983038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2000"/>
              </a:lnSpc>
              <a:spcBef>
                <a:spcPct val="4000"/>
              </a:spcBef>
              <a:spcAft>
                <a:spcPct val="4000"/>
              </a:spcAft>
            </a:pPr>
            <a:r>
              <a:rPr lang="sl-SI" altLang="sl-SI" sz="2800" b="1" kern="0" dirty="0">
                <a:latin typeface="Calibri Light" panose="020F0302020204030204" pitchFamily="34" charset="0"/>
              </a:rPr>
              <a:t>Use/</a:t>
            </a:r>
            <a:r>
              <a:rPr lang="sl-SI" altLang="sl-SI" sz="2800" kern="0" dirty="0" err="1">
                <a:latin typeface="Calibri Light" panose="020F0302020204030204" pitchFamily="34" charset="0"/>
              </a:rPr>
              <a:t>transportation</a:t>
            </a:r>
            <a:r>
              <a:rPr lang="sl-SI" altLang="sl-SI" sz="2800" kern="0" dirty="0">
                <a:latin typeface="Calibri Light" panose="020F0302020204030204" pitchFamily="34" charset="0"/>
              </a:rPr>
              <a:t>*: </a:t>
            </a:r>
            <a:r>
              <a:rPr lang="sl-SI" altLang="sl-SI" sz="2800" kern="0" dirty="0" err="1">
                <a:latin typeface="Calibri Light" panose="020F0302020204030204" pitchFamily="34" charset="0"/>
              </a:rPr>
              <a:t>Radiation</a:t>
            </a:r>
            <a:r>
              <a:rPr lang="sl-SI" altLang="sl-SI" sz="2800" kern="0" dirty="0">
                <a:latin typeface="Calibri Light" panose="020F0302020204030204" pitchFamily="34" charset="0"/>
              </a:rPr>
              <a:t> </a:t>
            </a:r>
            <a:r>
              <a:rPr lang="sl-SI" altLang="sl-SI" sz="2800" kern="0" dirty="0" err="1">
                <a:latin typeface="Calibri Light" panose="020F0302020204030204" pitchFamily="34" charset="0"/>
              </a:rPr>
              <a:t>Practice</a:t>
            </a:r>
            <a:endParaRPr lang="sl-SI" altLang="sl-SI" sz="2800" kern="0" dirty="0">
              <a:latin typeface="Calibri Light" panose="020F0302020204030204" pitchFamily="34" charset="0"/>
            </a:endParaRPr>
          </a:p>
          <a:p>
            <a:pPr>
              <a:lnSpc>
                <a:spcPct val="92000"/>
              </a:lnSpc>
              <a:spcBef>
                <a:spcPct val="4000"/>
              </a:spcBef>
              <a:spcAft>
                <a:spcPct val="4000"/>
              </a:spcAft>
            </a:pPr>
            <a:r>
              <a:rPr lang="en-US" sz="2800" kern="0" dirty="0">
                <a:latin typeface="Calibri Light" panose="020F0302020204030204" pitchFamily="34" charset="0"/>
              </a:rPr>
              <a:t>Rules on the use of radiation sources and radiation activities</a:t>
            </a:r>
            <a:r>
              <a:rPr lang="sl-SI" sz="2800" kern="0" dirty="0">
                <a:latin typeface="Calibri Light" panose="020F0302020204030204" pitchFamily="34" charset="0"/>
              </a:rPr>
              <a:t> (</a:t>
            </a:r>
            <a:r>
              <a:rPr lang="sl-SI" sz="2800" kern="0" dirty="0" err="1">
                <a:latin typeface="Calibri Light" panose="020F0302020204030204" pitchFamily="34" charset="0"/>
              </a:rPr>
              <a:t>Chapter</a:t>
            </a:r>
            <a:r>
              <a:rPr lang="sl-SI" sz="2800" kern="0" dirty="0">
                <a:latin typeface="Calibri Light" panose="020F0302020204030204" pitchFamily="34" charset="0"/>
              </a:rPr>
              <a:t> V)</a:t>
            </a:r>
            <a:endParaRPr lang="en-GB" altLang="sl-SI" sz="2800" kern="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01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značba mesta številke diapoz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03AF2A3F-F5D5-4500-B21C-2D8892D37035}" type="slidenum">
              <a:rPr lang="sl-SI" altLang="sl-SI" sz="900" b="0"/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6</a:t>
            </a:fld>
            <a:endParaRPr lang="sl-SI" altLang="sl-SI" sz="900" b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6" y="981075"/>
            <a:ext cx="4766694" cy="4320133"/>
          </a:xfrm>
          <a:noFill/>
        </p:spPr>
        <p:txBody>
          <a:bodyPr/>
          <a:lstStyle/>
          <a:p>
            <a:pPr>
              <a:lnSpc>
                <a:spcPct val="92000"/>
              </a:lnSpc>
              <a:spcBef>
                <a:spcPct val="4000"/>
              </a:spcBef>
              <a:spcAft>
                <a:spcPct val="4000"/>
              </a:spcAft>
            </a:pPr>
            <a:r>
              <a:rPr lang="sl-SI" altLang="sl-SI" dirty="0">
                <a:latin typeface="Calibri" panose="020F0502020204030204" pitchFamily="34" charset="0"/>
              </a:rPr>
              <a:t>ADR 1.10 </a:t>
            </a:r>
            <a:r>
              <a:rPr lang="sl-SI" altLang="sl-SI" dirty="0" err="1">
                <a:latin typeface="Calibri" panose="020F0502020204030204" pitchFamily="34" charset="0"/>
              </a:rPr>
              <a:t>and</a:t>
            </a:r>
            <a:r>
              <a:rPr lang="sl-SI" altLang="sl-SI" dirty="0">
                <a:latin typeface="Calibri" panose="020F0502020204030204" pitchFamily="34" charset="0"/>
              </a:rPr>
              <a:t> </a:t>
            </a:r>
            <a:r>
              <a:rPr lang="sl-SI" altLang="sl-SI" dirty="0" err="1">
                <a:latin typeface="Calibri" panose="020F0502020204030204" pitchFamily="34" charset="0"/>
              </a:rPr>
              <a:t>its</a:t>
            </a:r>
            <a:r>
              <a:rPr lang="sl-SI" altLang="sl-SI" dirty="0">
                <a:latin typeface="Calibri" panose="020F0502020204030204" pitchFamily="34" charset="0"/>
              </a:rPr>
              <a:t> </a:t>
            </a:r>
            <a:r>
              <a:rPr lang="sl-SI" altLang="sl-SI" dirty="0" err="1">
                <a:latin typeface="Calibri" panose="020F0502020204030204" pitchFamily="34" charset="0"/>
              </a:rPr>
              <a:t>applications</a:t>
            </a:r>
            <a:r>
              <a:rPr lang="sl-SI" altLang="sl-SI" dirty="0">
                <a:latin typeface="Calibri" panose="020F0502020204030204" pitchFamily="34" charset="0"/>
              </a:rPr>
              <a:t> (</a:t>
            </a:r>
            <a:r>
              <a:rPr lang="sl-SI" altLang="sl-SI" dirty="0" err="1">
                <a:latin typeface="Calibri" panose="020F0502020204030204" pitchFamily="34" charset="0"/>
              </a:rPr>
              <a:t>security</a:t>
            </a:r>
            <a:r>
              <a:rPr lang="sl-SI" altLang="sl-SI" dirty="0">
                <a:latin typeface="Calibri" panose="020F0502020204030204" pitchFamily="34" charset="0"/>
              </a:rPr>
              <a:t> plan,…)</a:t>
            </a:r>
          </a:p>
          <a:p>
            <a:pPr>
              <a:lnSpc>
                <a:spcPct val="92000"/>
              </a:lnSpc>
              <a:spcBef>
                <a:spcPct val="4000"/>
              </a:spcBef>
              <a:spcAft>
                <a:spcPct val="4000"/>
              </a:spcAft>
            </a:pPr>
            <a:r>
              <a:rPr lang="sl-SI" altLang="sl-SI" dirty="0" err="1">
                <a:latin typeface="Calibri" panose="020F0502020204030204" pitchFamily="34" charset="0"/>
              </a:rPr>
              <a:t>Generic</a:t>
            </a:r>
            <a:r>
              <a:rPr lang="sl-SI" altLang="sl-SI" dirty="0">
                <a:latin typeface="Calibri" panose="020F0502020204030204" pitchFamily="34" charset="0"/>
              </a:rPr>
              <a:t> </a:t>
            </a:r>
            <a:r>
              <a:rPr lang="sl-SI" altLang="sl-SI" dirty="0" err="1">
                <a:latin typeface="Calibri" panose="020F0502020204030204" pitchFamily="34" charset="0"/>
              </a:rPr>
              <a:t>letter</a:t>
            </a:r>
            <a:r>
              <a:rPr lang="sl-SI" altLang="sl-SI" dirty="0">
                <a:latin typeface="Calibri" panose="020F0502020204030204" pitchFamily="34" charset="0"/>
              </a:rPr>
              <a:t> – </a:t>
            </a:r>
            <a:r>
              <a:rPr lang="sl-SI" altLang="sl-SI" b="1" dirty="0" err="1">
                <a:latin typeface="Calibri" panose="020F0502020204030204" pitchFamily="34" charset="0"/>
              </a:rPr>
              <a:t>treat</a:t>
            </a:r>
            <a:r>
              <a:rPr lang="sl-SI" altLang="sl-SI" b="1" dirty="0">
                <a:latin typeface="Calibri" panose="020F0502020204030204" pitchFamily="34" charset="0"/>
              </a:rPr>
              <a:t> </a:t>
            </a:r>
            <a:r>
              <a:rPr lang="sl-SI" altLang="sl-SI" b="1" dirty="0" err="1">
                <a:latin typeface="Calibri" panose="020F0502020204030204" pitchFamily="34" charset="0"/>
              </a:rPr>
              <a:t>assessment</a:t>
            </a:r>
            <a:r>
              <a:rPr lang="sl-SI" altLang="sl-SI" dirty="0">
                <a:latin typeface="Calibri" panose="020F0502020204030204" pitchFamily="34" charset="0"/>
              </a:rPr>
              <a:t>, </a:t>
            </a:r>
            <a:r>
              <a:rPr lang="sl-SI" altLang="sl-SI" dirty="0" err="1">
                <a:latin typeface="Calibri" panose="020F0502020204030204" pitchFamily="34" charset="0"/>
              </a:rPr>
              <a:t>issued</a:t>
            </a:r>
            <a:r>
              <a:rPr lang="sl-SI" altLang="sl-SI" dirty="0">
                <a:latin typeface="Calibri" panose="020F0502020204030204" pitchFamily="34" charset="0"/>
              </a:rPr>
              <a:t> in 2017, 2018, 2019, 2020 and 2021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14300"/>
            <a:ext cx="8642350" cy="701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65" tIns="47883" rIns="95765" bIns="47883" numCol="1" anchor="ctr" anchorCtr="0" compatLnSpc="1">
            <a:prstTxWarp prst="textNoShape">
              <a:avLst/>
            </a:prstTxWarp>
          </a:bodyPr>
          <a:lstStyle/>
          <a:p>
            <a:r>
              <a:rPr lang="sl-SI" altLang="sl-SI" sz="2900" dirty="0"/>
              <a:t>Transport </a:t>
            </a:r>
            <a:r>
              <a:rPr lang="sl-SI" altLang="sl-SI" sz="2900" dirty="0" err="1"/>
              <a:t>of</a:t>
            </a:r>
            <a:r>
              <a:rPr lang="sl-SI" altLang="sl-SI" sz="2900" dirty="0"/>
              <a:t> </a:t>
            </a:r>
            <a:r>
              <a:rPr lang="sl-SI" altLang="sl-SI" sz="2900" dirty="0" err="1"/>
              <a:t>radioactive</a:t>
            </a:r>
            <a:r>
              <a:rPr lang="sl-SI" altLang="sl-SI" sz="2900" dirty="0"/>
              <a:t> material – </a:t>
            </a:r>
            <a:r>
              <a:rPr lang="sl-SI" altLang="sl-SI" sz="2900" dirty="0" err="1"/>
              <a:t>Cat</a:t>
            </a:r>
            <a:r>
              <a:rPr lang="sl-SI" altLang="sl-SI" sz="2900" dirty="0"/>
              <a:t>. 1 &amp; 2</a:t>
            </a:r>
            <a:endParaRPr lang="en-US" altLang="sl-SI" sz="2900" dirty="0"/>
          </a:p>
        </p:txBody>
      </p:sp>
      <p:pic>
        <p:nvPicPr>
          <p:cNvPr id="16389" name="Slika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5041" y="3701891"/>
            <a:ext cx="1989391" cy="11183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Slika 1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84183" y="2862471"/>
            <a:ext cx="2187818" cy="2171931"/>
          </a:xfrm>
          <a:prstGeom prst="rect">
            <a:avLst/>
          </a:prstGeom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id="{5F6E5417-00B4-465D-92FD-DE663730616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08197" y="836712"/>
            <a:ext cx="3577053" cy="4134941"/>
          </a:xfrm>
          <a:prstGeom prst="rect">
            <a:avLst/>
          </a:prstGeom>
        </p:spPr>
      </p:pic>
      <p:pic>
        <p:nvPicPr>
          <p:cNvPr id="11" name="Slika 10">
            <a:extLst>
              <a:ext uri="{FF2B5EF4-FFF2-40B4-BE49-F238E27FC236}">
                <a16:creationId xmlns:a16="http://schemas.microsoft.com/office/drawing/2014/main" id="{CE468167-9EC4-4706-9C95-F356148288D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970757"/>
            <a:ext cx="9144000" cy="973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494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grada številke diapozitiva 3"/>
          <p:cNvSpPr txBox="1">
            <a:spLocks noGrp="1"/>
          </p:cNvSpPr>
          <p:nvPr/>
        </p:nvSpPr>
        <p:spPr bwMode="auto">
          <a:xfrm>
            <a:off x="8364538" y="6300788"/>
            <a:ext cx="620712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4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1C755A26-B1F5-40EA-BAF5-1AFD89A1D01F}" type="slidenum">
              <a:rPr lang="sl-SI" altLang="sl-SI" sz="900" b="0"/>
              <a:pPr algn="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7</a:t>
            </a:fld>
            <a:endParaRPr lang="sl-SI" altLang="sl-SI" sz="900" b="0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29A2052D-6F30-4C19-AA27-F03B508A6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16632"/>
            <a:ext cx="8424167" cy="577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65" tIns="47883" rIns="95765" bIns="47883" anchor="ctr"/>
          <a:lstStyle>
            <a:lvl1pPr algn="l" defTabSz="957263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957263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algn="l" defTabSz="957263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algn="l" defTabSz="957263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algn="l" defTabSz="957263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457200" algn="l" defTabSz="957263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914400" algn="l" defTabSz="957263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1371600" algn="l" defTabSz="957263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1828800" algn="l" defTabSz="957263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sl-SI" altLang="sl-SI" sz="3000" kern="0" dirty="0"/>
              <a:t>A </a:t>
            </a:r>
            <a:r>
              <a:rPr lang="sl-SI" altLang="sl-SI" sz="3000" kern="0" dirty="0" err="1"/>
              <a:t>quick</a:t>
            </a:r>
            <a:r>
              <a:rPr lang="sl-SI" altLang="sl-SI" sz="3000" kern="0" dirty="0"/>
              <a:t> </a:t>
            </a:r>
            <a:r>
              <a:rPr lang="sl-SI" altLang="sl-SI" sz="3000" kern="0" dirty="0" err="1"/>
              <a:t>insight</a:t>
            </a:r>
            <a:r>
              <a:rPr lang="sl-SI" altLang="sl-SI" sz="3000" kern="0" dirty="0"/>
              <a:t> in some </a:t>
            </a:r>
            <a:r>
              <a:rPr lang="sl-SI" altLang="sl-SI" sz="3000" kern="0" dirty="0" err="1"/>
              <a:t>recent</a:t>
            </a:r>
            <a:r>
              <a:rPr lang="sl-SI" altLang="sl-SI" sz="3000" kern="0" dirty="0"/>
              <a:t> </a:t>
            </a:r>
            <a:r>
              <a:rPr lang="sl-SI" altLang="sl-SI" sz="3000" kern="0" dirty="0" err="1"/>
              <a:t>activities</a:t>
            </a:r>
            <a:endParaRPr lang="en-GB" altLang="sl-SI" sz="3000" kern="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6BAE6F8-24E0-454B-8202-C8467DC42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180004"/>
            <a:ext cx="7561535" cy="4841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65" tIns="47883" rIns="95765" bIns="47883" numCol="1" anchor="t" anchorCtr="0" compatLnSpc="1">
            <a:prstTxWarp prst="textNoShape">
              <a:avLst/>
            </a:prstTxWarp>
          </a:bodyPr>
          <a:lstStyle>
            <a:lvl1pPr marL="358775" indent="-358775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77875" indent="-298450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96975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chemeClr val="tx1"/>
                </a:solidFill>
                <a:latin typeface="+mn-lt"/>
              </a:defRPr>
            </a:lvl3pPr>
            <a:lvl4pPr marL="1676400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154238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611438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3068638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525838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983038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GB" altLang="sl-SI" sz="2700" b="0" kern="0" dirty="0">
                <a:latin typeface="Calibri Light" panose="020F0302020204030204" pitchFamily="34" charset="0"/>
              </a:rPr>
              <a:t>Legislation (transportation -  radiation practice)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sl-SI" altLang="sl-SI" sz="2700" b="0" kern="0" dirty="0" err="1">
                <a:latin typeface="Calibri Light" panose="020F0302020204030204" pitchFamily="34" charset="0"/>
              </a:rPr>
              <a:t>Security</a:t>
            </a:r>
            <a:r>
              <a:rPr lang="sl-SI" altLang="sl-SI" sz="2700" b="0" kern="0" dirty="0">
                <a:latin typeface="Calibri Light" panose="020F0302020204030204" pitchFamily="34" charset="0"/>
              </a:rPr>
              <a:t> plan is „a </a:t>
            </a:r>
            <a:r>
              <a:rPr lang="sl-SI" altLang="sl-SI" sz="2700" b="0" kern="0" dirty="0" err="1">
                <a:latin typeface="Calibri Light" panose="020F0302020204030204" pitchFamily="34" charset="0"/>
              </a:rPr>
              <a:t>must</a:t>
            </a:r>
            <a:r>
              <a:rPr lang="sl-SI" altLang="sl-SI" sz="2700" b="0" kern="0" dirty="0">
                <a:latin typeface="Calibri Light" panose="020F0302020204030204" pitchFamily="34" charset="0"/>
              </a:rPr>
              <a:t>“ </a:t>
            </a:r>
            <a:r>
              <a:rPr lang="sl-SI" altLang="sl-SI" sz="2700" b="0" kern="0" dirty="0" err="1">
                <a:latin typeface="Calibri Light" panose="020F0302020204030204" pitchFamily="34" charset="0"/>
              </a:rPr>
              <a:t>for</a:t>
            </a:r>
            <a:r>
              <a:rPr lang="sl-SI" altLang="sl-SI" sz="2700" b="0" kern="0" dirty="0">
                <a:latin typeface="Calibri Light" panose="020F0302020204030204" pitchFamily="34" charset="0"/>
              </a:rPr>
              <a:t> </a:t>
            </a:r>
            <a:r>
              <a:rPr lang="sl-SI" altLang="sl-SI" sz="2700" b="0" kern="0" dirty="0" err="1">
                <a:latin typeface="Calibri Light" panose="020F0302020204030204" pitchFamily="34" charset="0"/>
              </a:rPr>
              <a:t>Cat</a:t>
            </a:r>
            <a:r>
              <a:rPr lang="sl-SI" altLang="sl-SI" sz="2700" b="0" kern="0" dirty="0">
                <a:latin typeface="Calibri Light" panose="020F0302020204030204" pitchFamily="34" charset="0"/>
              </a:rPr>
              <a:t>. 1 </a:t>
            </a:r>
            <a:r>
              <a:rPr lang="sl-SI" altLang="sl-SI" sz="2700" b="0" kern="0" dirty="0" err="1">
                <a:latin typeface="Calibri Light" panose="020F0302020204030204" pitchFamily="34" charset="0"/>
              </a:rPr>
              <a:t>and</a:t>
            </a:r>
            <a:r>
              <a:rPr lang="sl-SI" altLang="sl-SI" sz="2700" b="0" kern="0" dirty="0">
                <a:latin typeface="Calibri Light" panose="020F0302020204030204" pitchFamily="34" charset="0"/>
              </a:rPr>
              <a:t> 2 – </a:t>
            </a:r>
            <a:r>
              <a:rPr lang="sl-SI" altLang="sl-SI" sz="2700" b="0" kern="0" dirty="0" err="1">
                <a:latin typeface="Calibri Light" panose="020F0302020204030204" pitchFamily="34" charset="0"/>
              </a:rPr>
              <a:t>including</a:t>
            </a:r>
            <a:r>
              <a:rPr lang="sl-SI" altLang="sl-SI" sz="2700" b="0" kern="0" dirty="0">
                <a:latin typeface="Calibri Light" panose="020F0302020204030204" pitchFamily="34" charset="0"/>
              </a:rPr>
              <a:t> </a:t>
            </a:r>
            <a:r>
              <a:rPr lang="sl-SI" altLang="sl-SI" sz="2700" b="0" kern="0" dirty="0" err="1">
                <a:latin typeface="Calibri Light" panose="020F0302020204030204" pitchFamily="34" charset="0"/>
              </a:rPr>
              <a:t>transits</a:t>
            </a:r>
            <a:endParaRPr lang="sl-SI" altLang="sl-SI" sz="2700" b="0" kern="0" dirty="0">
              <a:latin typeface="Calibri Light" panose="020F0302020204030204" pitchFamily="34" charset="0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GB" altLang="sl-SI" sz="2700" b="0" kern="0" dirty="0">
                <a:latin typeface="Calibri Light" panose="020F0302020204030204" pitchFamily="34" charset="0"/>
              </a:rPr>
              <a:t>National stakeholders‘ group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GB" altLang="sl-SI" sz="2700" b="0" kern="0" dirty="0">
                <a:latin typeface="Calibri Light" panose="020F0302020204030204" pitchFamily="34" charset="0"/>
              </a:rPr>
              <a:t>ADR‘s revisions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GB" altLang="sl-SI" sz="2700" b="0" kern="0" dirty="0">
                <a:latin typeface="Calibri Light" panose="020F0302020204030204" pitchFamily="34" charset="0"/>
              </a:rPr>
              <a:t>EACA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GB" altLang="sl-SI" sz="2700" b="0" kern="0" dirty="0">
                <a:latin typeface="Calibri Light" panose="020F0302020204030204" pitchFamily="34" charset="0"/>
              </a:rPr>
              <a:t>Co-operation with Police (threat)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GB" altLang="sl-SI" sz="2700" b="0" kern="0" dirty="0">
                <a:latin typeface="Calibri Light" panose="020F0302020204030204" pitchFamily="34" charset="0"/>
              </a:rPr>
              <a:t>Trainings and awareness raising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GB" altLang="sl-SI" sz="2700" b="0" kern="0" dirty="0">
              <a:latin typeface="Calibri Light" panose="020F0302020204030204" pitchFamily="34" charset="0"/>
            </a:endParaRPr>
          </a:p>
        </p:txBody>
      </p:sp>
      <p:pic>
        <p:nvPicPr>
          <p:cNvPr id="2" name="Slika 1">
            <a:hlinkClick r:id="rId3"/>
            <a:extLst>
              <a:ext uri="{FF2B5EF4-FFF2-40B4-BE49-F238E27FC236}">
                <a16:creationId xmlns:a16="http://schemas.microsoft.com/office/drawing/2014/main" id="{B1D5730A-2A4F-40EB-BE17-1ED7A160CC7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30730" y="2924944"/>
            <a:ext cx="3854520" cy="973365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DDC6202D-639D-4984-8535-795F472C973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1101" y="1556792"/>
            <a:ext cx="1619371" cy="12241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3" name="Slika 2">
            <a:extLst>
              <a:ext uri="{FF2B5EF4-FFF2-40B4-BE49-F238E27FC236}">
                <a16:creationId xmlns:a16="http://schemas.microsoft.com/office/drawing/2014/main" id="{939787DB-4FCD-4AF0-9776-8B8BA2E5981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970757"/>
            <a:ext cx="9144000" cy="973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716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04CEC87-9CB5-4F20-A72A-668D0CC15E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A687FD-3DE3-4EB0-A6AA-9D92C0D63A56}" type="slidenum">
              <a:rPr lang="sl-SI" altLang="sl-SI" smtClean="0"/>
              <a:pPr>
                <a:defRPr/>
              </a:pPr>
              <a:t>8</a:t>
            </a:fld>
            <a:endParaRPr lang="sl-SI" altLang="sl-SI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2BF734A3-2251-41DB-9AE1-BBF506AA2A4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94112" y="4324954"/>
            <a:ext cx="2232248" cy="1575644"/>
          </a:xfrm>
          <a:prstGeom prst="rect">
            <a:avLst/>
          </a:prstGeom>
        </p:spPr>
      </p:pic>
      <p:sp>
        <p:nvSpPr>
          <p:cNvPr id="7" name="Pravokotnik 6">
            <a:extLst>
              <a:ext uri="{FF2B5EF4-FFF2-40B4-BE49-F238E27FC236}">
                <a16:creationId xmlns:a16="http://schemas.microsoft.com/office/drawing/2014/main" id="{4CEEA798-F338-4258-99B5-5C8ECA48B9F9}"/>
              </a:ext>
            </a:extLst>
          </p:cNvPr>
          <p:cNvSpPr/>
          <p:nvPr/>
        </p:nvSpPr>
        <p:spPr>
          <a:xfrm>
            <a:off x="539552" y="5900598"/>
            <a:ext cx="4572000" cy="1692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l-SI" sz="500" b="0" dirty="0">
                <a:latin typeface="Century Gothic" panose="020B0502020202020204" pitchFamily="34" charset="0"/>
              </a:rPr>
              <a:t>https://www.ijs.si/ijsw/Arhiv%20Novic?action=AttachFile&amp;do=get&amp;target=Novice092.pdf</a:t>
            </a:r>
            <a:endParaRPr lang="en-GB" sz="500" b="0" dirty="0">
              <a:latin typeface="Century Gothic" panose="020B0502020202020204" pitchFamily="34" charset="0"/>
            </a:endParaRPr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663105C2-C4FE-4B3D-981B-868C9CC49F2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5536" y="4365104"/>
            <a:ext cx="2304256" cy="1512168"/>
          </a:xfrm>
          <a:prstGeom prst="rect">
            <a:avLst/>
          </a:prstGeom>
        </p:spPr>
      </p:pic>
      <p:pic>
        <p:nvPicPr>
          <p:cNvPr id="9" name="Picture 4" descr="http://www.elibrary.dep.state.pa.us/dsweb/GetRendition/Document-44793/html/index344030.png">
            <a:extLst>
              <a:ext uri="{FF2B5EF4-FFF2-40B4-BE49-F238E27FC236}">
                <a16:creationId xmlns:a16="http://schemas.microsoft.com/office/drawing/2014/main" id="{E1F5F833-0FF3-4A50-9AE4-DB4618B9B0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912110" y="3684721"/>
            <a:ext cx="1692338" cy="2215898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ravokotnik 4">
            <a:extLst>
              <a:ext uri="{FF2B5EF4-FFF2-40B4-BE49-F238E27FC236}">
                <a16:creationId xmlns:a16="http://schemas.microsoft.com/office/drawing/2014/main" id="{B5B01E0F-E5FA-49DF-AE70-E0F9C6E77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9615" y="3689186"/>
            <a:ext cx="10648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600" dirty="0">
                <a:solidFill>
                  <a:schemeClr val="bg1"/>
                </a:solidFill>
                <a:latin typeface="+mj-lt"/>
              </a:rPr>
              <a:t>http://www.elibrary.dep.state.pa.us/dsweb/GetRendition/Document-44793/html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DAB39947-2732-4EF7-B05F-70D5E99E1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052736"/>
            <a:ext cx="8568952" cy="2480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65" tIns="47883" rIns="95765" bIns="47883" numCol="1" anchor="t" anchorCtr="0" compatLnSpc="1">
            <a:prstTxWarp prst="textNoShape">
              <a:avLst/>
            </a:prstTxWarp>
          </a:bodyPr>
          <a:lstStyle>
            <a:lvl1pPr marL="358775" indent="-358775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77875" indent="-298450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96975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chemeClr val="tx1"/>
                </a:solidFill>
                <a:latin typeface="+mn-lt"/>
              </a:defRPr>
            </a:lvl3pPr>
            <a:lvl4pPr marL="1676400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154238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611438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3068638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525838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983038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l-SI" altLang="sl-SI" sz="2800" b="0" kern="0" dirty="0">
                <a:latin typeface="Calibri Light" panose="020F0302020204030204" pitchFamily="34" charset="0"/>
              </a:rPr>
              <a:t>No </a:t>
            </a:r>
            <a:r>
              <a:rPr lang="sl-SI" altLang="sl-SI" sz="2800" b="0" kern="0" dirty="0" err="1">
                <a:latin typeface="Calibri Light" panose="020F0302020204030204" pitchFamily="34" charset="0"/>
              </a:rPr>
              <a:t>security-related</a:t>
            </a:r>
            <a:r>
              <a:rPr lang="sl-SI" altLang="sl-SI" sz="2800" b="0" kern="0" dirty="0">
                <a:latin typeface="Calibri Light" panose="020F0302020204030204" pitchFamily="34" charset="0"/>
              </a:rPr>
              <a:t> „</a:t>
            </a:r>
            <a:r>
              <a:rPr lang="sl-SI" altLang="sl-SI" sz="2800" b="0" kern="0" dirty="0" err="1">
                <a:latin typeface="Calibri Light" panose="020F0302020204030204" pitchFamily="34" charset="0"/>
              </a:rPr>
              <a:t>events</a:t>
            </a:r>
            <a:r>
              <a:rPr lang="sl-SI" altLang="sl-SI" sz="2800" b="0" kern="0" dirty="0">
                <a:latin typeface="Calibri Light" panose="020F0302020204030204" pitchFamily="34" charset="0"/>
              </a:rPr>
              <a:t>“ in </a:t>
            </a:r>
            <a:r>
              <a:rPr lang="sl-SI" altLang="sl-SI" sz="2800" b="0" kern="0" dirty="0" err="1">
                <a:latin typeface="Calibri Light" panose="020F0302020204030204" pitchFamily="34" charset="0"/>
              </a:rPr>
              <a:t>the</a:t>
            </a:r>
            <a:r>
              <a:rPr lang="sl-SI" altLang="sl-SI" sz="2800" b="0" kern="0" dirty="0">
                <a:latin typeface="Calibri Light" panose="020F0302020204030204" pitchFamily="34" charset="0"/>
              </a:rPr>
              <a:t> past </a:t>
            </a:r>
            <a:r>
              <a:rPr lang="sl-SI" altLang="sl-SI" sz="2800" b="0" kern="0" dirty="0" err="1">
                <a:latin typeface="Calibri Light" panose="020F0302020204030204" pitchFamily="34" charset="0"/>
              </a:rPr>
              <a:t>two</a:t>
            </a:r>
            <a:r>
              <a:rPr lang="sl-SI" altLang="sl-SI" sz="2800" b="0" kern="0" dirty="0">
                <a:latin typeface="Calibri Light" panose="020F0302020204030204" pitchFamily="34" charset="0"/>
              </a:rPr>
              <a:t> </a:t>
            </a:r>
            <a:r>
              <a:rPr lang="sl-SI" altLang="sl-SI" sz="2800" b="0" kern="0" dirty="0" err="1">
                <a:latin typeface="Calibri Light" panose="020F0302020204030204" pitchFamily="34" charset="0"/>
              </a:rPr>
              <a:t>decades</a:t>
            </a:r>
            <a:endParaRPr lang="sl-SI" altLang="sl-SI" sz="2800" b="0" kern="0" dirty="0">
              <a:latin typeface="Calibri Light" panose="020F0302020204030204" pitchFamily="34" charset="0"/>
            </a:endParaRPr>
          </a:p>
          <a:p>
            <a:r>
              <a:rPr lang="en-GB" altLang="sl-SI" sz="2800" b="0" kern="0" dirty="0">
                <a:latin typeface="Calibri Light" panose="020F0302020204030204" pitchFamily="34" charset="0"/>
              </a:rPr>
              <a:t>Regulators‘ role(s)</a:t>
            </a:r>
            <a:r>
              <a:rPr lang="sl-SI" altLang="sl-SI" sz="2800" b="0" kern="0" dirty="0">
                <a:latin typeface="Calibri Light" panose="020F0302020204030204" pitchFamily="34" charset="0"/>
              </a:rPr>
              <a:t>, </a:t>
            </a:r>
            <a:r>
              <a:rPr lang="sl-SI" altLang="sl-SI" sz="2800" b="0" kern="0" dirty="0" err="1">
                <a:latin typeface="Calibri Light" panose="020F0302020204030204" pitchFamily="34" charset="0"/>
              </a:rPr>
              <a:t>also</a:t>
            </a:r>
            <a:r>
              <a:rPr lang="sl-SI" altLang="sl-SI" sz="2800" b="0" kern="0" dirty="0">
                <a:latin typeface="Calibri Light" panose="020F0302020204030204" pitchFamily="34" charset="0"/>
              </a:rPr>
              <a:t> </a:t>
            </a:r>
            <a:r>
              <a:rPr lang="sl-SI" altLang="sl-SI" sz="2800" b="0" kern="0" dirty="0" err="1">
                <a:latin typeface="Calibri Light" panose="020F0302020204030204" pitchFamily="34" charset="0"/>
              </a:rPr>
              <a:t>their</a:t>
            </a:r>
            <a:r>
              <a:rPr lang="sl-SI" altLang="sl-SI" sz="2800" b="0" kern="0" dirty="0">
                <a:latin typeface="Calibri Light" panose="020F0302020204030204" pitchFamily="34" charset="0"/>
              </a:rPr>
              <a:t> </a:t>
            </a:r>
            <a:r>
              <a:rPr lang="sl-SI" altLang="sl-SI" sz="2800" b="0" kern="0" dirty="0" err="1">
                <a:latin typeface="Calibri Light" panose="020F0302020204030204" pitchFamily="34" charset="0"/>
              </a:rPr>
              <a:t>outreach</a:t>
            </a:r>
            <a:r>
              <a:rPr lang="sl-SI" altLang="sl-SI" sz="2800" b="0" kern="0" dirty="0">
                <a:latin typeface="Calibri Light" panose="020F0302020204030204" pitchFamily="34" charset="0"/>
              </a:rPr>
              <a:t> – </a:t>
            </a:r>
            <a:r>
              <a:rPr lang="sl-SI" altLang="sl-SI" sz="2800" b="0" kern="0" dirty="0" err="1">
                <a:latin typeface="Calibri Light" panose="020F0302020204030204" pitchFamily="34" charset="0"/>
              </a:rPr>
              <a:t>multi-pronged</a:t>
            </a:r>
            <a:endParaRPr lang="en-GB" altLang="sl-SI" sz="2800" b="0" kern="0" dirty="0">
              <a:latin typeface="Calibri Light" panose="020F0302020204030204" pitchFamily="34" charset="0"/>
            </a:endParaRPr>
          </a:p>
          <a:p>
            <a:r>
              <a:rPr lang="en-GB" altLang="sl-SI" sz="2800" b="0" kern="0" dirty="0">
                <a:latin typeface="Calibri Light" panose="020F0302020204030204" pitchFamily="34" charset="0"/>
              </a:rPr>
              <a:t>ADR as a cornerstone</a:t>
            </a:r>
          </a:p>
          <a:p>
            <a:r>
              <a:rPr lang="sl-SI" altLang="sl-SI" sz="2800" b="0" kern="0" dirty="0" err="1">
                <a:latin typeface="Calibri Light" panose="020F0302020204030204" pitchFamily="34" charset="0"/>
              </a:rPr>
              <a:t>Lessons</a:t>
            </a:r>
            <a:r>
              <a:rPr lang="sl-SI" altLang="sl-SI" sz="2800" b="0" kern="0" dirty="0">
                <a:latin typeface="Calibri Light" panose="020F0302020204030204" pitchFamily="34" charset="0"/>
              </a:rPr>
              <a:t> </a:t>
            </a:r>
            <a:r>
              <a:rPr lang="sl-SI" altLang="sl-SI" sz="2800" b="0" kern="0" dirty="0" err="1">
                <a:latin typeface="Calibri Light" panose="020F0302020204030204" pitchFamily="34" charset="0"/>
              </a:rPr>
              <a:t>learnt</a:t>
            </a:r>
            <a:r>
              <a:rPr lang="sl-SI" altLang="sl-SI" sz="2800" b="0" kern="0" dirty="0">
                <a:latin typeface="Calibri Light" panose="020F0302020204030204" pitchFamily="34" charset="0"/>
              </a:rPr>
              <a:t> (</a:t>
            </a:r>
            <a:r>
              <a:rPr lang="sl-SI" altLang="sl-SI" sz="2800" b="0" kern="0" dirty="0" err="1">
                <a:latin typeface="Calibri Light" panose="020F0302020204030204" pitchFamily="34" charset="0"/>
              </a:rPr>
              <a:t>from</a:t>
            </a:r>
            <a:r>
              <a:rPr lang="sl-SI" altLang="sl-SI" sz="2800" b="0" kern="0" dirty="0">
                <a:latin typeface="Calibri Light" panose="020F0302020204030204" pitchFamily="34" charset="0"/>
              </a:rPr>
              <a:t> a </a:t>
            </a:r>
            <a:r>
              <a:rPr lang="sl-SI" altLang="sl-SI" sz="2800" b="0" kern="0" dirty="0" err="1">
                <a:latin typeface="Calibri Light" panose="020F0302020204030204" pitchFamily="34" charset="0"/>
              </a:rPr>
              <a:t>bunch</a:t>
            </a:r>
            <a:r>
              <a:rPr lang="sl-SI" altLang="sl-SI" sz="2800" b="0" kern="0" dirty="0">
                <a:latin typeface="Calibri Light" panose="020F0302020204030204" pitchFamily="34" charset="0"/>
              </a:rPr>
              <a:t> </a:t>
            </a:r>
            <a:r>
              <a:rPr lang="sl-SI" altLang="sl-SI" sz="2800" b="0" kern="0" dirty="0" err="1">
                <a:latin typeface="Calibri Light" panose="020F0302020204030204" pitchFamily="34" charset="0"/>
              </a:rPr>
              <a:t>of</a:t>
            </a:r>
            <a:r>
              <a:rPr lang="sl-SI" altLang="sl-SI" sz="2800" b="0" kern="0" dirty="0">
                <a:latin typeface="Calibri Light" panose="020F0302020204030204" pitchFamily="34" charset="0"/>
              </a:rPr>
              <a:t> </a:t>
            </a:r>
            <a:r>
              <a:rPr lang="sl-SI" altLang="sl-SI" sz="2800" b="0" kern="0" dirty="0" err="1">
                <a:latin typeface="Calibri Light" panose="020F0302020204030204" pitchFamily="34" charset="0"/>
              </a:rPr>
              <a:t>foreign</a:t>
            </a:r>
            <a:r>
              <a:rPr lang="sl-SI" altLang="sl-SI" sz="2800" b="0" kern="0" dirty="0">
                <a:latin typeface="Calibri Light" panose="020F0302020204030204" pitchFamily="34" charset="0"/>
              </a:rPr>
              <a:t> „</a:t>
            </a:r>
            <a:r>
              <a:rPr lang="sl-SI" altLang="sl-SI" sz="2800" b="0" kern="0" dirty="0" err="1">
                <a:latin typeface="Calibri Light" panose="020F0302020204030204" pitchFamily="34" charset="0"/>
              </a:rPr>
              <a:t>events</a:t>
            </a:r>
            <a:r>
              <a:rPr lang="sl-SI" altLang="sl-SI" sz="2800" b="0" kern="0" dirty="0">
                <a:latin typeface="Calibri Light" panose="020F0302020204030204" pitchFamily="34" charset="0"/>
              </a:rPr>
              <a:t>“) &amp; c</a:t>
            </a:r>
            <a:r>
              <a:rPr lang="en-GB" altLang="sl-SI" sz="2800" b="0" kern="0" dirty="0" err="1">
                <a:latin typeface="Calibri Light" panose="020F0302020204030204" pitchFamily="34" charset="0"/>
              </a:rPr>
              <a:t>ontinuous</a:t>
            </a:r>
            <a:r>
              <a:rPr lang="en-GB" altLang="sl-SI" sz="2800" b="0" kern="0" dirty="0">
                <a:latin typeface="Calibri Light" panose="020F0302020204030204" pitchFamily="34" charset="0"/>
              </a:rPr>
              <a:t> improvement</a:t>
            </a:r>
          </a:p>
        </p:txBody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6878E1D0-94AF-436A-8B1D-77CD18102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5984" y="-23912"/>
            <a:ext cx="2280524" cy="57765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lIns="95765" tIns="47883" rIns="95765" bIns="47883" anchor="ctr"/>
          <a:lstStyle>
            <a:lvl1pPr algn="l" defTabSz="957263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957263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algn="l" defTabSz="957263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algn="l" defTabSz="957263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algn="l" defTabSz="957263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457200" algn="l" defTabSz="957263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914400" algn="l" defTabSz="957263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1371600" algn="l" defTabSz="957263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1828800" algn="l" defTabSz="957263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sl-SI" altLang="sl-SI" sz="3000" i="1" kern="0" dirty="0" err="1">
                <a:solidFill>
                  <a:srgbClr val="FFFF00"/>
                </a:solidFill>
                <a:latin typeface="Agency FB" panose="020B0503020202020204" pitchFamily="34" charset="0"/>
              </a:rPr>
              <a:t>Additional</a:t>
            </a:r>
            <a:r>
              <a:rPr lang="sl-SI" altLang="sl-SI" sz="3000" i="1" kern="0" dirty="0">
                <a:solidFill>
                  <a:srgbClr val="FFFF00"/>
                </a:solidFill>
                <a:latin typeface="Agency FB" panose="020B0503020202020204" pitchFamily="34" charset="0"/>
              </a:rPr>
              <a:t> </a:t>
            </a:r>
            <a:r>
              <a:rPr lang="sl-SI" altLang="sl-SI" sz="3000" i="1" kern="0" dirty="0" err="1">
                <a:solidFill>
                  <a:srgbClr val="FFFF00"/>
                </a:solidFill>
                <a:latin typeface="Agency FB" panose="020B0503020202020204" pitchFamily="34" charset="0"/>
              </a:rPr>
              <a:t>slide</a:t>
            </a:r>
            <a:endParaRPr lang="en-GB" altLang="sl-SI" sz="3000" i="1" kern="0" dirty="0">
              <a:solidFill>
                <a:srgbClr val="FFFF00"/>
              </a:solidFill>
              <a:latin typeface="Agency FB" panose="020B0503020202020204" pitchFamily="34" charset="0"/>
            </a:endParaRPr>
          </a:p>
        </p:txBody>
      </p:sp>
      <p:sp>
        <p:nvSpPr>
          <p:cNvPr id="13" name="Pravokotnik 12">
            <a:extLst>
              <a:ext uri="{FF2B5EF4-FFF2-40B4-BE49-F238E27FC236}">
                <a16:creationId xmlns:a16="http://schemas.microsoft.com/office/drawing/2014/main" id="{0042019B-8402-4813-B9E7-8CBE4BFCEEC9}"/>
              </a:ext>
            </a:extLst>
          </p:cNvPr>
          <p:cNvSpPr/>
          <p:nvPr/>
        </p:nvSpPr>
        <p:spPr>
          <a:xfrm>
            <a:off x="6667810" y="3445174"/>
            <a:ext cx="228052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0" dirty="0">
                <a:latin typeface="Century Gothic" panose="020B0502020202020204" pitchFamily="34" charset="0"/>
              </a:rPr>
              <a:t>This picture is for illustration purpose only.</a:t>
            </a:r>
          </a:p>
        </p:txBody>
      </p:sp>
      <p:pic>
        <p:nvPicPr>
          <p:cNvPr id="14" name="Slika 13">
            <a:extLst>
              <a:ext uri="{FF2B5EF4-FFF2-40B4-BE49-F238E27FC236}">
                <a16:creationId xmlns:a16="http://schemas.microsoft.com/office/drawing/2014/main" id="{2B2F0656-CF0B-4E2D-BB11-B0014781999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65865" y="4058518"/>
            <a:ext cx="1319518" cy="188259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180732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PredstavitevANG">
  <a:themeElements>
    <a:clrScheme name="PredstavitevANG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CC"/>
      </a:hlink>
      <a:folHlink>
        <a:srgbClr val="0000CC"/>
      </a:folHlink>
    </a:clrScheme>
    <a:fontScheme name="PredstavitevANG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5765" tIns="47883" rIns="95765" bIns="47883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40000"/>
          </a:spcBef>
          <a:spcAft>
            <a:spcPct val="0"/>
          </a:spcAft>
          <a:buClrTx/>
          <a:buSzTx/>
          <a:buFontTx/>
          <a:buChar char="•"/>
          <a:tabLst/>
          <a:defRPr kumimoji="0" lang="sv-S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5765" tIns="47883" rIns="95765" bIns="47883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40000"/>
          </a:spcBef>
          <a:spcAft>
            <a:spcPct val="0"/>
          </a:spcAft>
          <a:buClrTx/>
          <a:buSzTx/>
          <a:buFontTx/>
          <a:buChar char="•"/>
          <a:tabLst/>
          <a:defRPr kumimoji="0" lang="sv-S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dstavitevA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stavitevA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stavitevA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stavitevA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stavitevA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stavitevA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stavitevA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stavitevANG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stavitevANG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CC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PredstavitevANG</Template>
  <TotalTime>8946</TotalTime>
  <Words>519</Words>
  <Application>Microsoft Office PowerPoint</Application>
  <PresentationFormat>Diaprojekcija na zaslonu (4:3)</PresentationFormat>
  <Paragraphs>75</Paragraphs>
  <Slides>8</Slides>
  <Notes>3</Notes>
  <HiddenSlides>0</HiddenSlides>
  <MMClips>0</MMClips>
  <ScaleCrop>false</ScaleCrop>
  <HeadingPairs>
    <vt:vector size="6" baseType="variant">
      <vt:variant>
        <vt:lpstr>Uporabljene pisave</vt:lpstr>
      </vt:variant>
      <vt:variant>
        <vt:i4>9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8" baseType="lpstr">
      <vt:lpstr>Agency FB</vt:lpstr>
      <vt:lpstr>Arial</vt:lpstr>
      <vt:lpstr>Arial Narrow</vt:lpstr>
      <vt:lpstr>Calibri</vt:lpstr>
      <vt:lpstr>Calibri Light</vt:lpstr>
      <vt:lpstr>Century Gothic</vt:lpstr>
      <vt:lpstr>Tahoma</vt:lpstr>
      <vt:lpstr>Times New Roman</vt:lpstr>
      <vt:lpstr>Verdana</vt:lpstr>
      <vt:lpstr>PredstavitevANG</vt:lpstr>
      <vt:lpstr>PowerPointova predstavitev</vt:lpstr>
      <vt:lpstr>Recent nuclear security-related pledges</vt:lpstr>
      <vt:lpstr>Major transports of nuclear material</vt:lpstr>
      <vt:lpstr>Nuclear threat assessment process</vt:lpstr>
      <vt:lpstr>Radioactive sources and our approaches to security</vt:lpstr>
      <vt:lpstr>Transport of radioactive material – Cat. 1 &amp; 2</vt:lpstr>
      <vt:lpstr>PowerPointova predstavitev</vt:lpstr>
      <vt:lpstr>PowerPointova predstavitev</vt:lpstr>
    </vt:vector>
  </TitlesOfParts>
  <Company>URSJV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SNSA and its role in the state system of prevention, detection, interdiction and response</dc:title>
  <dc:creator>Janez Češarek</dc:creator>
  <dc:description/>
  <cp:lastModifiedBy>Janez Češarek</cp:lastModifiedBy>
  <cp:revision>308</cp:revision>
  <cp:lastPrinted>2020-09-01T07:16:58Z</cp:lastPrinted>
  <dcterms:created xsi:type="dcterms:W3CDTF">2012-04-23T09:27:56Z</dcterms:created>
  <dcterms:modified xsi:type="dcterms:W3CDTF">2021-06-04T11:43:21Z</dcterms:modified>
</cp:coreProperties>
</file>