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10" r:id="rId3"/>
    <p:sldId id="311" r:id="rId4"/>
    <p:sldId id="312" r:id="rId5"/>
    <p:sldId id="315" r:id="rId6"/>
    <p:sldId id="319" r:id="rId7"/>
    <p:sldId id="320" r:id="rId8"/>
    <p:sldId id="284" r:id="rId9"/>
    <p:sldId id="283" r:id="rId10"/>
    <p:sldId id="316" r:id="rId11"/>
    <p:sldId id="318" r:id="rId12"/>
    <p:sldId id="321" r:id="rId13"/>
    <p:sldId id="277" r:id="rId14"/>
  </p:sldIdLst>
  <p:sldSz cx="9144000" cy="6858000" type="screen4x3"/>
  <p:notesSz cx="9926638" cy="679767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90B3"/>
    <a:srgbClr val="3AAACF"/>
    <a:srgbClr val="3F6673"/>
    <a:srgbClr val="1C3943"/>
    <a:srgbClr val="DDDDDD"/>
    <a:srgbClr val="F2F1EF"/>
    <a:srgbClr val="0E1D22"/>
    <a:srgbClr val="1C3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1163" autoAdjust="0"/>
  </p:normalViewPr>
  <p:slideViewPr>
    <p:cSldViewPr>
      <p:cViewPr varScale="1">
        <p:scale>
          <a:sx n="101" d="100"/>
          <a:sy n="101" d="100"/>
        </p:scale>
        <p:origin x="186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300EB-C468-4517-A983-7F83B6A4BE2D}" type="datetimeFigureOut">
              <a:rPr lang="hu-HU" smtClean="0"/>
              <a:pPr/>
              <a:t>2021.06.04.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70275-77F6-4646-8709-C5EC49B96A4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BB834-F673-4969-B073-68AA952BFC54}" type="datetimeFigureOut">
              <a:rPr lang="hu-HU" smtClean="0"/>
              <a:pPr/>
              <a:t>2021.06.04.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D8143-9E3B-427B-8F6A-2F70F9F5C22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438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Transport</a:t>
            </a:r>
            <a:r>
              <a:rPr lang="hu-HU" dirty="0" smtClean="0"/>
              <a:t> </a:t>
            </a:r>
            <a:r>
              <a:rPr lang="hu-HU" dirty="0" err="1" smtClean="0"/>
              <a:t>point</a:t>
            </a:r>
            <a:r>
              <a:rPr lang="hu-HU" dirty="0" smtClean="0"/>
              <a:t> of </a:t>
            </a:r>
            <a:r>
              <a:rPr lang="hu-HU" dirty="0" err="1" smtClean="0"/>
              <a:t>view</a:t>
            </a:r>
            <a:r>
              <a:rPr lang="hu-HU" dirty="0" smtClean="0"/>
              <a:t> – </a:t>
            </a:r>
            <a:r>
              <a:rPr lang="hu-HU" dirty="0" err="1" smtClean="0"/>
              <a:t>inland</a:t>
            </a:r>
            <a:r>
              <a:rPr lang="hu-HU" dirty="0" smtClean="0"/>
              <a:t> country, </a:t>
            </a:r>
            <a:r>
              <a:rPr lang="hu-HU" dirty="0" err="1" smtClean="0"/>
              <a:t>transit</a:t>
            </a:r>
            <a:r>
              <a:rPr lang="hu-HU" dirty="0" smtClean="0"/>
              <a:t> country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D8143-9E3B-427B-8F6A-2F70F9F5C22F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2489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Requirements based on the recommendations of </a:t>
            </a:r>
            <a:r>
              <a:rPr lang="en-US" b="1" dirty="0" smtClean="0"/>
              <a:t>NSS 9</a:t>
            </a:r>
            <a:r>
              <a:rPr lang="en-US" dirty="0" smtClean="0"/>
              <a:t> and </a:t>
            </a:r>
            <a:r>
              <a:rPr lang="en-US" b="1" dirty="0" smtClean="0"/>
              <a:t>NSS 13 </a:t>
            </a:r>
            <a:r>
              <a:rPr lang="en-US" dirty="0" smtClean="0"/>
              <a:t>in accordance with the related Conventions and legal regulations</a:t>
            </a:r>
            <a:r>
              <a:rPr lang="hu-HU" dirty="0" smtClean="0"/>
              <a:t>. </a:t>
            </a:r>
          </a:p>
          <a:p>
            <a:r>
              <a:rPr lang="hu-HU" dirty="0" smtClean="0"/>
              <a:t>	</a:t>
            </a:r>
            <a:r>
              <a:rPr lang="en-US" sz="1100" i="1" dirty="0" smtClean="0"/>
              <a:t>(for example: state responsibility, national competent authority, principle of graded approach, categorization, etc.)</a:t>
            </a:r>
            <a:endParaRPr lang="hu-HU" sz="1100" dirty="0" smtClean="0"/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D8143-9E3B-427B-8F6A-2F70F9F5C22F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371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yitó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8008-F285-4ACD-9CB9-7065D7C78670}" type="datetime1">
              <a:rPr lang="hu-HU" smtClean="0"/>
              <a:pPr/>
              <a:t>2021.06.04.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HAEA – Presentation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5EE-8AAA-430C-94D3-CAC6B81068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ines lekerekítet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FE28-C94B-4022-AEAB-0076B89E42A6}" type="datetime1">
              <a:rPr lang="hu-HU" smtClean="0"/>
              <a:pPr/>
              <a:t>2021.06.04.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HAEA – Presentation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5EE-8AAA-430C-94D3-CAC6B810685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Lekerekített téglalap 8"/>
          <p:cNvSpPr/>
          <p:nvPr userDrawn="1"/>
        </p:nvSpPr>
        <p:spPr>
          <a:xfrm>
            <a:off x="428596" y="2500306"/>
            <a:ext cx="8286808" cy="3214710"/>
          </a:xfrm>
          <a:prstGeom prst="roundRect">
            <a:avLst>
              <a:gd name="adj" fmla="val 842"/>
            </a:avLst>
          </a:prstGeom>
          <a:solidFill>
            <a:srgbClr val="3AAACF"/>
          </a:solidFill>
          <a:ln w="6350">
            <a:solidFill>
              <a:srgbClr val="3F66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Mintaszöveg</a:t>
            </a:r>
            <a:endParaRPr lang="hu-HU" dirty="0"/>
          </a:p>
        </p:txBody>
      </p:sp>
      <p:sp>
        <p:nvSpPr>
          <p:cNvPr id="10" name="Lekerekített téglalap 9"/>
          <p:cNvSpPr/>
          <p:nvPr userDrawn="1"/>
        </p:nvSpPr>
        <p:spPr>
          <a:xfrm>
            <a:off x="428596" y="1857364"/>
            <a:ext cx="2357454" cy="347666"/>
          </a:xfrm>
          <a:prstGeom prst="roundRect">
            <a:avLst>
              <a:gd name="adj" fmla="val 8148"/>
            </a:avLst>
          </a:prstGeom>
          <a:solidFill>
            <a:srgbClr val="3AAACF"/>
          </a:solidFill>
          <a:ln w="6350">
            <a:solidFill>
              <a:srgbClr val="3F66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MINTASZÖVEG</a:t>
            </a:r>
            <a:endParaRPr lang="hu-HU" sz="16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D3595-8D11-4B8A-BFF1-C7E4D1A45F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219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E1D22"/>
                </a:solidFill>
              </a:defRPr>
            </a:lvl1pPr>
            <a:lvl2pPr>
              <a:defRPr>
                <a:solidFill>
                  <a:srgbClr val="0E1D22"/>
                </a:solidFill>
              </a:defRPr>
            </a:lvl2pPr>
            <a:lvl3pPr>
              <a:defRPr>
                <a:solidFill>
                  <a:srgbClr val="0E1D22"/>
                </a:solidFill>
              </a:defRPr>
            </a:lvl3pPr>
            <a:lvl4pPr>
              <a:defRPr>
                <a:solidFill>
                  <a:srgbClr val="0E1D22"/>
                </a:solidFill>
              </a:defRPr>
            </a:lvl4pPr>
            <a:lvl5pPr>
              <a:defRPr>
                <a:solidFill>
                  <a:srgbClr val="0E1D22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1C22-FC97-40CF-AAB3-70C983F9D004}" type="datetime1">
              <a:rPr lang="hu-HU" smtClean="0"/>
              <a:pPr/>
              <a:t>2021.06.04.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HAEA – Presentation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5EE-8AAA-430C-94D3-CAC6B81068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1F8F-DF9E-4B0E-9E37-EE6C26DA73D2}" type="datetime1">
              <a:rPr lang="hu-HU" smtClean="0"/>
              <a:pPr/>
              <a:t>2021.06.04.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HAEA – Presentation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5EE-8AAA-430C-94D3-CAC6B810685B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E1D22"/>
                </a:solidFill>
              </a:defRPr>
            </a:lvl1pPr>
            <a:lvl2pPr>
              <a:defRPr sz="2400">
                <a:solidFill>
                  <a:srgbClr val="0E1D22"/>
                </a:solidFill>
              </a:defRPr>
            </a:lvl2pPr>
            <a:lvl3pPr>
              <a:defRPr sz="2000">
                <a:solidFill>
                  <a:srgbClr val="0E1D22"/>
                </a:solidFill>
              </a:defRPr>
            </a:lvl3pPr>
            <a:lvl4pPr>
              <a:defRPr sz="1800">
                <a:solidFill>
                  <a:srgbClr val="0E1D22"/>
                </a:solidFill>
              </a:defRPr>
            </a:lvl4pPr>
            <a:lvl5pPr>
              <a:defRPr sz="1800">
                <a:solidFill>
                  <a:srgbClr val="0E1D2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E1D22"/>
                </a:solidFill>
              </a:defRPr>
            </a:lvl1pPr>
            <a:lvl2pPr>
              <a:defRPr sz="2400">
                <a:solidFill>
                  <a:srgbClr val="0E1D22"/>
                </a:solidFill>
              </a:defRPr>
            </a:lvl2pPr>
            <a:lvl3pPr>
              <a:defRPr sz="2000">
                <a:solidFill>
                  <a:srgbClr val="0E1D22"/>
                </a:solidFill>
              </a:defRPr>
            </a:lvl3pPr>
            <a:lvl4pPr>
              <a:defRPr sz="1800">
                <a:solidFill>
                  <a:srgbClr val="0E1D22"/>
                </a:solidFill>
              </a:defRPr>
            </a:lvl4pPr>
            <a:lvl5pPr>
              <a:defRPr sz="1800">
                <a:solidFill>
                  <a:srgbClr val="0E1D2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BA6E-3A7C-4727-B16B-34C13097248B}" type="datetime1">
              <a:rPr lang="hu-HU" smtClean="0"/>
              <a:pPr/>
              <a:t>2021.06.04.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HAEA – Presentation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5EE-8AAA-430C-94D3-CAC6B81068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E1D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E1D22"/>
                </a:solidFill>
              </a:defRPr>
            </a:lvl1pPr>
            <a:lvl2pPr>
              <a:defRPr sz="2000">
                <a:solidFill>
                  <a:srgbClr val="0E1D22"/>
                </a:solidFill>
              </a:defRPr>
            </a:lvl2pPr>
            <a:lvl3pPr>
              <a:defRPr sz="1800">
                <a:solidFill>
                  <a:srgbClr val="0E1D22"/>
                </a:solidFill>
              </a:defRPr>
            </a:lvl3pPr>
            <a:lvl4pPr>
              <a:defRPr sz="1600">
                <a:solidFill>
                  <a:srgbClr val="0E1D22"/>
                </a:solidFill>
              </a:defRPr>
            </a:lvl4pPr>
            <a:lvl5pPr>
              <a:defRPr sz="1600">
                <a:solidFill>
                  <a:srgbClr val="0E1D2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E1D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E1D22"/>
                </a:solidFill>
              </a:defRPr>
            </a:lvl1pPr>
            <a:lvl2pPr>
              <a:defRPr sz="2000">
                <a:solidFill>
                  <a:srgbClr val="0E1D22"/>
                </a:solidFill>
              </a:defRPr>
            </a:lvl2pPr>
            <a:lvl3pPr>
              <a:defRPr sz="1800">
                <a:solidFill>
                  <a:srgbClr val="0E1D22"/>
                </a:solidFill>
              </a:defRPr>
            </a:lvl3pPr>
            <a:lvl4pPr>
              <a:defRPr sz="1600">
                <a:solidFill>
                  <a:srgbClr val="0E1D22"/>
                </a:solidFill>
              </a:defRPr>
            </a:lvl4pPr>
            <a:lvl5pPr>
              <a:defRPr sz="1600">
                <a:solidFill>
                  <a:srgbClr val="0E1D2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6BE3-470D-41A3-B0C9-FF59495D2006}" type="datetime1">
              <a:rPr lang="hu-HU" smtClean="0"/>
              <a:pPr/>
              <a:t>2021.06.04.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HAEA – Presentation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5EE-8AAA-430C-94D3-CAC6B81068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14678" y="48307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214678" y="64291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214678" y="5397481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E1D2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29E5-4189-4421-9719-D68DAEB9DC17}" type="datetime1">
              <a:rPr lang="hu-HU" smtClean="0"/>
              <a:pPr/>
              <a:t>2021.06.04.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HAEA – Presentation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5EE-8AAA-430C-94D3-CAC6B81068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20679" y="1643050"/>
            <a:ext cx="3008313" cy="1019174"/>
          </a:xfrm>
          <a:noFill/>
          <a:ln w="6350">
            <a:noFill/>
          </a:ln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E1D22"/>
                </a:solidFill>
              </a:defRPr>
            </a:lvl1pPr>
            <a:lvl2pPr>
              <a:defRPr sz="2800">
                <a:solidFill>
                  <a:srgbClr val="0E1D22"/>
                </a:solidFill>
              </a:defRPr>
            </a:lvl2pPr>
            <a:lvl3pPr>
              <a:defRPr sz="2400">
                <a:solidFill>
                  <a:srgbClr val="0E1D22"/>
                </a:solidFill>
              </a:defRPr>
            </a:lvl3pPr>
            <a:lvl4pPr>
              <a:defRPr sz="2000">
                <a:solidFill>
                  <a:srgbClr val="0E1D22"/>
                </a:solidFill>
              </a:defRPr>
            </a:lvl4pPr>
            <a:lvl5pPr>
              <a:defRPr sz="2000">
                <a:solidFill>
                  <a:srgbClr val="0E1D2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28596" y="2786058"/>
            <a:ext cx="3008313" cy="3340105"/>
          </a:xfrm>
          <a:solidFill>
            <a:srgbClr val="F2F1EF"/>
          </a:solidFill>
          <a:ln w="6350">
            <a:solidFill>
              <a:srgbClr val="DDDDDD"/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E1D2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Mintaszöveg szerkesztése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Mintaszöveg szerkesztése</a:t>
            </a:r>
          </a:p>
          <a:p>
            <a:pPr lvl="0"/>
            <a:endParaRPr lang="hu-HU" dirty="0" smtClean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33A5-C274-4A5E-937B-9F8495611210}" type="datetime1">
              <a:rPr lang="hu-HU" smtClean="0"/>
              <a:pPr/>
              <a:t>2021.06.04.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HAEA – Presentation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5EE-8AAA-430C-94D3-CAC6B81068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8F43-B3FC-4359-9851-91F52D6ED231}" type="datetime1">
              <a:rPr lang="hu-HU" smtClean="0"/>
              <a:pPr/>
              <a:t>2021.06.04.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HAEA – Presentation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5EE-8AAA-430C-94D3-CAC6B81068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hoz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 userDrawn="1"/>
        </p:nvSpPr>
        <p:spPr>
          <a:xfrm>
            <a:off x="0" y="0"/>
            <a:ext cx="9144000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A8FD-6118-4064-8CEC-CDEF9683245E}" type="datetime1">
              <a:rPr lang="hu-HU" smtClean="0"/>
              <a:pPr/>
              <a:t>2021.06.04.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HAEA – Presentation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5EE-8AAA-430C-94D3-CAC6B810685B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Kép 7" descr="OAH-logo-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159" y="214290"/>
            <a:ext cx="2357454" cy="1241713"/>
          </a:xfrm>
          <a:prstGeom prst="rect">
            <a:avLst/>
          </a:prstGeom>
        </p:spPr>
      </p:pic>
      <p:sp>
        <p:nvSpPr>
          <p:cNvPr id="10" name="Tartalom helye 3"/>
          <p:cNvSpPr>
            <a:spLocks noGrp="1"/>
          </p:cNvSpPr>
          <p:nvPr>
            <p:ph sz="half" idx="2"/>
          </p:nvPr>
        </p:nvSpPr>
        <p:spPr>
          <a:xfrm>
            <a:off x="428596" y="1785926"/>
            <a:ext cx="828680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C3943"/>
                </a:solidFill>
              </a:defRPr>
            </a:lvl1pPr>
          </a:lstStyle>
          <a:p>
            <a:fld id="{3771F4BA-FEC2-4CBC-BE6D-E03B0E2767E5}" type="datetime1">
              <a:rPr lang="hu-HU" smtClean="0"/>
              <a:pPr/>
              <a:t>2021.06.04.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C3943"/>
                </a:solidFill>
              </a:defRPr>
            </a:lvl1pPr>
          </a:lstStyle>
          <a:p>
            <a:r>
              <a:rPr lang="hu-HU" smtClean="0"/>
              <a:t>HAEA – Presentation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C3943"/>
                </a:solidFill>
              </a:defRPr>
            </a:lvl1pPr>
          </a:lstStyle>
          <a:p>
            <a:fld id="{D89C95EE-8AAA-430C-94D3-CAC6B810685B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Kép 7" descr="OAH-logo-12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57159" y="229425"/>
            <a:ext cx="2357454" cy="1211443"/>
          </a:xfrm>
          <a:prstGeom prst="rect">
            <a:avLst/>
          </a:prstGeom>
        </p:spPr>
      </p:pic>
      <p:cxnSp>
        <p:nvCxnSpPr>
          <p:cNvPr id="10" name="Egyenes összekötő 9"/>
          <p:cNvCxnSpPr/>
          <p:nvPr userDrawn="1"/>
        </p:nvCxnSpPr>
        <p:spPr>
          <a:xfrm>
            <a:off x="428596" y="6284932"/>
            <a:ext cx="8286808" cy="1588"/>
          </a:xfrm>
          <a:prstGeom prst="line">
            <a:avLst/>
          </a:prstGeom>
          <a:ln w="6350" cap="sq">
            <a:solidFill>
              <a:srgbClr val="1C39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7" r:id="rId6"/>
    <p:sldLayoutId id="2147483656" r:id="rId7"/>
    <p:sldLayoutId id="2147483655" r:id="rId8"/>
    <p:sldLayoutId id="2147483654" r:id="rId9"/>
    <p:sldLayoutId id="2147483659" r:id="rId10"/>
    <p:sldLayoutId id="2147483660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1C3943"/>
          </a:solidFill>
          <a:effectLst/>
          <a:latin typeface="+mj-lt"/>
          <a:ea typeface="Open Sans" pitchFamily="34" charset="0"/>
          <a:cs typeface="Open Sans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2800" kern="1200">
          <a:solidFill>
            <a:srgbClr val="0E1D2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None/>
        <a:defRPr sz="2800" kern="1200">
          <a:solidFill>
            <a:srgbClr val="0E1D2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None/>
        <a:defRPr sz="2800" kern="1200">
          <a:solidFill>
            <a:srgbClr val="0E1D2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None/>
        <a:defRPr sz="2800" kern="1200">
          <a:solidFill>
            <a:srgbClr val="0E1D2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None/>
        <a:defRPr sz="2800" kern="1200">
          <a:solidFill>
            <a:srgbClr val="0E1D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h.hu/web/v3/HAEAportal.nsf/web?openagent&amp;menu=05&amp;submenu=5_0" TargetMode="External"/><Relationship Id="rId2" Type="http://schemas.openxmlformats.org/officeDocument/2006/relationships/hyperlink" Target="http://www.oah.hu/web/v3/HAEAportal.nsf/AF56E3A1E23F3932C1257CA700432BBC/$File/PP-15v2_transport_hp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h.hu/web/v3/HAEAportal.nsf/web?openagent" TargetMode="External"/><Relationship Id="rId2" Type="http://schemas.openxmlformats.org/officeDocument/2006/relationships/hyperlink" Target="http://www.oah.hu/web/v3/HAEAportal.nsf/AF56E3A1E23F3932C1257CA700432BBC/$File/190-2011%20Korm%20-%20201705_final_REV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ah.hu/web/v3/HAEAportal.nsf/web?openagent&amp;menu=03&amp;submenu=3_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haea.gov.h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208912" cy="147002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Development of national regulation related to transport security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48680" y="3717032"/>
            <a:ext cx="7846640" cy="2304256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hu-HU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hu-HU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Zsófia </a:t>
            </a:r>
            <a:r>
              <a:rPr lang="hu-HU" kern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Galyas</a:t>
            </a:r>
            <a:r>
              <a:rPr lang="hu-HU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Szepes</a:t>
            </a:r>
            <a:endParaRPr lang="hu-HU" kern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en-US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Head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Radiation Sources, Safeguards and Security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Hungarian Atomic Energy Authority</a:t>
            </a:r>
          </a:p>
          <a:p>
            <a:pPr lvl="0" eaLnBrk="0" fontAlgn="base" hangingPunct="0">
              <a:spcBef>
                <a:spcPts val="1200"/>
              </a:spcBef>
              <a:spcAft>
                <a:spcPct val="0"/>
              </a:spcAft>
            </a:pPr>
            <a:endParaRPr lang="hu-HU" sz="1900" dirty="0" smtClean="0">
              <a:solidFill>
                <a:schemeClr val="tx1"/>
              </a:solidFill>
              <a:latin typeface="+mj-lt"/>
              <a:ea typeface="Open Sans" pitchFamily="34" charset="0"/>
              <a:cs typeface="Open Sans" pitchFamily="34" charset="0"/>
            </a:endParaRPr>
          </a:p>
          <a:p>
            <a:endParaRPr lang="hu-HU" sz="2900" dirty="0">
              <a:solidFill>
                <a:schemeClr val="tx1"/>
              </a:solidFill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8008-F285-4ACD-9CB9-7065D7C78670}" type="datetime1">
              <a:rPr lang="hu-HU" smtClean="0"/>
              <a:pPr/>
              <a:t>2021.06.04.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5EE-8AAA-430C-94D3-CAC6B810685B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Developing national regulations cont’d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Further requirements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Nuclear security culture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Insiders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Training and exercise</a:t>
            </a:r>
            <a:endParaRPr lang="hu-HU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Testing and maintenance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Regulatory licensing and inspection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Data supply, reporting system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1C22-FC97-40CF-AAB3-70C983F9D004}" type="datetime1">
              <a:rPr lang="hu-HU" smtClean="0"/>
              <a:pPr/>
              <a:t>2021.06.04.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5EE-8AAA-430C-94D3-CAC6B810685B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36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228975" algn="l"/>
              </a:tabLs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Challenges and lessons learned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Review (periodic and ad hoc)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Modification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Acceptance of the new regulation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Dedicated contact point 	</a:t>
            </a:r>
            <a:endParaRPr lang="hu-HU" dirty="0" smtClean="0"/>
          </a:p>
          <a:p>
            <a:pPr marL="895350" indent="0"/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hu-HU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transportsecurity@haea.gov.hu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Development of guidance </a:t>
            </a:r>
          </a:p>
          <a:p>
            <a:pPr marL="809625" indent="0"/>
            <a:r>
              <a:rPr lang="hu-HU" dirty="0">
                <a:sym typeface="Symbol" panose="05050102010706020507" pitchFamily="18" charset="2"/>
              </a:rPr>
              <a:t>	</a:t>
            </a:r>
            <a:r>
              <a:rPr lang="hu-HU" dirty="0" smtClean="0">
                <a:sym typeface="Symbol" panose="05050102010706020507" pitchFamily="18" charset="2"/>
              </a:rPr>
              <a:t> </a:t>
            </a:r>
            <a:r>
              <a:rPr lang="en-US" dirty="0">
                <a:sym typeface="Symbol" panose="05050102010706020507" pitchFamily="18" charset="2"/>
                <a:hlinkClick r:id="rId2"/>
              </a:rPr>
              <a:t>Guideline PP-15 Preparation of the physical protection plan required for the transport of nuclear and other radioactive </a:t>
            </a:r>
            <a:r>
              <a:rPr lang="en-US" dirty="0" smtClean="0">
                <a:sym typeface="Symbol" panose="05050102010706020507" pitchFamily="18" charset="2"/>
                <a:hlinkClick r:id="rId2"/>
              </a:rPr>
              <a:t>materials</a:t>
            </a:r>
            <a:endParaRPr lang="hu-HU" dirty="0" smtClean="0">
              <a:sym typeface="Symbol" panose="05050102010706020507" pitchFamily="18" charset="2"/>
            </a:endParaRPr>
          </a:p>
          <a:p>
            <a:pPr marL="895350" indent="-180975"/>
            <a:r>
              <a:rPr lang="hu-HU" dirty="0" smtClean="0">
                <a:sym typeface="Symbol" panose="05050102010706020507" pitchFamily="18" charset="2"/>
              </a:rPr>
              <a:t>	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hu-HU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hlinkClick r:id="rId3"/>
              </a:rPr>
              <a:t>Guidance </a:t>
            </a:r>
            <a:r>
              <a:rPr lang="en-US" dirty="0">
                <a:hlinkClick r:id="rId3"/>
              </a:rPr>
              <a:t>to complete and submit in the Declaration of Conformity</a:t>
            </a:r>
            <a:endParaRPr lang="hu-H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1C22-FC97-40CF-AAB3-70C983F9D004}" type="datetime1">
              <a:rPr lang="hu-HU" smtClean="0"/>
              <a:pPr/>
              <a:t>2021.06.04.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5EE-8AAA-430C-94D3-CAC6B810685B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45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Useful links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/>
            <a:r>
              <a:rPr lang="en-US" dirty="0"/>
              <a:t>GD in English:</a:t>
            </a:r>
            <a:endParaRPr lang="en-US" dirty="0">
              <a:hlinkClick r:id="rId2"/>
            </a:endParaRPr>
          </a:p>
          <a:p>
            <a:pPr marL="400050" lvl="1" indent="0"/>
            <a:r>
              <a:rPr lang="en-US" sz="2400" dirty="0">
                <a:hlinkClick r:id="rId2"/>
              </a:rPr>
              <a:t>http://www.oah.hu/web/v3/HAEAportal.nsf/AF56E3A1E23F3932C1257CA700432BBC/$File/190-2011%20Korm%20-%20201705_final_REV.pdf</a:t>
            </a:r>
            <a:endParaRPr lang="en-US" sz="2400" dirty="0"/>
          </a:p>
          <a:p>
            <a:pPr marL="400050" lvl="1" indent="0"/>
            <a:r>
              <a:rPr lang="en-US" dirty="0"/>
              <a:t>English website:</a:t>
            </a:r>
          </a:p>
          <a:p>
            <a:pPr marL="400050" lvl="1" indent="0"/>
            <a:r>
              <a:rPr lang="en-US" sz="2400" dirty="0">
                <a:hlinkClick r:id="rId3"/>
              </a:rPr>
              <a:t>http://www.oah.hu/web/v3/HAEAportal.nsf/web?openagent</a:t>
            </a:r>
            <a:endParaRPr lang="en-US" sz="2400" dirty="0"/>
          </a:p>
          <a:p>
            <a:pPr marL="400050" lvl="1" indent="0"/>
            <a:r>
              <a:rPr lang="en-US" dirty="0"/>
              <a:t>Physical protection guidance material in English:</a:t>
            </a:r>
          </a:p>
          <a:p>
            <a:pPr marL="400050" lvl="1" indent="0"/>
            <a:r>
              <a:rPr lang="en-US" sz="2400" dirty="0">
                <a:hlinkClick r:id="rId4"/>
              </a:rPr>
              <a:t>http://www.oah.hu/web/v3/HAEAportal.nsf/web?openagent&amp;menu=03&amp;submenu=3_3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1C22-FC97-40CF-AAB3-70C983F9D004}" type="datetime1">
              <a:rPr lang="hu-HU" smtClean="0"/>
              <a:pPr/>
              <a:t>2021.06.04.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5EE-8AAA-430C-94D3-CAC6B810685B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43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799" y="1011389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Thank you for your attention!</a:t>
            </a:r>
            <a:endParaRPr lang="hu-HU" sz="4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8008-F285-4ACD-9CB9-7065D7C78670}" type="datetime1">
              <a:rPr lang="hu-HU" smtClean="0"/>
              <a:pPr/>
              <a:t>2021.06.04.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5EE-8AAA-430C-94D3-CAC6B810685B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940152" y="5301208"/>
            <a:ext cx="2375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hlinkClick r:id="rId2"/>
              </a:rPr>
              <a:t>www.haea.gov.hu</a:t>
            </a:r>
            <a:endParaRPr lang="hu-HU" dirty="0" smtClean="0"/>
          </a:p>
          <a:p>
            <a:r>
              <a:rPr lang="hu-HU" dirty="0" err="1" smtClean="0"/>
              <a:t>szepeszs</a:t>
            </a:r>
            <a:r>
              <a:rPr lang="hu-HU" dirty="0" smtClean="0"/>
              <a:t>@</a:t>
            </a:r>
            <a:r>
              <a:rPr lang="hu-HU" dirty="0" err="1" smtClean="0"/>
              <a:t>haea.gov.hu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429" y="2132856"/>
            <a:ext cx="2083143" cy="3254911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406649" y="4894282"/>
            <a:ext cx="233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E0C6-B083-4F37-9AFD-47848B38CECF}" type="slidenum">
              <a:rPr lang="hu-HU" altLang="hu-HU"/>
              <a:pPr/>
              <a:t>2</a:t>
            </a:fld>
            <a:endParaRPr lang="hu-HU" altLang="hu-HU" dirty="0"/>
          </a:p>
        </p:txBody>
      </p:sp>
      <p:pic>
        <p:nvPicPr>
          <p:cNvPr id="92164" name="Picture 4" descr="europe_ref_20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t="2147" r="2699" b="2644"/>
          <a:stretch/>
        </p:blipFill>
        <p:spPr bwMode="auto">
          <a:xfrm>
            <a:off x="700692" y="1536999"/>
            <a:ext cx="3381103" cy="442617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6" name="Rectangle 6"/>
          <p:cNvSpPr>
            <a:spLocks noGrp="1" noChangeArrowheads="1"/>
          </p:cNvSpPr>
          <p:nvPr>
            <p:ph type="title"/>
          </p:nvPr>
        </p:nvSpPr>
        <p:spPr>
          <a:xfrm>
            <a:off x="2339752" y="260648"/>
            <a:ext cx="5900750" cy="1143000"/>
          </a:xfrm>
        </p:spPr>
        <p:txBody>
          <a:bodyPr/>
          <a:lstStyle/>
          <a:p>
            <a:r>
              <a:rPr lang="hu-HU" altLang="hu-HU" b="1" dirty="0">
                <a:solidFill>
                  <a:schemeClr val="accent5">
                    <a:lumMod val="75000"/>
                  </a:schemeClr>
                </a:solidFill>
              </a:rPr>
              <a:t>HUNGARY</a:t>
            </a:r>
            <a:endParaRPr lang="en-US" altLang="hu-H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AutoShape 4" descr="Image result for budapest"/>
          <p:cNvSpPr>
            <a:spLocks noChangeAspect="1" noChangeArrowheads="1"/>
          </p:cNvSpPr>
          <p:nvPr/>
        </p:nvSpPr>
        <p:spPr bwMode="auto">
          <a:xfrm>
            <a:off x="155575" y="-685800"/>
            <a:ext cx="32099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6" descr="Image result for budapest"/>
          <p:cNvSpPr>
            <a:spLocks noChangeAspect="1" noChangeArrowheads="1"/>
          </p:cNvSpPr>
          <p:nvPr/>
        </p:nvSpPr>
        <p:spPr bwMode="auto">
          <a:xfrm>
            <a:off x="307975" y="-533400"/>
            <a:ext cx="32099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4355976" y="1428850"/>
            <a:ext cx="4268284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buFont typeface="Calibri" panose="020F0502020204030204" pitchFamily="34" charset="0"/>
              <a:buChar char="−"/>
            </a:pPr>
            <a:r>
              <a:rPr lang="en-US" altLang="hu-HU" sz="2400" dirty="0"/>
              <a:t>Population: </a:t>
            </a:r>
            <a:r>
              <a:rPr lang="en-US" altLang="hu-HU" sz="2400" dirty="0" smtClean="0"/>
              <a:t> ≈</a:t>
            </a:r>
            <a:r>
              <a:rPr lang="hu-HU" altLang="hu-HU" sz="2400" dirty="0" smtClean="0"/>
              <a:t> </a:t>
            </a:r>
            <a:r>
              <a:rPr lang="en-US" altLang="hu-HU" sz="2400" dirty="0" smtClean="0"/>
              <a:t>10 </a:t>
            </a:r>
            <a:r>
              <a:rPr lang="en-US" altLang="hu-HU" sz="2400" dirty="0"/>
              <a:t>million</a:t>
            </a:r>
          </a:p>
          <a:p>
            <a:pPr marL="342900" indent="-342900" algn="l">
              <a:buFont typeface="Calibri" panose="020F0502020204030204" pitchFamily="34" charset="0"/>
              <a:buChar char="−"/>
            </a:pPr>
            <a:r>
              <a:rPr lang="en-US" altLang="hu-HU" sz="2400" dirty="0"/>
              <a:t>Area: </a:t>
            </a:r>
            <a:r>
              <a:rPr lang="en-US" altLang="hu-HU" sz="2400" dirty="0" smtClean="0"/>
              <a:t>93,030 km</a:t>
            </a:r>
            <a:r>
              <a:rPr lang="en-US" altLang="hu-HU" sz="2400" baseline="30000" dirty="0" smtClean="0"/>
              <a:t>2</a:t>
            </a:r>
            <a:endParaRPr lang="hu-HU" altLang="hu-HU" sz="2400" baseline="30000" dirty="0" smtClean="0"/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hu-HU" altLang="hu-HU" sz="2400" dirty="0" smtClean="0"/>
              <a:t>Capital: Budapest (</a:t>
            </a:r>
            <a:r>
              <a:rPr lang="en-US" altLang="hu-HU" sz="2400" dirty="0"/>
              <a:t>≈ </a:t>
            </a:r>
            <a:r>
              <a:rPr lang="hu-HU" altLang="hu-HU" sz="2400" dirty="0" smtClean="0"/>
              <a:t>2 </a:t>
            </a:r>
            <a:r>
              <a:rPr lang="en-US" altLang="hu-HU" sz="2400" dirty="0" smtClean="0"/>
              <a:t>million</a:t>
            </a:r>
            <a:r>
              <a:rPr lang="hu-HU" altLang="hu-HU" sz="2400" dirty="0" smtClean="0"/>
              <a:t>)</a:t>
            </a:r>
            <a:endParaRPr lang="en-US" altLang="hu-HU" sz="2400" dirty="0"/>
          </a:p>
          <a:p>
            <a:pPr marL="342900" indent="-342900">
              <a:buFont typeface="Calibri" panose="020F0502020204030204" pitchFamily="34" charset="0"/>
              <a:buChar char="−"/>
            </a:pPr>
            <a:endParaRPr lang="hu-HU" altLang="hu-HU" sz="2400" dirty="0" smtClean="0"/>
          </a:p>
          <a:p>
            <a:pPr marL="342900" indent="-342900">
              <a:buFont typeface="Calibri" panose="020F0502020204030204" pitchFamily="34" charset="0"/>
              <a:buChar char="−"/>
            </a:pPr>
            <a:endParaRPr lang="hu-HU" altLang="hu-HU" sz="2400" dirty="0"/>
          </a:p>
          <a:p>
            <a:pPr marL="342900" indent="-342900">
              <a:buFont typeface="Calibri" panose="020F0502020204030204" pitchFamily="34" charset="0"/>
              <a:buChar char="−"/>
            </a:pPr>
            <a:endParaRPr lang="hu-HU" altLang="hu-HU" sz="2400" dirty="0" smtClean="0"/>
          </a:p>
          <a:p>
            <a:pPr marL="342900" indent="-342900">
              <a:buFont typeface="Calibri" panose="020F0502020204030204" pitchFamily="34" charset="0"/>
              <a:buChar char="−"/>
            </a:pPr>
            <a:endParaRPr lang="hu-HU" altLang="hu-HU" sz="2400" dirty="0"/>
          </a:p>
          <a:p>
            <a:pPr marL="342900" indent="-342900">
              <a:buFont typeface="Calibri" panose="020F0502020204030204" pitchFamily="34" charset="0"/>
              <a:buChar char="−"/>
            </a:pPr>
            <a:endParaRPr lang="hu-HU" altLang="hu-HU" sz="2400" dirty="0" smtClean="0"/>
          </a:p>
          <a:p>
            <a:endParaRPr lang="hu-HU" altLang="hu-HU" sz="2400" dirty="0" smtClean="0"/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en-US" altLang="hu-HU" sz="2400" dirty="0" smtClean="0"/>
              <a:t>NATO Member</a:t>
            </a:r>
            <a:r>
              <a:rPr lang="hu-HU" altLang="hu-HU" sz="2400" dirty="0" smtClean="0"/>
              <a:t> </a:t>
            </a:r>
            <a:r>
              <a:rPr lang="en-US" altLang="hu-HU" sz="2400" dirty="0" smtClean="0"/>
              <a:t>since</a:t>
            </a:r>
            <a:r>
              <a:rPr lang="hu-HU" altLang="hu-HU" sz="2400" dirty="0" smtClean="0"/>
              <a:t> </a:t>
            </a:r>
            <a:r>
              <a:rPr lang="en-US" altLang="hu-HU" sz="2400" dirty="0" smtClean="0"/>
              <a:t>1999</a:t>
            </a:r>
          </a:p>
          <a:p>
            <a:pPr marL="342900" indent="-342900">
              <a:buFont typeface="Calibri" panose="020F0502020204030204" pitchFamily="34" charset="0"/>
              <a:buChar char="−"/>
            </a:pPr>
            <a:r>
              <a:rPr lang="en-US" altLang="hu-HU" sz="2400" dirty="0" smtClean="0"/>
              <a:t>EU </a:t>
            </a:r>
            <a:r>
              <a:rPr lang="en-US" altLang="hu-HU" sz="2400" dirty="0"/>
              <a:t>Member </a:t>
            </a:r>
            <a:r>
              <a:rPr lang="en-US" altLang="hu-HU" sz="2400" dirty="0" smtClean="0"/>
              <a:t>State</a:t>
            </a:r>
            <a:r>
              <a:rPr lang="hu-HU" altLang="hu-HU" sz="2400" dirty="0" smtClean="0"/>
              <a:t> </a:t>
            </a:r>
            <a:r>
              <a:rPr lang="en-US" altLang="hu-HU" sz="2400" dirty="0" smtClean="0"/>
              <a:t>since</a:t>
            </a:r>
            <a:r>
              <a:rPr lang="hu-HU" altLang="hu-HU" sz="2400" dirty="0" smtClean="0"/>
              <a:t> </a:t>
            </a:r>
            <a:r>
              <a:rPr lang="en-US" altLang="hu-HU" sz="2400" dirty="0" smtClean="0"/>
              <a:t>2004</a:t>
            </a:r>
            <a:endParaRPr lang="en-US" altLang="hu-HU" sz="2400" dirty="0"/>
          </a:p>
          <a:p>
            <a:pPr algn="l"/>
            <a:endParaRPr lang="en-US" altLang="hu-HU" sz="2000" dirty="0">
              <a:latin typeface="Garamond" panose="02020404030301010803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32928"/>
            <a:ext cx="3081907" cy="2054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857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610643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Who we are?</a:t>
            </a:r>
            <a:b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Hungarian Atomic Energy Authority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3542" y="1504649"/>
            <a:ext cx="5900750" cy="458864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Government office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Independent organisation with national scope of authority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HQ: Budapest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 smtClean="0"/>
              <a:t>On-site office, </a:t>
            </a:r>
            <a:r>
              <a:rPr lang="en-GB" dirty="0" err="1" smtClean="0"/>
              <a:t>Paks</a:t>
            </a:r>
            <a:r>
              <a:rPr lang="en-GB" dirty="0" smtClean="0"/>
              <a:t> NPP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 smtClean="0"/>
              <a:t>Regional inspectors (7 regions)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Fields of regulatory responsibilities: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 smtClean="0"/>
              <a:t>Nuclear safety</a:t>
            </a:r>
            <a:r>
              <a:rPr lang="hu-HU" dirty="0" smtClean="0"/>
              <a:t>, </a:t>
            </a:r>
            <a:r>
              <a:rPr lang="en-GB" b="1" dirty="0" smtClean="0"/>
              <a:t>Nuclear security</a:t>
            </a:r>
            <a:r>
              <a:rPr lang="hu-HU" b="1" dirty="0" smtClean="0"/>
              <a:t>, </a:t>
            </a:r>
            <a:r>
              <a:rPr lang="en-GB" dirty="0" smtClean="0"/>
              <a:t>Safeguards</a:t>
            </a:r>
            <a:r>
              <a:rPr lang="hu-HU" dirty="0" smtClean="0"/>
              <a:t>, </a:t>
            </a:r>
            <a:r>
              <a:rPr lang="en-GB" dirty="0" smtClean="0"/>
              <a:t>Radiation protection</a:t>
            </a:r>
            <a:r>
              <a:rPr lang="hu-HU" dirty="0" smtClean="0"/>
              <a:t>, </a:t>
            </a:r>
            <a:r>
              <a:rPr lang="en-GB" dirty="0" smtClean="0"/>
              <a:t>Nuclear emergency management</a:t>
            </a:r>
            <a:r>
              <a:rPr lang="hu-HU" dirty="0" smtClean="0"/>
              <a:t>, </a:t>
            </a:r>
            <a:r>
              <a:rPr lang="en-GB" dirty="0" smtClean="0"/>
              <a:t>Architecture</a:t>
            </a:r>
            <a:endParaRPr lang="en-GB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1A80-16B1-4CC9-B0C1-20749D086A9F}" type="datetime1">
              <a:rPr lang="hu-HU" smtClean="0"/>
              <a:t>2021.06.04.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5EE-8AAA-430C-94D3-CAC6B810685B}" type="slidenum">
              <a:rPr lang="hu-HU" smtClean="0"/>
              <a:pPr/>
              <a:t>3</a:t>
            </a:fld>
            <a:endParaRPr lang="hu-HU"/>
          </a:p>
        </p:txBody>
      </p:sp>
      <p:pic>
        <p:nvPicPr>
          <p:cNvPr id="1026" name="Picture 2" descr="http://www.oroksegnapok.hu/sites/default/files/styles/large/public/helyszinkepek/512/oah2.jpg?itok=zU-wiro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453" y="2545334"/>
            <a:ext cx="1670472" cy="25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7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Developing national regulations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International legislative </a:t>
            </a:r>
            <a:r>
              <a:rPr lang="en-US" sz="2400" dirty="0" smtClean="0"/>
              <a:t>framework</a:t>
            </a:r>
            <a:r>
              <a:rPr lang="hu-HU" sz="2400" dirty="0" smtClean="0"/>
              <a:t> – CPPNM, A/CPPNM, ICSANT - </a:t>
            </a:r>
            <a:r>
              <a:rPr lang="en-US" sz="2400" dirty="0" smtClean="0"/>
              <a:t>promulgated by national law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International recommendations – </a:t>
            </a:r>
            <a:r>
              <a:rPr lang="hu-HU" sz="2400" dirty="0" smtClean="0"/>
              <a:t>IAEA </a:t>
            </a:r>
            <a:r>
              <a:rPr lang="en-US" sz="2400" dirty="0" smtClean="0"/>
              <a:t>NSS 13, </a:t>
            </a:r>
            <a:r>
              <a:rPr lang="hu-HU" sz="2400" b="1" dirty="0" smtClean="0"/>
              <a:t>IAEA</a:t>
            </a:r>
            <a:r>
              <a:rPr lang="hu-HU" sz="2400" dirty="0" smtClean="0"/>
              <a:t> </a:t>
            </a:r>
            <a:r>
              <a:rPr lang="en-US" sz="2400" b="1" dirty="0" smtClean="0"/>
              <a:t>NSS 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International Mode Specific Agreements concerning the Carriage of Dangerous Goods (ADR, RID, ADN, ICAO, SOLAS) Chapter 1.10. – Security provisions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400" b="1" dirty="0"/>
          </a:p>
          <a:p>
            <a:pPr indent="-77788">
              <a:lnSpc>
                <a:spcPts val="2875"/>
              </a:lnSpc>
              <a:spcBef>
                <a:spcPts val="1800"/>
              </a:spcBef>
            </a:pPr>
            <a:r>
              <a:rPr lang="en-US" altLang="hu-HU" sz="2400" b="1" dirty="0">
                <a:solidFill>
                  <a:srgbClr val="00192F"/>
                </a:solidFill>
              </a:rPr>
              <a:t>Government Decree 190/2011. (IX. 19.) </a:t>
            </a:r>
            <a:r>
              <a:rPr lang="en-US" altLang="hu-HU" sz="2400" b="1" dirty="0" err="1">
                <a:solidFill>
                  <a:srgbClr val="00192F"/>
                </a:solidFill>
              </a:rPr>
              <a:t>Korm</a:t>
            </a:r>
            <a:r>
              <a:rPr lang="en-US" altLang="hu-HU" sz="2400" b="1" dirty="0">
                <a:solidFill>
                  <a:srgbClr val="00192F"/>
                </a:solidFill>
              </a:rPr>
              <a:t>.</a:t>
            </a:r>
          </a:p>
          <a:p>
            <a:pPr indent="14288">
              <a:lnSpc>
                <a:spcPts val="2875"/>
              </a:lnSpc>
              <a:spcBef>
                <a:spcPct val="0"/>
              </a:spcBef>
            </a:pPr>
            <a:r>
              <a:rPr lang="en-US" altLang="hu-HU" sz="2400" i="1" dirty="0">
                <a:solidFill>
                  <a:srgbClr val="00192F"/>
                </a:solidFill>
              </a:rPr>
              <a:t>on physical protection requirements for various applications of atomic energy and the corresponding system of licensing, reporting and </a:t>
            </a:r>
            <a:r>
              <a:rPr lang="en-US" altLang="hu-HU" sz="2400" i="1" dirty="0" smtClean="0">
                <a:solidFill>
                  <a:srgbClr val="00192F"/>
                </a:solidFill>
              </a:rPr>
              <a:t>inspection</a:t>
            </a:r>
            <a:r>
              <a:rPr lang="en-US" altLang="hu-HU" sz="2400" b="1" dirty="0" smtClean="0">
                <a:solidFill>
                  <a:srgbClr val="00192F"/>
                </a:solidFill>
                <a:cs typeface="Arial" panose="020B0604020202020204" pitchFamily="34" charset="0"/>
              </a:rPr>
              <a:t> </a:t>
            </a:r>
            <a:r>
              <a:rPr lang="hu-HU" altLang="hu-HU" sz="2400" b="1" dirty="0">
                <a:solidFill>
                  <a:srgbClr val="00192F"/>
                </a:solidFill>
                <a:cs typeface="Arial" panose="020B0604020202020204" pitchFamily="34" charset="0"/>
              </a:rPr>
              <a:t>	</a:t>
            </a:r>
            <a:r>
              <a:rPr lang="hu-HU" altLang="hu-HU" sz="2400" b="1" dirty="0" smtClean="0">
                <a:solidFill>
                  <a:srgbClr val="00192F"/>
                </a:solidFill>
                <a:cs typeface="Arial" panose="020B0604020202020204" pitchFamily="34" charset="0"/>
              </a:rPr>
              <a:t>	</a:t>
            </a:r>
            <a:r>
              <a:rPr lang="en-US" altLang="hu-HU" sz="2400" b="1" dirty="0" smtClean="0">
                <a:solidFill>
                  <a:srgbClr val="00192F"/>
                </a:solidFill>
                <a:cs typeface="Arial" panose="020B0604020202020204" pitchFamily="34" charset="0"/>
              </a:rPr>
              <a:t>In </a:t>
            </a:r>
            <a:r>
              <a:rPr lang="en-US" altLang="hu-HU" sz="2400" b="1" dirty="0">
                <a:solidFill>
                  <a:srgbClr val="00192F"/>
                </a:solidFill>
                <a:cs typeface="Arial" panose="020B0604020202020204" pitchFamily="34" charset="0"/>
              </a:rPr>
              <a:t>force</a:t>
            </a:r>
            <a:r>
              <a:rPr lang="en-US" altLang="hu-HU" sz="2400" dirty="0">
                <a:solidFill>
                  <a:srgbClr val="00192F"/>
                </a:solidFill>
                <a:cs typeface="Arial" panose="020B0604020202020204" pitchFamily="34" charset="0"/>
              </a:rPr>
              <a:t>: 4 October, 2011</a:t>
            </a:r>
            <a:endParaRPr lang="en-US" altLang="hu-HU" sz="2400" b="1" dirty="0">
              <a:solidFill>
                <a:srgbClr val="00192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1C22-FC97-40CF-AAB3-70C983F9D004}" type="datetime1">
              <a:rPr lang="hu-HU" smtClean="0"/>
              <a:pPr/>
              <a:t>2021.06.04.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5EE-8AAA-430C-94D3-CAC6B810685B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9" name="Jobbra nyíl 8"/>
          <p:cNvSpPr/>
          <p:nvPr/>
        </p:nvSpPr>
        <p:spPr>
          <a:xfrm rot="5400000">
            <a:off x="4067944" y="4221088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67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solidFill>
                  <a:schemeClr val="accent5">
                    <a:lumMod val="75000"/>
                  </a:schemeClr>
                </a:solidFill>
              </a:rPr>
              <a:t>Developing</a:t>
            </a:r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5">
                    <a:lumMod val="75000"/>
                  </a:schemeClr>
                </a:solidFill>
              </a:rPr>
              <a:t>national</a:t>
            </a:r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5">
                    <a:lumMod val="75000"/>
                  </a:schemeClr>
                </a:solidFill>
              </a:rPr>
              <a:t>regulations</a:t>
            </a:r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5">
                    <a:lumMod val="75000"/>
                  </a:schemeClr>
                </a:solidFill>
              </a:rPr>
              <a:t>cont’d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General provisions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 smtClean="0"/>
              <a:t>Scope, definitions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Assessment of national threat, DBT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Categorization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Goal of physical protection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Basic requirements for PPS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Required PP level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Function of PPS and its implementation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Prescriptive requirements</a:t>
            </a:r>
          </a:p>
          <a:p>
            <a:pPr marL="0" indent="0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1C22-FC97-40CF-AAB3-70C983F9D004}" type="datetime1">
              <a:rPr lang="hu-HU" smtClean="0"/>
              <a:pPr/>
              <a:t>2021.06.04.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5EE-8AAA-430C-94D3-CAC6B810685B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20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Categorization</a:t>
            </a:r>
            <a:endParaRPr lang="en-US" sz="2800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026" t="22277" r="7414" b="18227"/>
          <a:stretch/>
        </p:blipFill>
        <p:spPr>
          <a:xfrm>
            <a:off x="5115029" y="274638"/>
            <a:ext cx="3921467" cy="3797280"/>
          </a:xfrm>
          <a:prstGeom prst="rect">
            <a:avLst/>
          </a:prstGeo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1C22-FC97-40CF-AAB3-70C983F9D004}" type="datetime1">
              <a:rPr lang="hu-HU" smtClean="0"/>
              <a:pPr/>
              <a:t>2021.06.04.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5EE-8AAA-430C-94D3-CAC6B810685B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/>
          <a:srcRect l="57087" t="36000" r="8263" b="33900"/>
          <a:stretch/>
        </p:blipFill>
        <p:spPr>
          <a:xfrm>
            <a:off x="5017774" y="4249546"/>
            <a:ext cx="4126226" cy="201622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4"/>
          <a:srcRect l="57087" t="26200" r="6295" b="19900"/>
          <a:stretch/>
        </p:blipFill>
        <p:spPr>
          <a:xfrm>
            <a:off x="16768" y="1756707"/>
            <a:ext cx="5148064" cy="42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solidFill>
                  <a:schemeClr val="accent5">
                    <a:lumMod val="75000"/>
                  </a:schemeClr>
                </a:solidFill>
              </a:rPr>
              <a:t>Developing</a:t>
            </a:r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5">
                    <a:lumMod val="75000"/>
                  </a:schemeClr>
                </a:solidFill>
              </a:rPr>
              <a:t>national</a:t>
            </a:r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5">
                    <a:lumMod val="75000"/>
                  </a:schemeClr>
                </a:solidFill>
              </a:rPr>
              <a:t>regulations</a:t>
            </a:r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5">
                    <a:lumMod val="75000"/>
                  </a:schemeClr>
                </a:solidFill>
              </a:rPr>
              <a:t>cont’d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General provisions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Scope, definitions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Assessment of national threat, DBT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Categorization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Goal of physical protection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Basic requirements for PPS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Required PP level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Function of PPS and its implementation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dirty="0" smtClean="0"/>
              <a:t>Prescriptive requirements</a:t>
            </a:r>
          </a:p>
          <a:p>
            <a:pPr marL="0" indent="0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1C22-FC97-40CF-AAB3-70C983F9D004}" type="datetime1">
              <a:rPr lang="hu-HU" smtClean="0"/>
              <a:pPr/>
              <a:t>2021.06.04.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5EE-8AAA-430C-94D3-CAC6B810685B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38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Security levels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2400"/>
              </a:spcBef>
            </a:pPr>
            <a:endParaRPr lang="hu-HU" altLang="hu-HU" b="1" u="sng" dirty="0" smtClean="0">
              <a:solidFill>
                <a:srgbClr val="00192F"/>
              </a:solidFill>
            </a:endParaRP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r>
              <a:rPr lang="en-US" dirty="0" smtClean="0"/>
              <a:t>Security levels are based on </a:t>
            </a:r>
            <a:r>
              <a:rPr lang="en-US" b="1" dirty="0" smtClean="0"/>
              <a:t>graded approach.</a:t>
            </a:r>
          </a:p>
          <a:p>
            <a:pPr marL="0">
              <a:spcBef>
                <a:spcPts val="1200"/>
              </a:spcBef>
            </a:pPr>
            <a:r>
              <a:rPr lang="en-US" sz="2000" dirty="0" smtClean="0"/>
              <a:t>The </a:t>
            </a:r>
            <a:r>
              <a:rPr lang="en-US" sz="2000" b="1" dirty="0" smtClean="0"/>
              <a:t>PPS</a:t>
            </a:r>
            <a:r>
              <a:rPr lang="en-US" sz="2000" dirty="0" smtClean="0"/>
              <a:t> shall </a:t>
            </a:r>
            <a:r>
              <a:rPr lang="en-US" sz="2000" dirty="0"/>
              <a:t>provide protection against </a:t>
            </a:r>
            <a:r>
              <a:rPr lang="en-US" sz="2000" b="1" dirty="0"/>
              <a:t>sabotage</a:t>
            </a:r>
            <a:r>
              <a:rPr lang="en-US" sz="2000" dirty="0"/>
              <a:t> during the transport </a:t>
            </a:r>
            <a:r>
              <a:rPr lang="en-US" sz="2000" dirty="0" smtClean="0"/>
              <a:t>through </a:t>
            </a:r>
            <a:r>
              <a:rPr lang="en-US" sz="2000" dirty="0"/>
              <a:t>the compliance with the legal requirements related to transport </a:t>
            </a:r>
            <a:r>
              <a:rPr lang="en-US" sz="2000" dirty="0" smtClean="0"/>
              <a:t>safety.</a:t>
            </a:r>
            <a:endParaRPr lang="en-US" sz="2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1C22-FC97-40CF-AAB3-70C983F9D004}" type="datetime1">
              <a:rPr lang="hu-HU" smtClean="0"/>
              <a:pPr/>
              <a:t>2021.06.04.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5EE-8AAA-430C-94D3-CAC6B810685B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457200" y="4149080"/>
            <a:ext cx="8229600" cy="2207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0E1D2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0E1D2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0E1D2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0E1D2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0E1D2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600" dirty="0"/>
          </a:p>
          <a:p>
            <a:endParaRPr lang="hu-HU" sz="2600" dirty="0" smtClean="0"/>
          </a:p>
          <a:p>
            <a:endParaRPr lang="hu-HU" sz="2600" dirty="0"/>
          </a:p>
          <a:p>
            <a:endParaRPr lang="hu-HU" sz="2600" dirty="0" smtClean="0"/>
          </a:p>
          <a:p>
            <a:endParaRPr lang="hu-HU" sz="2600" dirty="0"/>
          </a:p>
          <a:p>
            <a:endParaRPr lang="hu-HU" sz="2600" dirty="0" smtClean="0"/>
          </a:p>
          <a:p>
            <a:endParaRPr lang="hu-HU" sz="2600" dirty="0" smtClean="0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056833"/>
              </p:ext>
            </p:extLst>
          </p:nvPr>
        </p:nvGraphicFramePr>
        <p:xfrm>
          <a:off x="481856" y="1700808"/>
          <a:ext cx="8075240" cy="2304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9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6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398"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Level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Requirements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696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u-HU" dirty="0" smtClean="0">
                          <a:solidFill>
                            <a:srgbClr val="00192F"/>
                          </a:solidFill>
                        </a:rPr>
                        <a:t>PPS ensures the </a:t>
                      </a:r>
                      <a:r>
                        <a:rPr lang="en-US" altLang="hu-HU" b="1" dirty="0" smtClean="0">
                          <a:solidFill>
                            <a:srgbClr val="00192F"/>
                          </a:solidFill>
                        </a:rPr>
                        <a:t>prevention</a:t>
                      </a:r>
                      <a:r>
                        <a:rPr lang="en-US" altLang="hu-HU" dirty="0" smtClean="0">
                          <a:solidFill>
                            <a:srgbClr val="00192F"/>
                          </a:solidFill>
                        </a:rPr>
                        <a:t> of sabotage and unauthorized removal</a:t>
                      </a:r>
                      <a:r>
                        <a:rPr lang="hu-HU" altLang="hu-HU" dirty="0" smtClean="0">
                          <a:solidFill>
                            <a:srgbClr val="00192F"/>
                          </a:solidFill>
                        </a:rPr>
                        <a:t>.</a:t>
                      </a:r>
                      <a:endParaRPr lang="en-US" altLang="hu-HU" dirty="0">
                        <a:solidFill>
                          <a:srgbClr val="00192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883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</a:t>
                      </a:r>
                      <a:r>
                        <a:rPr lang="hu-HU" baseline="0" dirty="0" smtClean="0"/>
                        <a:t> 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hu-HU" dirty="0">
                          <a:solidFill>
                            <a:srgbClr val="00192F"/>
                          </a:solidFill>
                        </a:rPr>
                        <a:t>PPS </a:t>
                      </a:r>
                      <a:r>
                        <a:rPr lang="en-US" altLang="hu-HU" b="1" dirty="0">
                          <a:solidFill>
                            <a:srgbClr val="00192F"/>
                          </a:solidFill>
                        </a:rPr>
                        <a:t>reduces</a:t>
                      </a:r>
                      <a:r>
                        <a:rPr lang="en-US" altLang="hu-HU" dirty="0">
                          <a:solidFill>
                            <a:srgbClr val="00192F"/>
                          </a:solidFill>
                        </a:rPr>
                        <a:t> the opportunity of </a:t>
                      </a:r>
                      <a:r>
                        <a:rPr lang="en-US" altLang="hu-HU" dirty="0" smtClean="0">
                          <a:solidFill>
                            <a:srgbClr val="00192F"/>
                          </a:solidFill>
                        </a:rPr>
                        <a:t>sabotage and</a:t>
                      </a:r>
                      <a:r>
                        <a:rPr lang="hu-HU" altLang="hu-HU" dirty="0" smtClean="0">
                          <a:solidFill>
                            <a:srgbClr val="00192F"/>
                          </a:solidFill>
                        </a:rPr>
                        <a:t> </a:t>
                      </a:r>
                      <a:r>
                        <a:rPr lang="en-US" altLang="hu-HU" dirty="0" smtClean="0">
                          <a:solidFill>
                            <a:srgbClr val="00192F"/>
                          </a:solidFill>
                        </a:rPr>
                        <a:t>unauthorized </a:t>
                      </a:r>
                      <a:r>
                        <a:rPr lang="en-US" altLang="hu-HU" dirty="0">
                          <a:solidFill>
                            <a:srgbClr val="00192F"/>
                          </a:solidFill>
                        </a:rPr>
                        <a:t>removal</a:t>
                      </a:r>
                      <a:r>
                        <a:rPr lang="hu-HU" altLang="hu-HU" dirty="0">
                          <a:solidFill>
                            <a:srgbClr val="00192F"/>
                          </a:solidFill>
                        </a:rPr>
                        <a:t>.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493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hu-HU" dirty="0">
                          <a:solidFill>
                            <a:srgbClr val="00192F"/>
                          </a:solidFill>
                        </a:rPr>
                        <a:t>PPS </a:t>
                      </a:r>
                      <a:r>
                        <a:rPr lang="en-US" altLang="hu-HU" b="1" dirty="0">
                          <a:solidFill>
                            <a:srgbClr val="00192F"/>
                          </a:solidFill>
                        </a:rPr>
                        <a:t>reduces</a:t>
                      </a:r>
                      <a:r>
                        <a:rPr lang="en-US" altLang="hu-HU" dirty="0">
                          <a:solidFill>
                            <a:srgbClr val="00192F"/>
                          </a:solidFill>
                        </a:rPr>
                        <a:t>  the opportunity of </a:t>
                      </a:r>
                      <a:r>
                        <a:rPr lang="en-US" altLang="hu-HU" dirty="0" smtClean="0">
                          <a:solidFill>
                            <a:srgbClr val="00192F"/>
                          </a:solidFill>
                        </a:rPr>
                        <a:t>unauthorized </a:t>
                      </a:r>
                      <a:r>
                        <a:rPr lang="en-US" altLang="hu-HU" dirty="0">
                          <a:solidFill>
                            <a:srgbClr val="00192F"/>
                          </a:solidFill>
                        </a:rPr>
                        <a:t>removal</a:t>
                      </a:r>
                      <a:r>
                        <a:rPr lang="hu-HU" altLang="hu-HU" dirty="0">
                          <a:solidFill>
                            <a:srgbClr val="00192F"/>
                          </a:solidFill>
                        </a:rPr>
                        <a:t>.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883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u-HU" dirty="0" smtClean="0">
                          <a:solidFill>
                            <a:srgbClr val="00192F"/>
                          </a:solidFill>
                        </a:rPr>
                        <a:t>PPS </a:t>
                      </a:r>
                      <a:r>
                        <a:rPr lang="en-US" altLang="hu-HU" b="1" dirty="0" smtClean="0">
                          <a:solidFill>
                            <a:srgbClr val="00192F"/>
                          </a:solidFill>
                        </a:rPr>
                        <a:t>applies</a:t>
                      </a:r>
                      <a:r>
                        <a:rPr lang="en-US" altLang="hu-HU" dirty="0" smtClean="0">
                          <a:solidFill>
                            <a:srgbClr val="00192F"/>
                          </a:solidFill>
                        </a:rPr>
                        <a:t> prudent security measures</a:t>
                      </a:r>
                      <a:r>
                        <a:rPr lang="hu-HU" altLang="hu-HU" dirty="0" smtClean="0">
                          <a:solidFill>
                            <a:srgbClr val="00192F"/>
                          </a:solidFill>
                        </a:rPr>
                        <a:t>.</a:t>
                      </a:r>
                      <a:endParaRPr lang="en-US" altLang="hu-HU" dirty="0" smtClean="0">
                        <a:solidFill>
                          <a:srgbClr val="00192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9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err="1" smtClean="0">
                <a:solidFill>
                  <a:schemeClr val="accent5">
                    <a:lumMod val="75000"/>
                  </a:schemeClr>
                </a:solidFill>
              </a:rPr>
              <a:t>Security</a:t>
            </a:r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5">
                    <a:lumMod val="75000"/>
                  </a:schemeClr>
                </a:solidFill>
              </a:rPr>
              <a:t>levels</a:t>
            </a:r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5">
                    <a:lumMod val="75000"/>
                  </a:schemeClr>
                </a:solidFill>
              </a:rPr>
              <a:t>cont’d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1C22-FC97-40CF-AAB3-70C983F9D004}" type="datetime1">
              <a:rPr lang="hu-HU" smtClean="0"/>
              <a:pPr/>
              <a:t>2021.06.04.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95EE-8AAA-430C-94D3-CAC6B810685B}" type="slidenum">
              <a:rPr lang="hu-HU" smtClean="0"/>
              <a:pPr/>
              <a:t>9</a:t>
            </a:fld>
            <a:endParaRPr lang="hu-HU"/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802755"/>
              </p:ext>
            </p:extLst>
          </p:nvPr>
        </p:nvGraphicFramePr>
        <p:xfrm>
          <a:off x="457200" y="1611582"/>
          <a:ext cx="8136706" cy="4532344"/>
        </p:xfrm>
        <a:graphic>
          <a:graphicData uri="http://schemas.openxmlformats.org/drawingml/2006/table">
            <a:tbl>
              <a:tblPr/>
              <a:tblGrid>
                <a:gridCol w="6984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hu-HU" sz="1800" kern="1200" noProof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Security level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hu-HU" sz="1800" b="1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Cat I</a:t>
                      </a:r>
                      <a:r>
                        <a:rPr lang="en-GB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 nuclear material</a:t>
                      </a:r>
                      <a:r>
                        <a:rPr lang="hu-HU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</a:t>
                      </a:r>
                      <a:r>
                        <a:rPr lang="en-GB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(use, storage and transport 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hu-HU" sz="1800" b="1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Cat 1</a:t>
                      </a:r>
                      <a:r>
                        <a:rPr lang="en-GB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 radioactive source </a:t>
                      </a:r>
                      <a:r>
                        <a:rPr lang="hu-HU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</a:t>
                      </a:r>
                      <a:r>
                        <a:rPr lang="en-GB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(use, storage and transport 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hu-HU" sz="1800" b="1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Cat 1</a:t>
                      </a:r>
                      <a:r>
                        <a:rPr lang="en-GB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 radioactive waste </a:t>
                      </a:r>
                      <a:r>
                        <a:rPr lang="hu-HU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</a:t>
                      </a:r>
                      <a:r>
                        <a:rPr lang="en-GB" altLang="hu-HU" sz="1800" kern="1200" noProof="0" dirty="0" smtClean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processing, storage and </a:t>
                      </a:r>
                      <a:r>
                        <a:rPr lang="hu-HU" altLang="hu-HU" sz="1800" kern="1200" noProof="0" dirty="0" smtClean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GB" altLang="hu-HU" sz="1800" kern="1200" noProof="0" dirty="0" err="1" smtClean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ransport</a:t>
                      </a:r>
                      <a:r>
                        <a:rPr lang="en-GB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hu-HU" sz="1800" b="1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Cat II</a:t>
                      </a:r>
                      <a:r>
                        <a:rPr lang="en-GB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 nuclear material </a:t>
                      </a:r>
                      <a:r>
                        <a:rPr lang="hu-HU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</a:t>
                      </a:r>
                      <a:r>
                        <a:rPr lang="en-GB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(use, storage and transport 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hu-HU" sz="1800" b="1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Cat III</a:t>
                      </a:r>
                      <a:r>
                        <a:rPr lang="en-GB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 nuclear material  </a:t>
                      </a:r>
                      <a:r>
                        <a:rPr lang="hu-HU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</a:t>
                      </a:r>
                      <a:r>
                        <a:rPr lang="en-GB" altLang="hu-HU" sz="1800" kern="1200" noProof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(transport 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hu-HU" sz="1800" b="1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Cat 2, 3 </a:t>
                      </a:r>
                      <a:r>
                        <a:rPr lang="en-GB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radioactive source                      (use, storage and transport 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hu-HU" sz="1800" b="1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Cat 2, 3 </a:t>
                      </a:r>
                      <a:r>
                        <a:rPr lang="en-GB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radioactive waste </a:t>
                      </a:r>
                      <a:r>
                        <a:rPr lang="hu-HU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</a:t>
                      </a:r>
                      <a:r>
                        <a:rPr lang="en-GB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(processing, storage and transport)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hu-HU" sz="1800" b="1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Cat III </a:t>
                      </a:r>
                      <a:r>
                        <a:rPr lang="en-GB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nuclear material </a:t>
                      </a:r>
                      <a:r>
                        <a:rPr lang="hu-HU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</a:t>
                      </a:r>
                      <a:r>
                        <a:rPr lang="en-GB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(use, storage 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hu-HU" sz="1800" b="1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Cat 4, 5 </a:t>
                      </a:r>
                      <a:r>
                        <a:rPr lang="en-GB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radioactive source                      (use, storage and transport 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hu-HU" sz="1800" b="1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Cat 4 </a:t>
                      </a:r>
                      <a:r>
                        <a:rPr lang="en-GB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radioactive waste                           (processing, storage and transport)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Non-categorized nuclear material  </a:t>
                      </a:r>
                      <a:r>
                        <a:rPr lang="hu-HU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en-GB" altLang="hu-HU" sz="1800" kern="1200" noProof="0" dirty="0">
                          <a:solidFill>
                            <a:srgbClr val="00192F"/>
                          </a:solidFill>
                          <a:latin typeface="+mn-lt"/>
                          <a:ea typeface="+mn-ea"/>
                          <a:cs typeface="+mn-cs"/>
                        </a:rPr>
                        <a:t>(use, storage and transport 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3230</TotalTime>
  <Words>677</Words>
  <Application>Microsoft Office PowerPoint</Application>
  <PresentationFormat>Diavetítés a képernyőre (4:3 oldalarány)</PresentationFormat>
  <Paragraphs>153</Paragraphs>
  <Slides>13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Open Sans</vt:lpstr>
      <vt:lpstr>Symbol</vt:lpstr>
      <vt:lpstr>Office-téma</vt:lpstr>
      <vt:lpstr>Development of national regulation related to transport security</vt:lpstr>
      <vt:lpstr>HUNGARY</vt:lpstr>
      <vt:lpstr>Who we are? Hungarian Atomic Energy Authority</vt:lpstr>
      <vt:lpstr>Developing national regulations</vt:lpstr>
      <vt:lpstr>Developing national regulations cont’d</vt:lpstr>
      <vt:lpstr>Categorization</vt:lpstr>
      <vt:lpstr>Developing national regulations cont’d</vt:lpstr>
      <vt:lpstr>Security levels</vt:lpstr>
      <vt:lpstr>Security levels cont’d</vt:lpstr>
      <vt:lpstr>Developing national regulations cont’d</vt:lpstr>
      <vt:lpstr>Challenges and lessons learned</vt:lpstr>
      <vt:lpstr>Useful links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minima</dc:creator>
  <cp:lastModifiedBy>Galyas-Szepes Zsófia</cp:lastModifiedBy>
  <cp:revision>266</cp:revision>
  <dcterms:created xsi:type="dcterms:W3CDTF">2013-08-14T07:53:14Z</dcterms:created>
  <dcterms:modified xsi:type="dcterms:W3CDTF">2021-06-04T11:34:51Z</dcterms:modified>
</cp:coreProperties>
</file>