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7" r:id="rId2"/>
    <p:sldId id="264" r:id="rId3"/>
    <p:sldId id="260" r:id="rId4"/>
    <p:sldId id="265" r:id="rId5"/>
    <p:sldId id="266" r:id="rId6"/>
    <p:sldId id="267" r:id="rId7"/>
    <p:sldId id="268" r:id="rId8"/>
    <p:sldId id="269" r:id="rId9"/>
    <p:sldId id="270" r:id="rId10"/>
    <p:sldId id="271"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53"/>
  </p:normalViewPr>
  <p:slideViewPr>
    <p:cSldViewPr snapToGrid="0" snapToObjects="1">
      <p:cViewPr varScale="1">
        <p:scale>
          <a:sx n="53" d="100"/>
          <a:sy n="53" d="100"/>
        </p:scale>
        <p:origin x="1040" y="32"/>
      </p:cViewPr>
      <p:guideLst/>
    </p:cSldViewPr>
  </p:slideViewPr>
  <p:notesTextViewPr>
    <p:cViewPr>
      <p:scale>
        <a:sx n="1" d="1"/>
        <a:sy n="1" d="1"/>
      </p:scale>
      <p:origin x="0" y="0"/>
    </p:cViewPr>
  </p:notesTextViewPr>
  <p:notesViewPr>
    <p:cSldViewPr snapToGrid="0" snapToObjects="1" showGuides="1">
      <p:cViewPr varScale="1">
        <p:scale>
          <a:sx n="85" d="100"/>
          <a:sy n="85" d="100"/>
        </p:scale>
        <p:origin x="28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874183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vider pag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762" y="-22121"/>
            <a:ext cx="13034294" cy="9775721"/>
          </a:xfrm>
          <a:prstGeom prst="rect">
            <a:avLst/>
          </a:prstGeom>
          <a:effectLst/>
        </p:spPr>
      </p:pic>
      <p:cxnSp>
        <p:nvCxnSpPr>
          <p:cNvPr id="16" name="Straight Connector 15"/>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Title 1"/>
          <p:cNvSpPr>
            <a:spLocks noGrp="1"/>
          </p:cNvSpPr>
          <p:nvPr>
            <p:ph type="ctrTitle" hasCustomPrompt="1"/>
          </p:nvPr>
        </p:nvSpPr>
        <p:spPr>
          <a:xfrm>
            <a:off x="560156" y="3266056"/>
            <a:ext cx="10774242" cy="1869018"/>
          </a:xfrm>
          <a:prstGeom prst="rect">
            <a:avLst/>
          </a:prstGeom>
        </p:spPr>
        <p:txBody>
          <a:bodyPr anchor="b" anchorCtr="0">
            <a:noAutofit/>
          </a:bodyPr>
          <a:lstStyle>
            <a:lvl1pPr algn="l">
              <a:lnSpc>
                <a:spcPct val="90000"/>
              </a:lnSpc>
              <a:defRPr sz="4400" b="1" i="0" kern="0" spc="-14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GB" dirty="0"/>
              <a:t>Title to go here here on one line </a:t>
            </a:r>
            <a:br>
              <a:rPr lang="en-GB" dirty="0"/>
            </a:br>
            <a:r>
              <a:rPr lang="en-GB" dirty="0"/>
              <a:t>Second line here if required</a:t>
            </a:r>
            <a:endParaRPr lang="en-US" dirty="0"/>
          </a:p>
        </p:txBody>
      </p:sp>
      <p:sp>
        <p:nvSpPr>
          <p:cNvPr id="29" name="Shape 29"/>
          <p:cNvSpPr>
            <a:spLocks noGrp="1"/>
          </p:cNvSpPr>
          <p:nvPr>
            <p:ph type="body" sz="quarter" idx="13"/>
          </p:nvPr>
        </p:nvSpPr>
        <p:spPr>
          <a:xfrm>
            <a:off x="551619" y="5200868"/>
            <a:ext cx="3963201" cy="344710"/>
          </a:xfrm>
          <a:prstGeom prst="rect">
            <a:avLst/>
          </a:prstGeom>
        </p:spPr>
        <p:txBody>
          <a:bodyPr wrap="none" anchor="t">
            <a:spAutoFit/>
          </a:bodyPr>
          <a:lstStyle>
            <a:lvl1pPr marL="0" indent="0">
              <a:lnSpc>
                <a:spcPct val="80000"/>
              </a:lnSpc>
              <a:spcBef>
                <a:spcPts val="0"/>
              </a:spcBef>
              <a:buSzTx/>
              <a:buNone/>
              <a:defRPr sz="2000" b="1" spc="136">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2762" y="-1"/>
            <a:ext cx="13034294" cy="9775720"/>
          </a:xfrm>
          <a:prstGeom prst="rect">
            <a:avLst/>
          </a:prstGeom>
          <a:effectLst/>
        </p:spPr>
      </p:pic>
      <p:cxnSp>
        <p:nvCxnSpPr>
          <p:cNvPr id="16" name="Straight Connector 15"/>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9" name="Shape 29"/>
          <p:cNvSpPr>
            <a:spLocks noGrp="1"/>
          </p:cNvSpPr>
          <p:nvPr>
            <p:ph type="body" sz="quarter" idx="13"/>
          </p:nvPr>
        </p:nvSpPr>
        <p:spPr>
          <a:xfrm>
            <a:off x="551619" y="5200868"/>
            <a:ext cx="3963201" cy="344710"/>
          </a:xfrm>
          <a:prstGeom prst="rect">
            <a:avLst/>
          </a:prstGeom>
        </p:spPr>
        <p:txBody>
          <a:bodyPr wrap="none" anchor="t">
            <a:spAutoFit/>
          </a:bodyPr>
          <a:lstStyle>
            <a:lvl1pPr marL="0" indent="0">
              <a:lnSpc>
                <a:spcPct val="80000"/>
              </a:lnSpc>
              <a:spcBef>
                <a:spcPts val="0"/>
              </a:spcBef>
              <a:buSzTx/>
              <a:buNone/>
              <a:defRPr sz="2000" b="1" spc="136">
                <a:solidFill>
                  <a:schemeClr val="bg1">
                    <a:lumMod val="85000"/>
                  </a:schemeClr>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11" name="Title 1"/>
          <p:cNvSpPr>
            <a:spLocks noGrp="1"/>
          </p:cNvSpPr>
          <p:nvPr>
            <p:ph type="ctrTitle" hasCustomPrompt="1"/>
          </p:nvPr>
        </p:nvSpPr>
        <p:spPr>
          <a:xfrm>
            <a:off x="560156" y="3266056"/>
            <a:ext cx="10774242" cy="1869018"/>
          </a:xfrm>
          <a:prstGeom prst="rect">
            <a:avLst/>
          </a:prstGeom>
        </p:spPr>
        <p:txBody>
          <a:bodyPr anchor="b" anchorCtr="0">
            <a:noAutofit/>
          </a:bodyPr>
          <a:lstStyle>
            <a:lvl1pPr algn="l">
              <a:lnSpc>
                <a:spcPct val="90000"/>
              </a:lnSpc>
              <a:defRPr sz="4400" b="1" i="0" kern="0" spc="-14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GB" dirty="0"/>
              <a:t>Title to go here here on one line </a:t>
            </a:r>
            <a:br>
              <a:rPr lang="en-GB" dirty="0"/>
            </a:br>
            <a:r>
              <a:rPr lang="en-GB" dirty="0"/>
              <a:t>Second line here if required</a:t>
            </a:r>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41"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48"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dirty="0"/>
          </a:p>
        </p:txBody>
      </p:sp>
      <p:pic>
        <p:nvPicPr>
          <p:cNvPr id="12" name="Picture 11"/>
          <p:cNvPicPr>
            <a:picLocks noChangeAspect="1"/>
          </p:cNvPicPr>
          <p:nvPr userDrawn="1"/>
        </p:nvPicPr>
        <p:blipFill>
          <a:blip r:embed="rId3"/>
          <a:stretch>
            <a:fillRect/>
          </a:stretch>
        </p:blipFill>
        <p:spPr>
          <a:xfrm>
            <a:off x="538919" y="8933179"/>
            <a:ext cx="1816100" cy="469900"/>
          </a:xfrm>
          <a:prstGeom prst="rect">
            <a:avLst/>
          </a:prstGeom>
        </p:spPr>
      </p:pic>
      <p:sp>
        <p:nvSpPr>
          <p:cNvPr id="13"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rgbClr val="00517B"/>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527048" y="3876012"/>
            <a:ext cx="9405438" cy="3608360"/>
          </a:xfrm>
          <a:prstGeom prst="rect">
            <a:avLst/>
          </a:prstGeom>
        </p:spPr>
        <p:txBody>
          <a:bodyPr anchor="t">
            <a:spAutoFit/>
          </a:bodyPr>
          <a:lstStyle>
            <a:lvl1pPr marL="0" indent="0">
              <a:lnSpc>
                <a:spcPct val="120000"/>
              </a:lnSpc>
              <a:spcBef>
                <a:spcPts val="0"/>
              </a:spcBef>
              <a:buSzTx/>
              <a:buNone/>
              <a:defRPr sz="2400" baseline="0">
                <a:latin typeface="Calibri" panose="020F050202020403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14"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dirty="0"/>
          </a:p>
        </p:txBody>
      </p:sp>
      <p:pic>
        <p:nvPicPr>
          <p:cNvPr id="15" name="Picture 14"/>
          <p:cNvPicPr>
            <a:picLocks noChangeAspect="1"/>
          </p:cNvPicPr>
          <p:nvPr userDrawn="1"/>
        </p:nvPicPr>
        <p:blipFill>
          <a:blip r:embed="rId3"/>
          <a:stretch>
            <a:fillRect/>
          </a:stretch>
        </p:blipFill>
        <p:spPr>
          <a:xfrm>
            <a:off x="538919" y="8933179"/>
            <a:ext cx="1816100" cy="469900"/>
          </a:xfrm>
          <a:prstGeom prst="rect">
            <a:avLst/>
          </a:prstGeom>
        </p:spPr>
      </p:pic>
      <p:cxnSp>
        <p:nvCxnSpPr>
          <p:cNvPr id="16" name="Straight Connector 15"/>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471019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image slide">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sp>
        <p:nvSpPr>
          <p:cNvPr id="19"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20" name="Shape 48"/>
          <p:cNvSpPr>
            <a:spLocks noGrp="1"/>
          </p:cNvSpPr>
          <p:nvPr>
            <p:ph type="sldNum" sz="quarter" idx="2"/>
          </p:nvPr>
        </p:nvSpPr>
        <p:spPr>
          <a:xfrm>
            <a:off x="12230508" y="9015975"/>
            <a:ext cx="349456" cy="318036"/>
          </a:xfrm>
          <a:prstGeom prst="rect">
            <a:avLst/>
          </a:prstGeom>
        </p:spPr>
        <p:txBody>
          <a:bodyPr/>
          <a:lstStyle/>
          <a:p>
            <a:fld id="{86CB4B4D-7CA3-9044-876B-883B54F8677D}" type="slidenum">
              <a:t>‹#›</a:t>
            </a:fld>
            <a:endParaRPr dirty="0"/>
          </a:p>
        </p:txBody>
      </p:sp>
      <p:pic>
        <p:nvPicPr>
          <p:cNvPr id="21" name="Picture 20"/>
          <p:cNvPicPr>
            <a:picLocks noChangeAspect="1"/>
          </p:cNvPicPr>
          <p:nvPr userDrawn="1"/>
        </p:nvPicPr>
        <p:blipFill>
          <a:blip r:embed="rId3"/>
          <a:stretch>
            <a:fillRect/>
          </a:stretch>
        </p:blipFill>
        <p:spPr>
          <a:xfrm>
            <a:off x="538919" y="8933179"/>
            <a:ext cx="1816100" cy="469900"/>
          </a:xfrm>
          <a:prstGeom prst="rect">
            <a:avLst/>
          </a:prstGeom>
        </p:spPr>
      </p:pic>
      <p:sp>
        <p:nvSpPr>
          <p:cNvPr id="22"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rgbClr val="00517B"/>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cxnSp>
        <p:nvCxnSpPr>
          <p:cNvPr id="23" name="Straight Connector 22"/>
          <p:cNvCxnSpPr/>
          <p:nvPr userDrawn="1"/>
        </p:nvCxnSpPr>
        <p:spPr>
          <a:xfrm>
            <a:off x="527048" y="8662219"/>
            <a:ext cx="12052800"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26" name="Shape 126"/>
          <p:cNvSpPr>
            <a:spLocks noGrp="1"/>
          </p:cNvSpPr>
          <p:nvPr>
            <p:ph idx="3"/>
          </p:nvPr>
        </p:nvSpPr>
        <p:spPr>
          <a:xfrm>
            <a:off x="598140" y="3673949"/>
            <a:ext cx="11704489" cy="4462174"/>
          </a:xfrm>
          <a:prstGeom prst="rect">
            <a:avLst/>
          </a:prstGeom>
        </p:spPr>
        <p:txBody>
          <a:bodyPr/>
          <a:lstStyle>
            <a:lvl1pPr>
              <a:defRPr sz="2400" baseline="0">
                <a:latin typeface="Franklin Gothic Demi" panose="020B0703020102020204" pitchFamily="34" charset="0"/>
              </a:defRPr>
            </a:lvl1pPr>
          </a:lstStyle>
          <a:p>
            <a:pPr marL="0" lvl="0" indent="0" algn="ctr">
              <a:spcBef>
                <a:spcPts val="0"/>
              </a:spcBef>
              <a:buSzTx/>
              <a:buNone/>
              <a:defRPr sz="4000">
                <a:latin typeface="Gill Sans"/>
                <a:ea typeface="Gill Sans"/>
                <a:cs typeface="Gill Sans"/>
                <a:sym typeface="Gill Sans"/>
              </a:defRPr>
            </a:pPr>
            <a:r>
              <a:rPr lang="en-US"/>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20" name="Picture 1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cxnSp>
        <p:nvCxnSpPr>
          <p:cNvPr id="22" name="Straight Connector 21"/>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4" name="Shape 41"/>
          <p:cNvSpPr>
            <a:spLocks noGrp="1"/>
          </p:cNvSpPr>
          <p:nvPr>
            <p:ph type="body" sz="quarter" idx="13"/>
          </p:nvPr>
        </p:nvSpPr>
        <p:spPr>
          <a:xfrm>
            <a:off x="538919" y="2964593"/>
            <a:ext cx="3963201" cy="344710"/>
          </a:xfrm>
          <a:prstGeom prst="rect">
            <a:avLst/>
          </a:prstGeom>
        </p:spPr>
        <p:txBody>
          <a:bodyPr wrap="none" anchor="t">
            <a:spAutoFit/>
          </a:bodyPr>
          <a:lstStyle>
            <a:lvl1pPr marL="0" indent="0">
              <a:lnSpc>
                <a:spcPct val="80000"/>
              </a:lnSpc>
              <a:spcBef>
                <a:spcPts val="0"/>
              </a:spcBef>
              <a:buSzTx/>
              <a:buNone/>
              <a:defRPr sz="2000" b="1" spc="136">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a:t>Click to edit Master text styles</a:t>
            </a:r>
          </a:p>
        </p:txBody>
      </p:sp>
      <p:sp>
        <p:nvSpPr>
          <p:cNvPr id="25" name="Title 1"/>
          <p:cNvSpPr>
            <a:spLocks noGrp="1"/>
          </p:cNvSpPr>
          <p:nvPr>
            <p:ph type="ctrTitle" hasCustomPrompt="1"/>
          </p:nvPr>
        </p:nvSpPr>
        <p:spPr>
          <a:xfrm>
            <a:off x="527048" y="1657144"/>
            <a:ext cx="11299191" cy="1126062"/>
          </a:xfrm>
          <a:prstGeom prst="rect">
            <a:avLst/>
          </a:prstGeom>
        </p:spPr>
        <p:txBody>
          <a:bodyPr anchor="t" anchorCtr="0">
            <a:noAutofit/>
          </a:bodyPr>
          <a:lstStyle>
            <a:lvl1pPr algn="l">
              <a:lnSpc>
                <a:spcPct val="90000"/>
              </a:lnSpc>
              <a:defRPr sz="4400" b="1" i="0" kern="0" spc="-140" baseline="0">
                <a:solidFill>
                  <a:schemeClr val="bg1"/>
                </a:solidFill>
                <a:latin typeface="Calibri Light" panose="020F0302020204030204" pitchFamily="34" charset="0"/>
                <a:cs typeface="Calibri Light" panose="020F0302020204030204" pitchFamily="34" charset="0"/>
              </a:defRPr>
            </a:lvl1pPr>
          </a:lstStyle>
          <a:p>
            <a:r>
              <a:rPr lang="en-GB" dirty="0"/>
              <a:t>Page title to go here here on one line </a:t>
            </a:r>
            <a:br>
              <a:rPr lang="en-GB" dirty="0"/>
            </a:br>
            <a:r>
              <a:rPr lang="en-GB" dirty="0"/>
              <a:t>Second line here if required</a:t>
            </a:r>
            <a:endParaRPr lang="en-US" dirty="0"/>
          </a:p>
        </p:txBody>
      </p:sp>
      <p:sp>
        <p:nvSpPr>
          <p:cNvPr id="10" name="Shape 31"/>
          <p:cNvSpPr txBox="1">
            <a:spLocks/>
          </p:cNvSpPr>
          <p:nvPr userDrawn="1"/>
        </p:nvSpPr>
        <p:spPr>
          <a:xfrm>
            <a:off x="3069649" y="9085126"/>
            <a:ext cx="1774845"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b="0" i="0" dirty="0">
                <a:solidFill>
                  <a:schemeClr val="bg1"/>
                </a:solidFill>
                <a:effectLst/>
                <a:latin typeface="Calibri" panose="020F0502020204030204" pitchFamily="34" charset="0"/>
                <a:ea typeface="Effra Light" charset="0"/>
                <a:cs typeface="Effra Light" charset="0"/>
              </a:rPr>
              <a:t>Title of presentation</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a:stretch>
            <a:fillRect/>
          </a:stretch>
        </p:blipFill>
        <p:spPr>
          <a:xfrm>
            <a:off x="560155" y="8933179"/>
            <a:ext cx="1794863" cy="1125477"/>
          </a:xfrm>
          <a:prstGeom prst="rect">
            <a:avLst/>
          </a:prstGeom>
          <a:ln w="12700">
            <a:miter lim="400000"/>
          </a:ln>
        </p:spPr>
      </p:pic>
      <p:pic>
        <p:nvPicPr>
          <p:cNvPr id="20" name="Picture 1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1"/>
            <a:ext cx="13004800" cy="9753601"/>
          </a:xfrm>
          <a:prstGeom prst="rect">
            <a:avLst/>
          </a:prstGeom>
        </p:spPr>
      </p:pic>
      <p:cxnSp>
        <p:nvCxnSpPr>
          <p:cNvPr id="22" name="Straight Connector 21"/>
          <p:cNvCxnSpPr/>
          <p:nvPr userDrawn="1"/>
        </p:nvCxnSpPr>
        <p:spPr>
          <a:xfrm>
            <a:off x="527048" y="8662219"/>
            <a:ext cx="12052800"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Shape 31"/>
          <p:cNvSpPr txBox="1">
            <a:spLocks/>
          </p:cNvSpPr>
          <p:nvPr userDrawn="1"/>
        </p:nvSpPr>
        <p:spPr>
          <a:xfrm>
            <a:off x="3069649" y="9085126"/>
            <a:ext cx="1774845"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b="0" i="0" dirty="0">
                <a:solidFill>
                  <a:schemeClr val="bg1"/>
                </a:solidFill>
                <a:effectLst/>
                <a:latin typeface="Calibri" panose="020F0502020204030204" pitchFamily="34" charset="0"/>
                <a:ea typeface="Effra Light" charset="0"/>
                <a:cs typeface="Effra Light" charset="0"/>
              </a:rPr>
              <a:t>Title of presentation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17B"/>
            </a:gs>
            <a:gs pos="100000">
              <a:srgbClr val="00ACE5"/>
            </a:gs>
          </a:gsLst>
          <a:lin ang="0" scaled="0"/>
        </a:gradFill>
        <a:effectLst/>
      </p:bgPr>
    </p:bg>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12230508" y="9094633"/>
            <a:ext cx="349456" cy="318036"/>
          </a:xfrm>
          <a:prstGeom prst="rect">
            <a:avLst/>
          </a:prstGeom>
          <a:ln w="12700">
            <a:miter lim="400000"/>
          </a:ln>
        </p:spPr>
        <p:txBody>
          <a:bodyPr wrap="none" lIns="50800" tIns="50800" rIns="50800" bIns="50800">
            <a:spAutoFit/>
          </a:bodyPr>
          <a:lstStyle>
            <a:lvl1pPr>
              <a:defRPr sz="1400" b="0" i="0">
                <a:solidFill>
                  <a:schemeClr val="tx2"/>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3" r:id="rId4"/>
    <p:sldLayoutId id="2147483659" r:id="rId5"/>
    <p:sldLayoutId id="2147483656" r:id="rId6"/>
    <p:sldLayoutId id="2147483664" r:id="rId7"/>
    <p:sldLayoutId id="2147483665" r:id="rId8"/>
  </p:sldLayoutIdLst>
  <p:transition spd="med"/>
  <p:hf hdr="0" ftr="0" dt="0"/>
  <p:txStyles>
    <p:titleStyle>
      <a:lvl1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eaLnBrk="1" latinLnBrk="0" hangingPunct="1">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2308254" y="9094633"/>
            <a:ext cx="193963" cy="318036"/>
          </a:xfrm>
        </p:spPr>
        <p:txBody>
          <a:bodyPr/>
          <a:lstStyle/>
          <a:p>
            <a:fld id="{86CB4B4D-7CA3-9044-876B-883B54F8677D}" type="slidenum">
              <a:rPr lang="es-ES_tradnl" smtClean="0"/>
              <a:pPr/>
              <a:t>1</a:t>
            </a:fld>
            <a:endParaRPr lang="es-ES_tradnl"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347720" y="1723583"/>
            <a:ext cx="11013008" cy="1869018"/>
          </a:xfrm>
        </p:spPr>
        <p:txBody>
          <a:bodyPr/>
          <a:lstStyle/>
          <a:p>
            <a:r>
              <a:rPr lang="es-ES_tradnl" sz="5400" dirty="0"/>
              <a:t>Fomento de la paridad de género en la seguridad nuclear:</a:t>
            </a:r>
            <a:br>
              <a:rPr lang="es-ES_tradnl" sz="5400" dirty="0"/>
            </a:br>
            <a:r>
              <a:rPr lang="es-ES_tradnl" sz="5400" dirty="0"/>
              <a:t>Por qué importa y cómo hacerlo</a:t>
            </a:r>
          </a:p>
        </p:txBody>
      </p:sp>
      <p:sp>
        <p:nvSpPr>
          <p:cNvPr id="4" name="Text Placeholder 3">
            <a:extLst>
              <a:ext uri="{FF2B5EF4-FFF2-40B4-BE49-F238E27FC236}">
                <a16:creationId xmlns:a16="http://schemas.microsoft.com/office/drawing/2014/main" id="{CA361170-7870-4693-97E1-B207FE4A9C48}"/>
              </a:ext>
            </a:extLst>
          </p:cNvPr>
          <p:cNvSpPr>
            <a:spLocks noGrp="1"/>
          </p:cNvSpPr>
          <p:nvPr>
            <p:ph type="body" sz="quarter" idx="13"/>
          </p:nvPr>
        </p:nvSpPr>
        <p:spPr>
          <a:xfrm>
            <a:off x="413074" y="4673599"/>
            <a:ext cx="7237815" cy="1135054"/>
          </a:xfrm>
        </p:spPr>
        <p:txBody>
          <a:bodyPr/>
          <a:lstStyle/>
          <a:p>
            <a:r>
              <a:rPr lang="es-ES_tradnl" sz="2800" dirty="0"/>
              <a:t>Lars van Dassen</a:t>
            </a:r>
          </a:p>
          <a:p>
            <a:endParaRPr lang="es-ES_tradnl" sz="2800" dirty="0"/>
          </a:p>
          <a:p>
            <a:r>
              <a:rPr lang="es-ES_tradnl" sz="2800" dirty="0"/>
              <a:t>WINS, World Institute for Nuclear Security</a:t>
            </a:r>
          </a:p>
        </p:txBody>
      </p:sp>
    </p:spTree>
    <p:extLst>
      <p:ext uri="{BB962C8B-B14F-4D97-AF65-F5344CB8AC3E}">
        <p14:creationId xmlns:p14="http://schemas.microsoft.com/office/powerpoint/2010/main" val="2908826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23C421-3AAE-4A7F-81E7-853592AAD0DD}"/>
              </a:ext>
            </a:extLst>
          </p:cNvPr>
          <p:cNvSpPr>
            <a:spLocks noGrp="1"/>
          </p:cNvSpPr>
          <p:nvPr>
            <p:ph type="sldNum" sz="quarter" idx="2"/>
          </p:nvPr>
        </p:nvSpPr>
        <p:spPr>
          <a:xfrm>
            <a:off x="12262568" y="9015975"/>
            <a:ext cx="285335" cy="318036"/>
          </a:xfrm>
        </p:spPr>
        <p:txBody>
          <a:bodyPr/>
          <a:lstStyle/>
          <a:p>
            <a:fld id="{86CB4B4D-7CA3-9044-876B-883B54F8677D}" type="slidenum">
              <a:rPr lang="es-ES_tradnl" smtClean="0"/>
              <a:t>10</a:t>
            </a:fld>
            <a:endParaRPr lang="es-ES_tradnl" dirty="0"/>
          </a:p>
        </p:txBody>
      </p:sp>
      <p:sp>
        <p:nvSpPr>
          <p:cNvPr id="4" name="Title 3">
            <a:extLst>
              <a:ext uri="{FF2B5EF4-FFF2-40B4-BE49-F238E27FC236}">
                <a16:creationId xmlns:a16="http://schemas.microsoft.com/office/drawing/2014/main" id="{4D36C02F-E905-48F2-9447-05FDE7AC72BE}"/>
              </a:ext>
            </a:extLst>
          </p:cNvPr>
          <p:cNvSpPr>
            <a:spLocks noGrp="1"/>
          </p:cNvSpPr>
          <p:nvPr>
            <p:ph type="ctrTitle"/>
          </p:nvPr>
        </p:nvSpPr>
        <p:spPr/>
        <p:txBody>
          <a:bodyPr/>
          <a:lstStyle/>
          <a:p>
            <a:r>
              <a:rPr lang="es-ES_tradnl" dirty="0"/>
              <a:t>Una nota final, en breve . . . </a:t>
            </a:r>
          </a:p>
        </p:txBody>
      </p:sp>
      <p:sp>
        <p:nvSpPr>
          <p:cNvPr id="5" name="Text Placeholder 4">
            <a:extLst>
              <a:ext uri="{FF2B5EF4-FFF2-40B4-BE49-F238E27FC236}">
                <a16:creationId xmlns:a16="http://schemas.microsoft.com/office/drawing/2014/main" id="{F00A2C1A-6DF8-46B6-AB44-3C6D3ED40289}"/>
              </a:ext>
            </a:extLst>
          </p:cNvPr>
          <p:cNvSpPr>
            <a:spLocks noGrp="1"/>
          </p:cNvSpPr>
          <p:nvPr>
            <p:ph type="body" sz="half" idx="16"/>
          </p:nvPr>
        </p:nvSpPr>
        <p:spPr>
          <a:xfrm>
            <a:off x="527048" y="3876012"/>
            <a:ext cx="10303862" cy="1609030"/>
          </a:xfrm>
        </p:spPr>
        <p:txBody>
          <a:bodyPr/>
          <a:lstStyle/>
          <a:p>
            <a:r>
              <a:rPr lang="es-ES_tradnl" sz="2800" dirty="0"/>
              <a:t>Elegir y fomentar la paridad de género como parte de sus sistemas y organizaciones de seguridad nuclear -  es una forma más rápida de generar mejoras en la seguridad nuclear . . . . . . </a:t>
            </a:r>
          </a:p>
        </p:txBody>
      </p:sp>
    </p:spTree>
    <p:extLst>
      <p:ext uri="{BB962C8B-B14F-4D97-AF65-F5344CB8AC3E}">
        <p14:creationId xmlns:p14="http://schemas.microsoft.com/office/powerpoint/2010/main" val="31259501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87679-9E10-456F-9EE0-B0C8B08D98B7}"/>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2</a:t>
            </a:fld>
            <a:endParaRPr lang="es-ES_tradnl" dirty="0"/>
          </a:p>
        </p:txBody>
      </p:sp>
      <p:sp>
        <p:nvSpPr>
          <p:cNvPr id="4" name="Title 3">
            <a:extLst>
              <a:ext uri="{FF2B5EF4-FFF2-40B4-BE49-F238E27FC236}">
                <a16:creationId xmlns:a16="http://schemas.microsoft.com/office/drawing/2014/main" id="{7768ADEA-B8D6-4A50-AF6D-C091017391B3}"/>
              </a:ext>
            </a:extLst>
          </p:cNvPr>
          <p:cNvSpPr>
            <a:spLocks noGrp="1"/>
          </p:cNvSpPr>
          <p:nvPr>
            <p:ph type="ctrTitle"/>
          </p:nvPr>
        </p:nvSpPr>
        <p:spPr/>
        <p:txBody>
          <a:bodyPr/>
          <a:lstStyle/>
          <a:p>
            <a:r>
              <a:rPr lang="es-ES_tradnl" dirty="0"/>
              <a:t>Fundamento mi caso en . . . . </a:t>
            </a:r>
          </a:p>
        </p:txBody>
      </p:sp>
      <p:sp>
        <p:nvSpPr>
          <p:cNvPr id="5" name="Text Placeholder 4">
            <a:extLst>
              <a:ext uri="{FF2B5EF4-FFF2-40B4-BE49-F238E27FC236}">
                <a16:creationId xmlns:a16="http://schemas.microsoft.com/office/drawing/2014/main" id="{F9E5753B-EF41-42F6-B882-BA597E419055}"/>
              </a:ext>
            </a:extLst>
          </p:cNvPr>
          <p:cNvSpPr>
            <a:spLocks noGrp="1"/>
          </p:cNvSpPr>
          <p:nvPr>
            <p:ph type="body" sz="half" idx="16"/>
          </p:nvPr>
        </p:nvSpPr>
        <p:spPr>
          <a:xfrm>
            <a:off x="527048" y="3105150"/>
            <a:ext cx="6330952" cy="5228483"/>
          </a:xfrm>
        </p:spPr>
        <p:txBody>
          <a:bodyPr/>
          <a:lstStyle/>
          <a:p>
            <a:r>
              <a:rPr lang="es-ES_tradnl" sz="2800" dirty="0"/>
              <a:t>La </a:t>
            </a:r>
            <a:r>
              <a:rPr lang="es-ES_tradnl" sz="2800" i="1" dirty="0"/>
              <a:t>Best Practice Guide</a:t>
            </a:r>
            <a:r>
              <a:rPr lang="es-ES_tradnl" sz="2800" dirty="0"/>
              <a:t> (Guía de mejores practicas, BPG) elaborada y publicada por WINS en marzo de 2021. </a:t>
            </a:r>
          </a:p>
          <a:p>
            <a:r>
              <a:rPr lang="es-ES_tradnl" sz="2800" dirty="0"/>
              <a:t>Esta guía se sustenta en otros trabajos realizados en este campo, pero principalmente </a:t>
            </a:r>
            <a:r>
              <a:rPr lang="es-ES_tradnl" sz="2800" i="1" dirty="0"/>
              <a:t>se nutre de la práctica e impresiones empíricas </a:t>
            </a:r>
            <a:r>
              <a:rPr lang="es-ES_tradnl" sz="2800" dirty="0"/>
              <a:t>derivadas de cuestiones de seguridad nuclear e igualdad de derechos de todas partes del mundo.</a:t>
            </a:r>
          </a:p>
        </p:txBody>
      </p:sp>
      <p:pic>
        <p:nvPicPr>
          <p:cNvPr id="1026" name="85323146-3BA0-42EB-87D6-89C1A7945F2A">
            <a:extLst>
              <a:ext uri="{FF2B5EF4-FFF2-40B4-BE49-F238E27FC236}">
                <a16:creationId xmlns:a16="http://schemas.microsoft.com/office/drawing/2014/main" id="{A8E20920-4277-4F0C-BED8-EA1A16920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97283">
            <a:off x="7420681" y="2411444"/>
            <a:ext cx="4919248" cy="392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4926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733951-5D35-49AA-A2D2-D6DDB56536B5}"/>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3</a:t>
            </a:fld>
            <a:endParaRPr lang="es-ES_tradnl" dirty="0"/>
          </a:p>
        </p:txBody>
      </p:sp>
      <p:sp>
        <p:nvSpPr>
          <p:cNvPr id="4" name="Title 3">
            <a:extLst>
              <a:ext uri="{FF2B5EF4-FFF2-40B4-BE49-F238E27FC236}">
                <a16:creationId xmlns:a16="http://schemas.microsoft.com/office/drawing/2014/main" id="{F2D5F480-79AB-406F-8094-494E15248992}"/>
              </a:ext>
            </a:extLst>
          </p:cNvPr>
          <p:cNvSpPr>
            <a:spLocks noGrp="1"/>
          </p:cNvSpPr>
          <p:nvPr>
            <p:ph type="ctrTitle"/>
          </p:nvPr>
        </p:nvSpPr>
        <p:spPr/>
        <p:txBody>
          <a:bodyPr/>
          <a:lstStyle/>
          <a:p>
            <a:r>
              <a:rPr lang="es-ES_tradnl" dirty="0"/>
              <a:t>El caso de la paridad de género tiene muchas capas . . . y motivos </a:t>
            </a:r>
          </a:p>
        </p:txBody>
      </p:sp>
      <p:sp>
        <p:nvSpPr>
          <p:cNvPr id="5" name="Content Placeholder 4">
            <a:extLst>
              <a:ext uri="{FF2B5EF4-FFF2-40B4-BE49-F238E27FC236}">
                <a16:creationId xmlns:a16="http://schemas.microsoft.com/office/drawing/2014/main" id="{96CAF4F0-62B3-4FBB-8009-15181C719834}"/>
              </a:ext>
            </a:extLst>
          </p:cNvPr>
          <p:cNvSpPr>
            <a:spLocks noGrp="1"/>
          </p:cNvSpPr>
          <p:nvPr>
            <p:ph idx="3"/>
          </p:nvPr>
        </p:nvSpPr>
        <p:spPr>
          <a:xfrm>
            <a:off x="598140" y="3179928"/>
            <a:ext cx="6509242" cy="4916527"/>
          </a:xfrm>
        </p:spPr>
        <p:txBody>
          <a:bodyPr/>
          <a:lstStyle/>
          <a:p>
            <a:pPr>
              <a:spcBef>
                <a:spcPts val="3000"/>
              </a:spcBef>
            </a:pPr>
            <a:r>
              <a:rPr lang="es-ES_tradnl" sz="2800" dirty="0">
                <a:latin typeface="Calibri" panose="020F0502020204030204" pitchFamily="34" charset="0"/>
                <a:cs typeface="Calibri" panose="020F0502020204030204" pitchFamily="34" charset="0"/>
              </a:rPr>
              <a:t>“Es cuestión de justicia, </a:t>
            </a:r>
            <a:r>
              <a:rPr lang="es-ES_tradnl" sz="2800" dirty="0">
                <a:latin typeface="Yu Gothic" panose="020B0400000000000000" pitchFamily="34" charset="-128"/>
                <a:ea typeface="Yu Gothic" panose="020B0400000000000000" pitchFamily="34" charset="-128"/>
                <a:cs typeface="Calibri" panose="020F0502020204030204" pitchFamily="34" charset="0"/>
              </a:rPr>
              <a:t>¡</a:t>
            </a:r>
            <a:r>
              <a:rPr lang="es-ES_tradnl" sz="2800" dirty="0">
                <a:latin typeface="Calibri" panose="020F0502020204030204" pitchFamily="34" charset="0"/>
                <a:cs typeface="Calibri" panose="020F0502020204030204" pitchFamily="34" charset="0"/>
              </a:rPr>
              <a:t>idiota!”</a:t>
            </a:r>
          </a:p>
          <a:p>
            <a:pPr>
              <a:spcBef>
                <a:spcPts val="3000"/>
              </a:spcBef>
            </a:pPr>
            <a:r>
              <a:rPr lang="es-ES_tradnl" sz="2800" dirty="0">
                <a:latin typeface="Calibri" panose="020F0502020204030204" pitchFamily="34" charset="0"/>
                <a:cs typeface="Calibri" panose="020F0502020204030204" pitchFamily="34" charset="0"/>
              </a:rPr>
              <a:t>Promueve la innovación y aumenta el desempeño</a:t>
            </a:r>
          </a:p>
          <a:p>
            <a:pPr>
              <a:spcBef>
                <a:spcPts val="3000"/>
              </a:spcBef>
            </a:pPr>
            <a:r>
              <a:rPr lang="es-ES_tradnl" sz="2800" dirty="0">
                <a:latin typeface="Calibri" panose="020F0502020204030204" pitchFamily="34" charset="0"/>
                <a:cs typeface="Calibri" panose="020F0502020204030204" pitchFamily="34" charset="0"/>
              </a:rPr>
              <a:t>Mejoramos el acceso al talento y la felicidad en el lugar de trabajo</a:t>
            </a:r>
          </a:p>
          <a:p>
            <a:pPr>
              <a:spcBef>
                <a:spcPts val="3000"/>
              </a:spcBef>
            </a:pPr>
            <a:r>
              <a:rPr lang="es-ES_tradnl" sz="2800" dirty="0">
                <a:latin typeface="Calibri" panose="020F0502020204030204" pitchFamily="34" charset="0"/>
                <a:cs typeface="Calibri" panose="020F0502020204030204" pitchFamily="34" charset="0"/>
              </a:rPr>
              <a:t>La eficiencia se incrementa</a:t>
            </a:r>
          </a:p>
          <a:p>
            <a:pPr>
              <a:spcBef>
                <a:spcPts val="3000"/>
              </a:spcBef>
            </a:pPr>
            <a:r>
              <a:rPr lang="es-ES_tradnl" sz="2800" dirty="0">
                <a:latin typeface="Calibri" panose="020F0502020204030204" pitchFamily="34" charset="0"/>
                <a:cs typeface="Calibri" panose="020F0502020204030204" pitchFamily="34" charset="0"/>
              </a:rPr>
              <a:t>Y . . . . propicia una </a:t>
            </a:r>
            <a:r>
              <a:rPr lang="es-ES_tradnl" sz="2800" u="sng" dirty="0">
                <a:latin typeface="Calibri" panose="020F0502020204030204" pitchFamily="34" charset="0"/>
                <a:cs typeface="Calibri" panose="020F0502020204030204" pitchFamily="34" charset="0"/>
              </a:rPr>
              <a:t>mejor seguridad nuclear</a:t>
            </a:r>
          </a:p>
        </p:txBody>
      </p:sp>
      <p:pic>
        <p:nvPicPr>
          <p:cNvPr id="6" name="Picture 5">
            <a:extLst>
              <a:ext uri="{FF2B5EF4-FFF2-40B4-BE49-F238E27FC236}">
                <a16:creationId xmlns:a16="http://schemas.microsoft.com/office/drawing/2014/main" id="{DDC84E72-4422-4DD2-A000-32618189A3B9}"/>
              </a:ext>
            </a:extLst>
          </p:cNvPr>
          <p:cNvPicPr>
            <a:picLocks noChangeAspect="1"/>
          </p:cNvPicPr>
          <p:nvPr/>
        </p:nvPicPr>
        <p:blipFill>
          <a:blip r:embed="rId2"/>
          <a:stretch>
            <a:fillRect/>
          </a:stretch>
        </p:blipFill>
        <p:spPr>
          <a:xfrm>
            <a:off x="6851650" y="3752850"/>
            <a:ext cx="5728313" cy="3981451"/>
          </a:xfrm>
          <a:prstGeom prst="rect">
            <a:avLst/>
          </a:prstGeom>
        </p:spPr>
      </p:pic>
    </p:spTree>
    <p:extLst>
      <p:ext uri="{BB962C8B-B14F-4D97-AF65-F5344CB8AC3E}">
        <p14:creationId xmlns:p14="http://schemas.microsoft.com/office/powerpoint/2010/main" val="14693034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525AC-D110-4170-878A-E395DADA1C3E}"/>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4</a:t>
            </a:fld>
            <a:endParaRPr lang="es-ES_tradnl" dirty="0"/>
          </a:p>
        </p:txBody>
      </p:sp>
      <p:sp>
        <p:nvSpPr>
          <p:cNvPr id="4" name="Title 3">
            <a:extLst>
              <a:ext uri="{FF2B5EF4-FFF2-40B4-BE49-F238E27FC236}">
                <a16:creationId xmlns:a16="http://schemas.microsoft.com/office/drawing/2014/main" id="{8B379002-4716-458D-994C-FE56A93EF1D0}"/>
              </a:ext>
            </a:extLst>
          </p:cNvPr>
          <p:cNvSpPr>
            <a:spLocks noGrp="1"/>
          </p:cNvSpPr>
          <p:nvPr>
            <p:ph type="ctrTitle"/>
          </p:nvPr>
        </p:nvSpPr>
        <p:spPr/>
        <p:txBody>
          <a:bodyPr/>
          <a:lstStyle/>
          <a:p>
            <a:r>
              <a:rPr lang="es-ES_tradnl" dirty="0"/>
              <a:t>Justicia. . . . . </a:t>
            </a:r>
          </a:p>
        </p:txBody>
      </p:sp>
      <p:sp>
        <p:nvSpPr>
          <p:cNvPr id="5" name="Text Placeholder 4">
            <a:extLst>
              <a:ext uri="{FF2B5EF4-FFF2-40B4-BE49-F238E27FC236}">
                <a16:creationId xmlns:a16="http://schemas.microsoft.com/office/drawing/2014/main" id="{C5E5CC5F-C06E-4C4E-AA29-910F06E9761D}"/>
              </a:ext>
            </a:extLst>
          </p:cNvPr>
          <p:cNvSpPr>
            <a:spLocks noGrp="1"/>
          </p:cNvSpPr>
          <p:nvPr>
            <p:ph type="body" sz="half" idx="16"/>
          </p:nvPr>
        </p:nvSpPr>
        <p:spPr>
          <a:xfrm>
            <a:off x="614132" y="2783206"/>
            <a:ext cx="6149523" cy="5228483"/>
          </a:xfrm>
        </p:spPr>
        <p:txBody>
          <a:bodyPr/>
          <a:lstStyle/>
          <a:p>
            <a:r>
              <a:rPr lang="es-ES_tradnl" sz="2800" dirty="0"/>
              <a:t>En el mundo hay hombres y mujeres. La mayoría de las veces la distribución es 50-50. Sus salarios, puestos y acceso a ocupaciones y puestos no lo son.</a:t>
            </a:r>
          </a:p>
          <a:p>
            <a:r>
              <a:rPr lang="es-ES_tradnl" sz="2800" dirty="0"/>
              <a:t>En experimentos sobre cómo le gustaría a las personas que fuera la sociedad si no supieran qué lugar o puesto ocupan en dicha sociedad, la mayoría de la personas elige sistemas con iguales posibilidades y oportunidades. </a:t>
            </a:r>
          </a:p>
        </p:txBody>
      </p:sp>
      <p:pic>
        <p:nvPicPr>
          <p:cNvPr id="6" name="Picture 5">
            <a:extLst>
              <a:ext uri="{FF2B5EF4-FFF2-40B4-BE49-F238E27FC236}">
                <a16:creationId xmlns:a16="http://schemas.microsoft.com/office/drawing/2014/main" id="{960B33C8-8A40-45A7-BB24-5676BFEAE859}"/>
              </a:ext>
            </a:extLst>
          </p:cNvPr>
          <p:cNvPicPr>
            <a:picLocks noChangeAspect="1"/>
          </p:cNvPicPr>
          <p:nvPr/>
        </p:nvPicPr>
        <p:blipFill>
          <a:blip r:embed="rId2"/>
          <a:stretch>
            <a:fillRect/>
          </a:stretch>
        </p:blipFill>
        <p:spPr>
          <a:xfrm>
            <a:off x="7526337" y="3009900"/>
            <a:ext cx="5294313" cy="3960495"/>
          </a:xfrm>
          <a:prstGeom prst="rect">
            <a:avLst/>
          </a:prstGeom>
        </p:spPr>
      </p:pic>
    </p:spTree>
    <p:extLst>
      <p:ext uri="{BB962C8B-B14F-4D97-AF65-F5344CB8AC3E}">
        <p14:creationId xmlns:p14="http://schemas.microsoft.com/office/powerpoint/2010/main" val="35700742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951D0-EF7A-4CCB-B52D-12A89039AC08}"/>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5</a:t>
            </a:fld>
            <a:endParaRPr lang="es-ES_tradnl" dirty="0"/>
          </a:p>
        </p:txBody>
      </p:sp>
      <p:sp>
        <p:nvSpPr>
          <p:cNvPr id="4" name="Title 3">
            <a:extLst>
              <a:ext uri="{FF2B5EF4-FFF2-40B4-BE49-F238E27FC236}">
                <a16:creationId xmlns:a16="http://schemas.microsoft.com/office/drawing/2014/main" id="{EAEF3934-BFDD-41AA-B70D-702EF1CB44FC}"/>
              </a:ext>
            </a:extLst>
          </p:cNvPr>
          <p:cNvSpPr>
            <a:spLocks noGrp="1"/>
          </p:cNvSpPr>
          <p:nvPr>
            <p:ph type="ctrTitle"/>
          </p:nvPr>
        </p:nvSpPr>
        <p:spPr>
          <a:xfrm>
            <a:off x="527048" y="1449324"/>
            <a:ext cx="11299191" cy="1126062"/>
          </a:xfrm>
        </p:spPr>
        <p:txBody>
          <a:bodyPr/>
          <a:lstStyle/>
          <a:p>
            <a:r>
              <a:rPr lang="es-ES_tradnl" dirty="0"/>
              <a:t>Innovación y desempeño . . . </a:t>
            </a:r>
          </a:p>
        </p:txBody>
      </p:sp>
      <p:sp>
        <p:nvSpPr>
          <p:cNvPr id="5" name="Text Placeholder 4">
            <a:extLst>
              <a:ext uri="{FF2B5EF4-FFF2-40B4-BE49-F238E27FC236}">
                <a16:creationId xmlns:a16="http://schemas.microsoft.com/office/drawing/2014/main" id="{AF8CFABC-37AB-4140-A1A5-C160E5D96097}"/>
              </a:ext>
            </a:extLst>
          </p:cNvPr>
          <p:cNvSpPr>
            <a:spLocks noGrp="1"/>
          </p:cNvSpPr>
          <p:nvPr>
            <p:ph type="body" sz="half" idx="16"/>
          </p:nvPr>
        </p:nvSpPr>
        <p:spPr>
          <a:xfrm>
            <a:off x="527048" y="2409130"/>
            <a:ext cx="6799264" cy="6262612"/>
          </a:xfrm>
        </p:spPr>
        <p:txBody>
          <a:bodyPr/>
          <a:lstStyle/>
          <a:p>
            <a:r>
              <a:rPr lang="es-ES_tradnl" sz="2800" dirty="0"/>
              <a:t>Las organizaciones diversas tienen un mejor rendimiento que las monoculturales; y generan más y mejores ideas. Esto incluye las organizaciones donde la cantidad de hombres y mujeres y sus derechos y oportunidades son iguales. Todas las personas rinden más, también los hombres.</a:t>
            </a:r>
          </a:p>
          <a:p>
            <a:r>
              <a:rPr lang="es-ES_tradnl" sz="2800" dirty="0"/>
              <a:t>Se han estudiado los motivos de esto: donde existe diversidad, el margen de yuxtaposición es mayor y los logros de otras personas se hacen más evidentes y son fuente de mayor inspiración.</a:t>
            </a:r>
          </a:p>
        </p:txBody>
      </p:sp>
      <p:pic>
        <p:nvPicPr>
          <p:cNvPr id="6" name="Picture 5">
            <a:extLst>
              <a:ext uri="{FF2B5EF4-FFF2-40B4-BE49-F238E27FC236}">
                <a16:creationId xmlns:a16="http://schemas.microsoft.com/office/drawing/2014/main" id="{688D0ABC-0790-4792-900A-A2E072C39EE1}"/>
              </a:ext>
            </a:extLst>
          </p:cNvPr>
          <p:cNvPicPr>
            <a:picLocks noChangeAspect="1"/>
          </p:cNvPicPr>
          <p:nvPr/>
        </p:nvPicPr>
        <p:blipFill>
          <a:blip r:embed="rId2"/>
          <a:stretch>
            <a:fillRect/>
          </a:stretch>
        </p:blipFill>
        <p:spPr>
          <a:xfrm>
            <a:off x="7350777" y="3221356"/>
            <a:ext cx="5151440" cy="4551044"/>
          </a:xfrm>
          <a:prstGeom prst="rect">
            <a:avLst/>
          </a:prstGeom>
        </p:spPr>
      </p:pic>
    </p:spTree>
    <p:extLst>
      <p:ext uri="{BB962C8B-B14F-4D97-AF65-F5344CB8AC3E}">
        <p14:creationId xmlns:p14="http://schemas.microsoft.com/office/powerpoint/2010/main" val="2820387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26673-750A-4A73-A844-07EBCDB2B534}"/>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6</a:t>
            </a:fld>
            <a:endParaRPr lang="es-ES_tradnl" dirty="0"/>
          </a:p>
        </p:txBody>
      </p:sp>
      <p:sp>
        <p:nvSpPr>
          <p:cNvPr id="4" name="Title 3">
            <a:extLst>
              <a:ext uri="{FF2B5EF4-FFF2-40B4-BE49-F238E27FC236}">
                <a16:creationId xmlns:a16="http://schemas.microsoft.com/office/drawing/2014/main" id="{4765B54B-5BD6-40FF-932E-1986A9AD7FB9}"/>
              </a:ext>
            </a:extLst>
          </p:cNvPr>
          <p:cNvSpPr>
            <a:spLocks noGrp="1"/>
          </p:cNvSpPr>
          <p:nvPr>
            <p:ph type="ctrTitle"/>
          </p:nvPr>
        </p:nvSpPr>
        <p:spPr>
          <a:xfrm>
            <a:off x="527048" y="1470106"/>
            <a:ext cx="11299191" cy="1126062"/>
          </a:xfrm>
        </p:spPr>
        <p:txBody>
          <a:bodyPr/>
          <a:lstStyle/>
          <a:p>
            <a:r>
              <a:rPr lang="es-ES_tradnl" dirty="0"/>
              <a:t>Talento y felicidad</a:t>
            </a:r>
          </a:p>
        </p:txBody>
      </p:sp>
      <p:sp>
        <p:nvSpPr>
          <p:cNvPr id="5" name="Text Placeholder 4">
            <a:extLst>
              <a:ext uri="{FF2B5EF4-FFF2-40B4-BE49-F238E27FC236}">
                <a16:creationId xmlns:a16="http://schemas.microsoft.com/office/drawing/2014/main" id="{513E4DE2-AA73-48E3-8EEC-BB0F9DD1B2F7}"/>
              </a:ext>
            </a:extLst>
          </p:cNvPr>
          <p:cNvSpPr>
            <a:spLocks noGrp="1"/>
          </p:cNvSpPr>
          <p:nvPr>
            <p:ph type="body" sz="half" idx="16"/>
          </p:nvPr>
        </p:nvSpPr>
        <p:spPr>
          <a:xfrm>
            <a:off x="527047" y="2388348"/>
            <a:ext cx="6221225" cy="6262612"/>
          </a:xfrm>
        </p:spPr>
        <p:txBody>
          <a:bodyPr/>
          <a:lstStyle/>
          <a:p>
            <a:r>
              <a:rPr lang="es-ES_tradnl" sz="2800" dirty="0"/>
              <a:t>¿Por qué quedarse con cinco buenas solicitudes de empleo para un puesto vacante si puede tener diez? ¿Y por qué dejar de lado las solicitudes que muchas veces indican más capacitación y formación? </a:t>
            </a:r>
          </a:p>
          <a:p>
            <a:r>
              <a:rPr lang="es-ES_tradnl" sz="2800" dirty="0"/>
              <a:t>¿Y cómo pueden vivir sin divertirse en su lugar de trabajo? La inclusión hace que las personas de sientan a gusto y seguras – y el camino para ser, decir y hacer las cosas de forma libre y creativa se ensancha.</a:t>
            </a:r>
          </a:p>
        </p:txBody>
      </p:sp>
      <p:pic>
        <p:nvPicPr>
          <p:cNvPr id="6" name="Picture 5">
            <a:extLst>
              <a:ext uri="{FF2B5EF4-FFF2-40B4-BE49-F238E27FC236}">
                <a16:creationId xmlns:a16="http://schemas.microsoft.com/office/drawing/2014/main" id="{C0FF3ED8-22F8-4C0B-AE28-5A8D0FF94B3A}"/>
              </a:ext>
            </a:extLst>
          </p:cNvPr>
          <p:cNvPicPr>
            <a:picLocks noChangeAspect="1"/>
          </p:cNvPicPr>
          <p:nvPr/>
        </p:nvPicPr>
        <p:blipFill>
          <a:blip r:embed="rId2"/>
          <a:stretch>
            <a:fillRect/>
          </a:stretch>
        </p:blipFill>
        <p:spPr>
          <a:xfrm>
            <a:off x="7049500" y="3900960"/>
            <a:ext cx="5397012" cy="3608359"/>
          </a:xfrm>
          <a:prstGeom prst="rect">
            <a:avLst/>
          </a:prstGeom>
        </p:spPr>
      </p:pic>
    </p:spTree>
    <p:extLst>
      <p:ext uri="{BB962C8B-B14F-4D97-AF65-F5344CB8AC3E}">
        <p14:creationId xmlns:p14="http://schemas.microsoft.com/office/powerpoint/2010/main" val="22725797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890F6-0EA2-4149-B532-589043A51122}"/>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7</a:t>
            </a:fld>
            <a:endParaRPr lang="es-ES_tradnl"/>
          </a:p>
        </p:txBody>
      </p:sp>
      <p:sp>
        <p:nvSpPr>
          <p:cNvPr id="4" name="Title 3">
            <a:extLst>
              <a:ext uri="{FF2B5EF4-FFF2-40B4-BE49-F238E27FC236}">
                <a16:creationId xmlns:a16="http://schemas.microsoft.com/office/drawing/2014/main" id="{04E7EDD6-4CB5-4342-9C7B-72873D35BAEC}"/>
              </a:ext>
            </a:extLst>
          </p:cNvPr>
          <p:cNvSpPr>
            <a:spLocks noGrp="1"/>
          </p:cNvSpPr>
          <p:nvPr>
            <p:ph type="ctrTitle"/>
          </p:nvPr>
        </p:nvSpPr>
        <p:spPr/>
        <p:txBody>
          <a:bodyPr/>
          <a:lstStyle/>
          <a:p>
            <a:r>
              <a:rPr lang="es-ES_tradnl"/>
              <a:t>Eficiencia . . . </a:t>
            </a:r>
          </a:p>
        </p:txBody>
      </p:sp>
      <p:sp>
        <p:nvSpPr>
          <p:cNvPr id="5" name="Text Placeholder 4">
            <a:extLst>
              <a:ext uri="{FF2B5EF4-FFF2-40B4-BE49-F238E27FC236}">
                <a16:creationId xmlns:a16="http://schemas.microsoft.com/office/drawing/2014/main" id="{96915016-ABAB-411C-AF9D-E548AEFF9DE4}"/>
              </a:ext>
            </a:extLst>
          </p:cNvPr>
          <p:cNvSpPr>
            <a:spLocks noGrp="1"/>
          </p:cNvSpPr>
          <p:nvPr>
            <p:ph type="body" sz="half" idx="16"/>
          </p:nvPr>
        </p:nvSpPr>
        <p:spPr>
          <a:xfrm>
            <a:off x="609252" y="2877330"/>
            <a:ext cx="6220980" cy="5745547"/>
          </a:xfrm>
        </p:spPr>
        <p:txBody>
          <a:bodyPr/>
          <a:lstStyle/>
          <a:p>
            <a:r>
              <a:rPr lang="es-ES_tradnl" sz="2800"/>
              <a:t>A final de cuentas, y como resultado de una mayor innovación, un mejor desempeño, entornos laborales más felices y productivos, la eficiencia tiende a aumentar. </a:t>
            </a:r>
          </a:p>
          <a:p>
            <a:r>
              <a:rPr lang="es-ES_tradnl" sz="2800"/>
              <a:t>Trabajar por la paridad de género es trabajar por organizaciones viables, ya sea que se trate de un órgano regulador, una entidad gubernamental, una ONG, una empresa privada o una organización internacional.</a:t>
            </a:r>
          </a:p>
        </p:txBody>
      </p:sp>
      <p:pic>
        <p:nvPicPr>
          <p:cNvPr id="6" name="Picture 5">
            <a:extLst>
              <a:ext uri="{FF2B5EF4-FFF2-40B4-BE49-F238E27FC236}">
                <a16:creationId xmlns:a16="http://schemas.microsoft.com/office/drawing/2014/main" id="{A9C09D73-7FC2-4DC6-9684-43F6F9CD89C7}"/>
              </a:ext>
            </a:extLst>
          </p:cNvPr>
          <p:cNvPicPr>
            <a:picLocks noChangeAspect="1"/>
          </p:cNvPicPr>
          <p:nvPr/>
        </p:nvPicPr>
        <p:blipFill>
          <a:blip r:embed="rId2"/>
          <a:stretch>
            <a:fillRect/>
          </a:stretch>
        </p:blipFill>
        <p:spPr>
          <a:xfrm>
            <a:off x="6613872" y="3161118"/>
            <a:ext cx="6220980" cy="4187189"/>
          </a:xfrm>
          <a:prstGeom prst="rect">
            <a:avLst/>
          </a:prstGeom>
        </p:spPr>
      </p:pic>
    </p:spTree>
    <p:extLst>
      <p:ext uri="{BB962C8B-B14F-4D97-AF65-F5344CB8AC3E}">
        <p14:creationId xmlns:p14="http://schemas.microsoft.com/office/powerpoint/2010/main" val="10435449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69B0EA-3EE3-422C-828D-4D2E00DF33B7}"/>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8</a:t>
            </a:fld>
            <a:endParaRPr lang="es-ES_tradnl" dirty="0"/>
          </a:p>
        </p:txBody>
      </p:sp>
      <p:sp>
        <p:nvSpPr>
          <p:cNvPr id="4" name="Title 3">
            <a:extLst>
              <a:ext uri="{FF2B5EF4-FFF2-40B4-BE49-F238E27FC236}">
                <a16:creationId xmlns:a16="http://schemas.microsoft.com/office/drawing/2014/main" id="{2B4DBBB1-25A6-40D4-95C7-C1B8C0FE0589}"/>
              </a:ext>
            </a:extLst>
          </p:cNvPr>
          <p:cNvSpPr>
            <a:spLocks noGrp="1"/>
          </p:cNvSpPr>
          <p:nvPr>
            <p:ph type="ctrTitle"/>
          </p:nvPr>
        </p:nvSpPr>
        <p:spPr/>
        <p:txBody>
          <a:bodyPr/>
          <a:lstStyle/>
          <a:p>
            <a:r>
              <a:rPr lang="es-ES_tradnl" dirty="0"/>
              <a:t>Paridad de género y seguridad nuclear</a:t>
            </a:r>
          </a:p>
        </p:txBody>
      </p:sp>
      <p:sp>
        <p:nvSpPr>
          <p:cNvPr id="5" name="Text Placeholder 4">
            <a:extLst>
              <a:ext uri="{FF2B5EF4-FFF2-40B4-BE49-F238E27FC236}">
                <a16:creationId xmlns:a16="http://schemas.microsoft.com/office/drawing/2014/main" id="{80E8B1EF-B617-4652-B87C-C2FC43E72B2E}"/>
              </a:ext>
            </a:extLst>
          </p:cNvPr>
          <p:cNvSpPr>
            <a:spLocks noGrp="1"/>
          </p:cNvSpPr>
          <p:nvPr>
            <p:ph type="body" sz="half" idx="16"/>
          </p:nvPr>
        </p:nvSpPr>
        <p:spPr>
          <a:xfrm>
            <a:off x="329184" y="2651350"/>
            <a:ext cx="6528816" cy="5745547"/>
          </a:xfrm>
        </p:spPr>
        <p:txBody>
          <a:bodyPr/>
          <a:lstStyle/>
          <a:p>
            <a:r>
              <a:rPr lang="es-ES_tradnl" sz="2800" dirty="0"/>
              <a:t>Los estudios muestran que los hombres y las mujeres tienen percepciones diferentes sobre qué constituye un riesgo, un peligro  o un desafío. Hombres y mujeres también ven de manera diferente las contramedidas (de seguridad) y cómo utilizarlas. </a:t>
            </a:r>
          </a:p>
          <a:p>
            <a:r>
              <a:rPr lang="es-ES_tradnl" sz="2800" dirty="0"/>
              <a:t>Las organizaciones que incluyen tanto a hombres como a mujeres tendrán una visión más amplia sobre los riesgos y la seguridad física, y eso les llevará a ser más eficientes. </a:t>
            </a:r>
          </a:p>
        </p:txBody>
      </p:sp>
      <p:pic>
        <p:nvPicPr>
          <p:cNvPr id="7" name="Picture 6">
            <a:extLst>
              <a:ext uri="{FF2B5EF4-FFF2-40B4-BE49-F238E27FC236}">
                <a16:creationId xmlns:a16="http://schemas.microsoft.com/office/drawing/2014/main" id="{BC6576DD-62EB-4879-8E83-8705F0FA4F1A}"/>
              </a:ext>
            </a:extLst>
          </p:cNvPr>
          <p:cNvPicPr>
            <a:picLocks noChangeAspect="1"/>
          </p:cNvPicPr>
          <p:nvPr/>
        </p:nvPicPr>
        <p:blipFill>
          <a:blip r:embed="rId2"/>
          <a:stretch>
            <a:fillRect/>
          </a:stretch>
        </p:blipFill>
        <p:spPr>
          <a:xfrm>
            <a:off x="6858000" y="2783206"/>
            <a:ext cx="5721964" cy="4586858"/>
          </a:xfrm>
          <a:prstGeom prst="rect">
            <a:avLst/>
          </a:prstGeom>
        </p:spPr>
      </p:pic>
    </p:spTree>
    <p:extLst>
      <p:ext uri="{BB962C8B-B14F-4D97-AF65-F5344CB8AC3E}">
        <p14:creationId xmlns:p14="http://schemas.microsoft.com/office/powerpoint/2010/main" val="12044657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66544F-081A-4B14-AB18-26A437FE42FF}"/>
              </a:ext>
            </a:extLst>
          </p:cNvPr>
          <p:cNvSpPr>
            <a:spLocks noGrp="1"/>
          </p:cNvSpPr>
          <p:nvPr>
            <p:ph type="sldNum" sz="quarter" idx="2"/>
          </p:nvPr>
        </p:nvSpPr>
        <p:spPr>
          <a:xfrm>
            <a:off x="12308254" y="9015975"/>
            <a:ext cx="193963" cy="318036"/>
          </a:xfrm>
        </p:spPr>
        <p:txBody>
          <a:bodyPr/>
          <a:lstStyle/>
          <a:p>
            <a:fld id="{86CB4B4D-7CA3-9044-876B-883B54F8677D}" type="slidenum">
              <a:rPr lang="es-ES_tradnl" smtClean="0"/>
              <a:t>9</a:t>
            </a:fld>
            <a:endParaRPr lang="es-ES_tradnl" dirty="0"/>
          </a:p>
        </p:txBody>
      </p:sp>
      <p:sp>
        <p:nvSpPr>
          <p:cNvPr id="4" name="Title 3">
            <a:extLst>
              <a:ext uri="{FF2B5EF4-FFF2-40B4-BE49-F238E27FC236}">
                <a16:creationId xmlns:a16="http://schemas.microsoft.com/office/drawing/2014/main" id="{82822A3D-8FB7-4E29-864B-53D2A4D60AA2}"/>
              </a:ext>
            </a:extLst>
          </p:cNvPr>
          <p:cNvSpPr>
            <a:spLocks noGrp="1"/>
          </p:cNvSpPr>
          <p:nvPr>
            <p:ph type="ctrTitle"/>
          </p:nvPr>
        </p:nvSpPr>
        <p:spPr>
          <a:xfrm>
            <a:off x="527048" y="1452186"/>
            <a:ext cx="11299191" cy="1126062"/>
          </a:xfrm>
        </p:spPr>
        <p:txBody>
          <a:bodyPr/>
          <a:lstStyle/>
          <a:p>
            <a:r>
              <a:rPr lang="es-ES_tradnl" dirty="0"/>
              <a:t>Seguridad nuclear en el diseño – </a:t>
            </a:r>
            <a:r>
              <a:rPr lang="es-ES_tradnl" i="1" dirty="0"/>
              <a:t>paridad de género en el diseño </a:t>
            </a:r>
            <a:r>
              <a:rPr lang="es-ES_tradnl" dirty="0"/>
              <a:t>. . </a:t>
            </a:r>
          </a:p>
        </p:txBody>
      </p:sp>
      <p:sp>
        <p:nvSpPr>
          <p:cNvPr id="5" name="Text Placeholder 4">
            <a:extLst>
              <a:ext uri="{FF2B5EF4-FFF2-40B4-BE49-F238E27FC236}">
                <a16:creationId xmlns:a16="http://schemas.microsoft.com/office/drawing/2014/main" id="{7EFDACC9-E703-410E-A2F3-3DBFAF0CB3DC}"/>
              </a:ext>
            </a:extLst>
          </p:cNvPr>
          <p:cNvSpPr>
            <a:spLocks noGrp="1"/>
          </p:cNvSpPr>
          <p:nvPr>
            <p:ph type="body" sz="half" idx="16"/>
          </p:nvPr>
        </p:nvSpPr>
        <p:spPr>
          <a:xfrm>
            <a:off x="527048" y="2801665"/>
            <a:ext cx="8854696" cy="5228483"/>
          </a:xfrm>
        </p:spPr>
        <p:txBody>
          <a:bodyPr/>
          <a:lstStyle/>
          <a:p>
            <a:pPr marL="457200" indent="-457200">
              <a:buFont typeface="Arial" panose="020B0604020202020204" pitchFamily="34" charset="0"/>
              <a:buChar char="•"/>
            </a:pPr>
            <a:r>
              <a:rPr lang="es-ES_tradnl" sz="2800" dirty="0"/>
              <a:t>Optar por incorporar las medidas de seguridad física en todos los niveles de una instalación desde el principio, es una elección deliberada. Si lo hacen, es probable que sus sistemas de seguridad funcionen mejor.</a:t>
            </a:r>
          </a:p>
          <a:p>
            <a:pPr marL="457200" indent="-457200">
              <a:buFont typeface="Arial" panose="020B0604020202020204" pitchFamily="34" charset="0"/>
              <a:buChar char="•"/>
            </a:pPr>
            <a:r>
              <a:rPr lang="es-ES_tradnl" sz="2800" dirty="0"/>
              <a:t>Optar por la paridad de género como un medio y un fin también es una elección, una elección que mejora las probabilidades de éxito. Se necesita una cultura abierta y propicia en el lugar de trabajo. También se necesita compromiso de parte de la gerencia, persistencia, honestidad, aliados y metas específicas.</a:t>
            </a:r>
          </a:p>
        </p:txBody>
      </p:sp>
      <p:pic>
        <p:nvPicPr>
          <p:cNvPr id="6" name="Picture 5">
            <a:extLst>
              <a:ext uri="{FF2B5EF4-FFF2-40B4-BE49-F238E27FC236}">
                <a16:creationId xmlns:a16="http://schemas.microsoft.com/office/drawing/2014/main" id="{3F2669F9-8D83-4F1B-84C6-4CE90CBD20B8}"/>
              </a:ext>
            </a:extLst>
          </p:cNvPr>
          <p:cNvPicPr>
            <a:picLocks noChangeAspect="1"/>
          </p:cNvPicPr>
          <p:nvPr/>
        </p:nvPicPr>
        <p:blipFill>
          <a:blip r:embed="rId2"/>
          <a:stretch>
            <a:fillRect/>
          </a:stretch>
        </p:blipFill>
        <p:spPr>
          <a:xfrm>
            <a:off x="9932486" y="3513964"/>
            <a:ext cx="2539873" cy="3456431"/>
          </a:xfrm>
          <a:prstGeom prst="rect">
            <a:avLst/>
          </a:prstGeom>
        </p:spPr>
      </p:pic>
    </p:spTree>
    <p:extLst>
      <p:ext uri="{BB962C8B-B14F-4D97-AF65-F5344CB8AC3E}">
        <p14:creationId xmlns:p14="http://schemas.microsoft.com/office/powerpoint/2010/main" val="199281413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äsentation1" id="{3A6BDB24-D39F-4CAE-83BD-ED67217061A3}" vid="{23A638C0-01AD-4336-A86D-D09840196D2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1497</TotalTime>
  <Words>719</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Yu Gothic</vt:lpstr>
      <vt:lpstr>Arial</vt:lpstr>
      <vt:lpstr>Calibri</vt:lpstr>
      <vt:lpstr>Calibri Light</vt:lpstr>
      <vt:lpstr>Effra Light</vt:lpstr>
      <vt:lpstr>Franklin Gothic Demi</vt:lpstr>
      <vt:lpstr>Gill Sans</vt:lpstr>
      <vt:lpstr>Helvetica Neue</vt:lpstr>
      <vt:lpstr>White</vt:lpstr>
      <vt:lpstr>Fomento de la paridad de género en la seguridad nuclear: Por qué importa y cómo hacerlo</vt:lpstr>
      <vt:lpstr>Fundamento mi caso en . . . . </vt:lpstr>
      <vt:lpstr>El caso de la paridad de género tiene muchas capas . . . y motivos </vt:lpstr>
      <vt:lpstr>Justicia. . . . . </vt:lpstr>
      <vt:lpstr>Innovación y desempeño . . . </vt:lpstr>
      <vt:lpstr>Talento y felicidad</vt:lpstr>
      <vt:lpstr>Eficiencia . . . </vt:lpstr>
      <vt:lpstr>Paridad de género y seguridad nuclear</vt:lpstr>
      <vt:lpstr>Seguridad nuclear en el diseño – paridad de género en el diseño . . </vt:lpstr>
      <vt:lpstr>Una nota final, en breve .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Dassen, Lars</dc:creator>
  <cp:lastModifiedBy>Ladd, Polly B.</cp:lastModifiedBy>
  <cp:revision>41</cp:revision>
  <dcterms:created xsi:type="dcterms:W3CDTF">2021-05-30T19:34:25Z</dcterms:created>
  <dcterms:modified xsi:type="dcterms:W3CDTF">2021-06-01T14:38:13Z</dcterms:modified>
</cp:coreProperties>
</file>