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382" r:id="rId5"/>
    <p:sldId id="499" r:id="rId6"/>
    <p:sldId id="505" r:id="rId7"/>
    <p:sldId id="507" r:id="rId8"/>
    <p:sldId id="491" r:id="rId9"/>
    <p:sldId id="497" r:id="rId10"/>
    <p:sldId id="495" r:id="rId11"/>
    <p:sldId id="504" r:id="rId12"/>
    <p:sldId id="496" r:id="rId13"/>
    <p:sldId id="493" r:id="rId14"/>
    <p:sldId id="494" r:id="rId15"/>
    <p:sldId id="503" r:id="rId16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5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oty, Kathleen A" initials="DKA" lastIdx="10" clrIdx="6">
    <p:extLst>
      <p:ext uri="{19B8F6BF-5375-455C-9EA6-DF929625EA0E}">
        <p15:presenceInfo xmlns:p15="http://schemas.microsoft.com/office/powerpoint/2012/main" userId="S::kathleen.doty@pnnl.gov::62c18a0a-e9ba-4a4a-b1be-87d238b9f4ce" providerId="AD"/>
      </p:ext>
    </p:extLst>
  </p:cmAuthor>
  <p:cmAuthor id="1" name="Hunsicker, Erika" initials="HE" lastIdx="20" clrIdx="0"/>
  <p:cmAuthor id="2" name="KDC" initials="KDC" lastIdx="2" clrIdx="1">
    <p:extLst>
      <p:ext uri="{19B8F6BF-5375-455C-9EA6-DF929625EA0E}">
        <p15:presenceInfo xmlns:p15="http://schemas.microsoft.com/office/powerpoint/2012/main" userId="KDC" providerId="None"/>
      </p:ext>
    </p:extLst>
  </p:cmAuthor>
  <p:cmAuthor id="3" name="ArtA" initials="AA" lastIdx="22" clrIdx="2">
    <p:extLst>
      <p:ext uri="{19B8F6BF-5375-455C-9EA6-DF929625EA0E}">
        <p15:presenceInfo xmlns:p15="http://schemas.microsoft.com/office/powerpoint/2012/main" userId="ArtA" providerId="None"/>
      </p:ext>
    </p:extLst>
  </p:cmAuthor>
  <p:cmAuthor id="4" name="Thompson, Evan M. (FELLOW)" initials="TEM(" lastIdx="5" clrIdx="3">
    <p:extLst>
      <p:ext uri="{19B8F6BF-5375-455C-9EA6-DF929625EA0E}">
        <p15:presenceInfo xmlns:p15="http://schemas.microsoft.com/office/powerpoint/2012/main" userId="S-1-5-21-2844929807-1687724802-988633214-192229" providerId="AD"/>
      </p:ext>
    </p:extLst>
  </p:cmAuthor>
  <p:cmAuthor id="5" name="Cotton, Laurel" initials="CL" lastIdx="7" clrIdx="4">
    <p:extLst>
      <p:ext uri="{19B8F6BF-5375-455C-9EA6-DF929625EA0E}">
        <p15:presenceInfo xmlns:p15="http://schemas.microsoft.com/office/powerpoint/2012/main" userId="S-1-5-21-2844929807-1687724802-988633214-35213" providerId="AD"/>
      </p:ext>
    </p:extLst>
  </p:cmAuthor>
  <p:cmAuthor id="6" name="Morgan, Amber (FELLOW)" initials="MA(" lastIdx="1" clrIdx="5">
    <p:extLst>
      <p:ext uri="{19B8F6BF-5375-455C-9EA6-DF929625EA0E}">
        <p15:presenceInfo xmlns:p15="http://schemas.microsoft.com/office/powerpoint/2012/main" userId="S-1-5-21-2844929807-1687724802-988633214-2505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33CC"/>
    <a:srgbClr val="2965A1"/>
    <a:srgbClr val="5BA0C1"/>
    <a:srgbClr val="52A5DB"/>
    <a:srgbClr val="0066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84548" autoAdjust="0"/>
  </p:normalViewPr>
  <p:slideViewPr>
    <p:cSldViewPr snapToGrid="0" snapToObjects="1">
      <p:cViewPr varScale="1">
        <p:scale>
          <a:sx n="67" d="100"/>
          <a:sy n="67" d="100"/>
        </p:scale>
        <p:origin x="1312" y="56"/>
      </p:cViewPr>
      <p:guideLst>
        <p:guide orient="horz" pos="2160"/>
        <p:guide pos="2880"/>
        <p:guide orient="horz" pos="2153"/>
      </p:guideLst>
    </p:cSldViewPr>
  </p:slideViewPr>
  <p:outlineViewPr>
    <p:cViewPr>
      <p:scale>
        <a:sx n="33" d="100"/>
        <a:sy n="33" d="100"/>
      </p:scale>
      <p:origin x="0" y="-93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CCF38-EE95-46ED-8FA5-CC2ACA4BF183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9992D-1B26-4154-908C-CBA9F5F14A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2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5556-E424-4E12-8F79-40B48084E6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2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992D-1B26-4154-908C-CBA9F5F14A3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59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992D-1B26-4154-908C-CBA9F5F14A3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73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992D-1B26-4154-908C-CBA9F5F14A3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34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992D-1B26-4154-908C-CBA9F5F14A3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50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992D-1B26-4154-908C-CBA9F5F14A3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1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992D-1B26-4154-908C-CBA9F5F14A3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21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992D-1B26-4154-908C-CBA9F5F14A3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3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992D-1B26-4154-908C-CBA9F5F14A3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65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992D-1B26-4154-908C-CBA9F5F14A3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58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992D-1B26-4154-908C-CBA9F5F14A3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03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992D-1B26-4154-908C-CBA9F5F14A3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9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717" y="3191255"/>
            <a:ext cx="5335626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717" y="4661280"/>
            <a:ext cx="5335626" cy="110523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4685-475D-0C4D-BBCF-192F19F61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9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30C93-847E-964E-900E-767FA01748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1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B8605-D662-9B47-A613-486EBCC7EE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9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C1822-1DC3-0E47-BEF4-1B3D499E52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38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8698-03D0-E64D-94B2-87B46583F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5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21661-1486-1744-A2B0-7A99BD9DB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5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44AC5-9BC6-7B4A-ABF3-30DB64D41C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1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69772-079F-7B4C-9A73-CA417C0688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8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CA9FB-17AF-5847-A750-0109D5AF84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4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61ED3-E323-0C42-8BBC-851D446397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FD827-BE18-BF43-B478-C5AC24F27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3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15187" y="5738416"/>
            <a:ext cx="1862138" cy="952500"/>
          </a:xfrm>
          <a:prstGeom prst="rect">
            <a:avLst/>
          </a:prstGeom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F177A3-4463-6841-B8B5-927964DF0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725719" y="280019"/>
            <a:ext cx="1347336" cy="656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pnnlcreative.getbynder.com/media/?mediaId=58FB9660-B972-4758-B8B7F667C5BBE282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ctrTitle"/>
          </p:nvPr>
        </p:nvSpPr>
        <p:spPr>
          <a:xfrm>
            <a:off x="2027583" y="3116605"/>
            <a:ext cx="7011643" cy="1390513"/>
          </a:xfrm>
        </p:spPr>
        <p:txBody>
          <a:bodyPr/>
          <a:lstStyle/>
          <a:p>
            <a:pPr algn="ctr"/>
            <a:r>
              <a:rPr lang="es-ES_tradnl" sz="3000" dirty="0">
                <a:latin typeface="Calibri" charset="0"/>
              </a:rPr>
              <a:t>Estrategias de empoderamiento de la mujer con miras al éxito y al crecimiento personal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5322" y="4348094"/>
            <a:ext cx="5866641" cy="1853924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1800" dirty="0">
                <a:solidFill>
                  <a:schemeClr val="bg1"/>
                </a:solidFill>
                <a:ea typeface="+mn-ea"/>
                <a:cs typeface="+mn-cs"/>
              </a:rPr>
              <a:t>Dirección Nacional de Seguridad Nuclear, </a:t>
            </a: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1800" dirty="0">
                <a:solidFill>
                  <a:schemeClr val="bg1"/>
                </a:solidFill>
                <a:ea typeface="+mn-ea"/>
                <a:cs typeface="+mn-cs"/>
              </a:rPr>
              <a:t>Departamento de Energía de Estados Unidos</a:t>
            </a:r>
            <a:endParaRPr lang="es-ES_tradnl" sz="10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1800" dirty="0">
                <a:ea typeface="+mn-ea"/>
                <a:cs typeface="+mn-cs"/>
              </a:rPr>
              <a:t>Kate Doty y Lindsey Gehrig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1800" dirty="0">
                <a:ea typeface="+mn-ea"/>
                <a:cs typeface="+mn-cs"/>
              </a:rPr>
              <a:t>Pacific Northwest National Laboratory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B4685-475D-0C4D-BBCF-192F19F6176F}" type="slidenum">
              <a:rPr lang="es-ES_tradnl" smtClean="0"/>
              <a:pPr>
                <a:defRPr/>
              </a:pPr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15646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5A5B-7637-CF49-9325-1BE8B77C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85453"/>
            <a:ext cx="8572500" cy="1143000"/>
          </a:xfrm>
        </p:spPr>
        <p:txBody>
          <a:bodyPr>
            <a:normAutofit/>
          </a:bodyPr>
          <a:lstStyle/>
          <a:p>
            <a:r>
              <a:rPr lang="es-ES_tradnl" sz="3200" dirty="0"/>
              <a:t>Recursos y oportunidades: </a:t>
            </a:r>
            <a:br>
              <a:rPr lang="es-ES_tradnl" sz="3200" dirty="0"/>
            </a:br>
            <a:r>
              <a:rPr lang="es-ES_tradnl" sz="3200" dirty="0"/>
              <a:t>Organizaciones profesionales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07B0-7876-864A-B797-6F789A73A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25" y="1354455"/>
            <a:ext cx="7620000" cy="5088678"/>
          </a:xfrm>
        </p:spPr>
        <p:txBody>
          <a:bodyPr/>
          <a:lstStyle/>
          <a:p>
            <a:r>
              <a:rPr lang="es-ES_tradnl" sz="2400" dirty="0">
                <a:ea typeface="ＭＳ Ｐゴシック"/>
              </a:rPr>
              <a:t>Ofrecer redes, mentorías, compromisos sustantivos </a:t>
            </a:r>
            <a:endParaRPr lang="es-ES_tradnl" sz="2400" dirty="0"/>
          </a:p>
          <a:p>
            <a:r>
              <a:rPr lang="es-ES_tradnl" sz="2400" dirty="0">
                <a:ea typeface="ＭＳ Ｐゴシック"/>
              </a:rPr>
              <a:t>Mundial, regional, local</a:t>
            </a:r>
            <a:endParaRPr lang="es-ES_tradnl" sz="1200" u="sng" dirty="0">
              <a:solidFill>
                <a:srgbClr val="0000FF"/>
              </a:solidFill>
              <a:cs typeface="Calibri"/>
            </a:endParaRPr>
          </a:p>
          <a:p>
            <a:pPr lvl="1" algn="ctr"/>
            <a:endParaRPr lang="es-ES_tradnl" sz="22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683F42-2054-4EE8-9532-23A85F99AD58}"/>
              </a:ext>
            </a:extLst>
          </p:cNvPr>
          <p:cNvSpPr txBox="1"/>
          <p:nvPr/>
        </p:nvSpPr>
        <p:spPr>
          <a:xfrm>
            <a:off x="372799" y="2536504"/>
            <a:ext cx="42119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_tradnl" sz="1600" b="1" i="1" dirty="0">
                <a:solidFill>
                  <a:srgbClr val="000000"/>
                </a:solidFill>
                <a:ea typeface="ＭＳ Ｐゴシック"/>
                <a:cs typeface="Calibri"/>
              </a:rPr>
              <a:t>Organizaciones con afiliación</a:t>
            </a:r>
            <a:endParaRPr lang="es-ES_tradnl" sz="1600" b="1" i="1" dirty="0">
              <a:solidFill>
                <a:srgbClr val="000000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ea typeface="+mn-lt"/>
                <a:cs typeface="+mn-lt"/>
              </a:rPr>
              <a:t>WinGLOBAL </a:t>
            </a:r>
            <a:endParaRPr lang="es-ES_tradnl" sz="1600" b="1" i="1" dirty="0">
              <a:solidFill>
                <a:srgbClr val="000000"/>
              </a:solidFill>
              <a:ea typeface="ＭＳ Ｐゴシック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ＭＳ Ｐゴシック"/>
                <a:cs typeface="Calibri"/>
              </a:rPr>
              <a:t>World Institute for Nuclear Security </a:t>
            </a:r>
            <a:r>
              <a:rPr lang="es-ES_tradnl" sz="1600" dirty="0">
                <a:ea typeface="ＭＳ Ｐゴシック"/>
                <a:cs typeface="Calibri"/>
              </a:rPr>
              <a:t>(WIN) y diversos capítulos nacionales </a:t>
            </a:r>
            <a:endParaRPr lang="es-ES_tradnl" sz="1600" dirty="0">
              <a:ea typeface="ＭＳ Ｐゴシック"/>
              <a:cs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ＭＳ Ｐゴシック"/>
                <a:cs typeface="Calibri"/>
              </a:rPr>
              <a:t>U.S. Women in Nuclear </a:t>
            </a:r>
            <a:endParaRPr lang="en-US" sz="16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Women in Nuclear Medicine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Women in Defense  </a:t>
            </a:r>
            <a:endParaRPr lang="en-US" sz="1600" dirty="0">
              <a:solidFill>
                <a:srgbClr val="000000"/>
              </a:solidFill>
              <a:ea typeface="ＭＳ Ｐゴシック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ＭＳ Ｐゴシック"/>
                <a:cs typeface="Calibri"/>
              </a:rPr>
              <a:t>Women of Color Advancing Peace, Security, and Conflict Transformation </a:t>
            </a:r>
            <a:endParaRPr lang="en-US" sz="1600" dirty="0">
              <a:solidFill>
                <a:srgbClr val="000000"/>
              </a:solidFill>
              <a:ea typeface="ＭＳ Ｐゴシック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ＭＳ Ｐゴシック"/>
                <a:cs typeface="+mn-lt"/>
              </a:rPr>
              <a:t>En voz Alta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Women in International Security </a:t>
            </a:r>
            <a:endParaRPr lang="en-US" sz="1600" dirty="0">
              <a:solidFill>
                <a:srgbClr val="000000"/>
              </a:solidFill>
              <a:ea typeface="ＭＳ Ｐゴシック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ＭＳ Ｐゴシック"/>
                <a:cs typeface="Calibri"/>
              </a:rPr>
              <a:t>Girl Security </a:t>
            </a:r>
          </a:p>
          <a:p>
            <a:endParaRPr lang="es-ES_trad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0638C-33F6-4A1B-A84F-0E81AB69B925}"/>
              </a:ext>
            </a:extLst>
          </p:cNvPr>
          <p:cNvSpPr txBox="1"/>
          <p:nvPr/>
        </p:nvSpPr>
        <p:spPr>
          <a:xfrm>
            <a:off x="4241800" y="2536504"/>
            <a:ext cx="44069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_tradnl" sz="1600" b="1" i="1" dirty="0">
                <a:solidFill>
                  <a:srgbClr val="000000"/>
                </a:solidFill>
                <a:ea typeface="ＭＳ Ｐゴシック"/>
                <a:cs typeface="Calibri"/>
              </a:rPr>
              <a:t>Fuentes de información</a:t>
            </a:r>
            <a:endParaRPr lang="es-ES_tradnl" sz="1600" b="1" i="1" dirty="0">
              <a:solidFill>
                <a:srgbClr val="000000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ＭＳ Ｐゴシック"/>
                <a:cs typeface="Calibri"/>
              </a:rPr>
              <a:t>WinARCAL </a:t>
            </a:r>
            <a:endParaRPr lang="en-US" sz="1600" b="1" i="1" dirty="0">
              <a:solidFill>
                <a:srgbClr val="000000"/>
              </a:solidFill>
              <a:ea typeface="ＭＳ Ｐゴシック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NTI – Gender Champions in Nuclear Policy</a:t>
            </a:r>
            <a:endParaRPr lang="en-US" sz="1600" dirty="0">
              <a:cs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WomenAdvance: Chemical Security   </a:t>
            </a:r>
            <a:endParaRPr lang="en-US" sz="1600" dirty="0">
              <a:solidFill>
                <a:srgbClr val="000000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ＭＳ Ｐゴシック"/>
                <a:cs typeface="Calibri"/>
              </a:rPr>
              <a:t>Young Women in Nonproliferation Initiative (</a:t>
            </a:r>
            <a:r>
              <a:rPr lang="es-ES_tradnl" sz="1600" dirty="0">
                <a:ea typeface="ＭＳ Ｐゴシック"/>
                <a:cs typeface="Calibri"/>
              </a:rPr>
              <a:t>administrado por el </a:t>
            </a:r>
            <a:r>
              <a:rPr lang="en-US" sz="1600" dirty="0">
                <a:ea typeface="ＭＳ Ｐゴシック"/>
                <a:cs typeface="Calibri"/>
              </a:rPr>
              <a:t>Middlebury Institute of International Studies at Monterey) </a:t>
            </a:r>
            <a:endParaRPr lang="en-US" sz="16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Leadership Council for Women in National Security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Women in Chemistry Symposium 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ＭＳ Ｐゴシック"/>
                <a:cs typeface="Calibri"/>
              </a:rPr>
              <a:t>Public Policy and Nuclear Threats (PPNT) Bootcamp </a:t>
            </a:r>
            <a:endParaRPr lang="en-US" sz="1600" dirty="0">
              <a:ea typeface="ＭＳ Ｐゴシック"/>
              <a:cs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ＭＳ Ｐゴシック"/>
                <a:cs typeface="Calibri"/>
              </a:rPr>
              <a:t>Bolsa de </a:t>
            </a:r>
            <a:r>
              <a:rPr lang="es-ES_tradnl" sz="1600" dirty="0">
                <a:ea typeface="ＭＳ Ｐゴシック"/>
                <a:cs typeface="Calibri"/>
              </a:rPr>
              <a:t>trabajo</a:t>
            </a:r>
            <a:r>
              <a:rPr lang="en-US" sz="1600" dirty="0">
                <a:ea typeface="ＭＳ Ｐゴシック"/>
                <a:cs typeface="Calibri"/>
              </a:rPr>
              <a:t> CBRNE Career Central</a:t>
            </a:r>
            <a:endParaRPr lang="en-US" sz="1600" dirty="0">
              <a:solidFill>
                <a:srgbClr val="000000"/>
              </a:solidFill>
              <a:ea typeface="ＭＳ Ｐゴシック"/>
              <a:cs typeface="Calibri"/>
            </a:endParaRPr>
          </a:p>
          <a:p>
            <a:endParaRPr lang="es-ES_trad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35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1290D-893A-F740-9500-794AA8EF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1165"/>
            <a:ext cx="7086600" cy="685323"/>
          </a:xfrm>
        </p:spPr>
        <p:txBody>
          <a:bodyPr/>
          <a:lstStyle/>
          <a:p>
            <a:r>
              <a:rPr lang="es-ES_tradnl" sz="3200" dirty="0"/>
              <a:t>Recursos y oportunidades</a:t>
            </a:r>
            <a:r>
              <a:rPr lang="en-US" sz="3200" dirty="0"/>
              <a:t>: </a:t>
            </a:r>
            <a:r>
              <a:rPr lang="es-ES" sz="3200" dirty="0"/>
              <a:t>Becas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AF5B4-9403-DC4F-9635-F3C12C509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4415"/>
            <a:ext cx="8469086" cy="4525963"/>
          </a:xfrm>
        </p:spPr>
        <p:txBody>
          <a:bodyPr/>
          <a:lstStyle/>
          <a:p>
            <a:r>
              <a:rPr lang="es-ES_tradnl" sz="2800" dirty="0"/>
              <a:t>Fortalecer y aumentar las destrezas técnicas que promuevan su carrera</a:t>
            </a:r>
          </a:p>
          <a:p>
            <a:r>
              <a:rPr lang="es-ES_tradnl" sz="2800" dirty="0"/>
              <a:t>Adquirir experiencia internacional</a:t>
            </a:r>
          </a:p>
          <a:p>
            <a:r>
              <a:rPr lang="es-ES_tradnl" sz="2800" dirty="0"/>
              <a:t>Para usted y/o sus discípulos/colegas</a:t>
            </a:r>
            <a:endParaRPr lang="es-ES_tradnl" sz="1000" u="sng" dirty="0"/>
          </a:p>
          <a:p>
            <a:pPr lvl="1"/>
            <a:r>
              <a:rPr lang="fr-FR" sz="1600" dirty="0">
                <a:ea typeface="ＭＳ Ｐゴシック"/>
              </a:rPr>
              <a:t>Programa de Becas Marie Sklodowska-Curie del OIEA</a:t>
            </a:r>
            <a:endParaRPr lang="en-US" sz="1600" dirty="0">
              <a:ea typeface="ＭＳ Ｐゴシック"/>
            </a:endParaRPr>
          </a:p>
          <a:p>
            <a:pPr lvl="1"/>
            <a:r>
              <a:rPr lang="en-US" sz="1600" dirty="0">
                <a:ea typeface="ＭＳ Ｐゴシック"/>
              </a:rPr>
              <a:t>Programa de becarios en seguridad nuclear de Rand Corporation Stanton  </a:t>
            </a:r>
          </a:p>
          <a:p>
            <a:pPr lvl="1"/>
            <a:r>
              <a:rPr lang="en-US" sz="1600" dirty="0">
                <a:ea typeface="ＭＳ Ｐゴシック"/>
              </a:rPr>
              <a:t>Becas internacionales administradas por la American Association of University Women </a:t>
            </a:r>
          </a:p>
          <a:p>
            <a:pPr lvl="1"/>
            <a:r>
              <a:rPr lang="en-US" sz="1600" dirty="0">
                <a:ea typeface="ＭＳ Ｐゴシック"/>
              </a:rPr>
              <a:t>Programa de becas del OIEA administrado por la Canadian Bureau for International Education </a:t>
            </a:r>
          </a:p>
          <a:p>
            <a:pPr lvl="1"/>
            <a:r>
              <a:rPr lang="en-US" sz="1600" dirty="0">
                <a:ea typeface="ＭＳ Ｐゴシック"/>
              </a:rPr>
              <a:t>Council on Foreign Relations International Affairs Fellowship in Nuclear Security </a:t>
            </a:r>
          </a:p>
          <a:p>
            <a:pPr lvl="1"/>
            <a:r>
              <a:rPr lang="en-US" sz="1600" dirty="0">
                <a:ea typeface="+mn-lt"/>
                <a:cs typeface="+mn-lt"/>
              </a:rPr>
              <a:t>Becas de Foreign Policy Interrupted  </a:t>
            </a:r>
          </a:p>
          <a:p>
            <a:pPr lvl="1"/>
            <a:r>
              <a:rPr lang="en-US" sz="1600" dirty="0">
                <a:ea typeface="+mn-lt"/>
                <a:cs typeface="+mn-lt"/>
              </a:rPr>
              <a:t>The David M. Rubenstein Fellows </a:t>
            </a:r>
          </a:p>
          <a:p>
            <a:pPr lvl="1"/>
            <a:r>
              <a:rPr lang="en-US" sz="1600" dirty="0">
                <a:ea typeface="ＭＳ Ｐゴシック"/>
                <a:cs typeface="Calibri"/>
              </a:rPr>
              <a:t>TechWomen administrado por el Bureau of Education and Cultural Affairs</a:t>
            </a:r>
            <a:endParaRPr lang="en-US" sz="1600" dirty="0">
              <a:highlight>
                <a:srgbClr val="FFFF00"/>
              </a:highlight>
              <a:ea typeface="ＭＳ Ｐゴシック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097F5758-C9DC-4C75-8F5F-82E58ACA3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990" y="6081201"/>
            <a:ext cx="672829" cy="534454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E9589E7-B9CC-4759-9A93-B5E9DE9EE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79435" y="6571369"/>
            <a:ext cx="146855" cy="45719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CEE44F6-1B85-4F81-A82A-E884458A2C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722" y="6154459"/>
            <a:ext cx="876300" cy="51435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F5195A79-3157-4BDB-9842-32F5F85751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205" y="6067441"/>
            <a:ext cx="1771650" cy="561975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3EFDAB5D-9E3B-433C-83D1-1ED867AB15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0492" y="6112263"/>
            <a:ext cx="1076325" cy="504825"/>
          </a:xfrm>
          <a:prstGeom prst="rect">
            <a:avLst/>
          </a:prstGeom>
        </p:spPr>
      </p:pic>
      <p:pic>
        <p:nvPicPr>
          <p:cNvPr id="2050" name="Picture 2" descr="IAEA – International Atomic Energy Agency Logo [EPS-PDF] | Peace logo,  Government logo, Peace">
            <a:extLst>
              <a:ext uri="{FF2B5EF4-FFF2-40B4-BE49-F238E27FC236}">
                <a16:creationId xmlns:a16="http://schemas.microsoft.com/office/drawing/2014/main" id="{B9D151D2-83A7-4E7B-B34A-F1C780DDF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" y="6067441"/>
            <a:ext cx="943851" cy="68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chWomen (@TechWomen) | Twitter">
            <a:extLst>
              <a:ext uri="{FF2B5EF4-FFF2-40B4-BE49-F238E27FC236}">
                <a16:creationId xmlns:a16="http://schemas.microsoft.com/office/drawing/2014/main" id="{367CB767-4E96-445D-9341-F4A901F20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54" y="5862800"/>
            <a:ext cx="1073352" cy="8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riffith Awarded Post-doctoral Fellowship at RAND Corporation - Ohio  University | College of Arts &amp; Sciences">
            <a:extLst>
              <a:ext uri="{FF2B5EF4-FFF2-40B4-BE49-F238E27FC236}">
                <a16:creationId xmlns:a16="http://schemas.microsoft.com/office/drawing/2014/main" id="{FA5BEF44-CBBE-4E85-8F49-53B80DAF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49" y="6035052"/>
            <a:ext cx="753165" cy="7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rookings - Quality. Independence. Impact.">
            <a:extLst>
              <a:ext uri="{FF2B5EF4-FFF2-40B4-BE49-F238E27FC236}">
                <a16:creationId xmlns:a16="http://schemas.microsoft.com/office/drawing/2014/main" id="{B82CA9C7-1314-4BFC-83C5-1381357FD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88" y="5884857"/>
            <a:ext cx="1698398" cy="8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3159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3CAC-F258-47B2-B498-FD31D4ED7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145"/>
            <a:ext cx="8229600" cy="1143000"/>
          </a:xfrm>
        </p:spPr>
        <p:txBody>
          <a:bodyPr/>
          <a:lstStyle/>
          <a:p>
            <a:r>
              <a:rPr lang="es-ES_tradnl" dirty="0"/>
              <a:t>Qué nos podemos llevar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D4F75-174F-4EEA-9B09-15B1819D1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97" y="1565629"/>
            <a:ext cx="7988364" cy="4261752"/>
          </a:xfrm>
        </p:spPr>
        <p:txBody>
          <a:bodyPr/>
          <a:lstStyle/>
          <a:p>
            <a:r>
              <a:rPr lang="es-ES_tradnl" dirty="0"/>
              <a:t>Apoyarse mutuamente en todos los niveles </a:t>
            </a:r>
          </a:p>
          <a:p>
            <a:pPr marL="457200" lvl="1" indent="0">
              <a:buNone/>
            </a:pPr>
            <a:endParaRPr lang="es-ES_tradnl" sz="1200" dirty="0"/>
          </a:p>
          <a:p>
            <a:pPr marL="457200" lvl="1" indent="0">
              <a:buNone/>
            </a:pPr>
            <a:r>
              <a:rPr lang="es-ES_tradnl" dirty="0"/>
              <a:t>	Educación</a:t>
            </a:r>
            <a:endParaRPr lang="es-ES_tradnl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s-ES_tradnl" sz="1600" dirty="0"/>
          </a:p>
          <a:p>
            <a:pPr marL="457200" lvl="1" indent="0">
              <a:buNone/>
            </a:pPr>
            <a:r>
              <a:rPr lang="es-ES_tradnl" dirty="0"/>
              <a:t>	Empoderamiento</a:t>
            </a:r>
            <a:endParaRPr lang="es-ES_tradnl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s-ES_tradnl" sz="1600" dirty="0"/>
          </a:p>
          <a:p>
            <a:pPr marL="457200" lvl="1" indent="0">
              <a:buNone/>
            </a:pPr>
            <a:r>
              <a:rPr lang="es-ES_tradnl" dirty="0"/>
              <a:t>	Conexiones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066FCC6-1EBC-405E-8641-5A064B112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555" y="5018315"/>
            <a:ext cx="1804246" cy="1436346"/>
          </a:xfrm>
          <a:prstGeom prst="rect">
            <a:avLst/>
          </a:prstGeom>
        </p:spPr>
      </p:pic>
      <p:pic>
        <p:nvPicPr>
          <p:cNvPr id="7" name="Graphic 6" descr="Star">
            <a:extLst>
              <a:ext uri="{FF2B5EF4-FFF2-40B4-BE49-F238E27FC236}">
                <a16:creationId xmlns:a16="http://schemas.microsoft.com/office/drawing/2014/main" id="{30A89E04-FCD9-435F-BA6C-2E0131EEB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18" y="3065134"/>
            <a:ext cx="653142" cy="653142"/>
          </a:xfrm>
          <a:prstGeom prst="rect">
            <a:avLst/>
          </a:prstGeom>
        </p:spPr>
      </p:pic>
      <p:pic>
        <p:nvPicPr>
          <p:cNvPr id="8" name="Graphic 7" descr="Star">
            <a:extLst>
              <a:ext uri="{FF2B5EF4-FFF2-40B4-BE49-F238E27FC236}">
                <a16:creationId xmlns:a16="http://schemas.microsoft.com/office/drawing/2014/main" id="{84484373-064D-4002-92EA-A2F19490A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318" y="3887507"/>
            <a:ext cx="653142" cy="653142"/>
          </a:xfrm>
          <a:prstGeom prst="rect">
            <a:avLst/>
          </a:prstGeom>
        </p:spPr>
      </p:pic>
      <p:pic>
        <p:nvPicPr>
          <p:cNvPr id="9" name="Graphic 8" descr="Star">
            <a:extLst>
              <a:ext uri="{FF2B5EF4-FFF2-40B4-BE49-F238E27FC236}">
                <a16:creationId xmlns:a16="http://schemas.microsoft.com/office/drawing/2014/main" id="{B1BC1E64-7C90-4C93-B11B-570800BE4E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5318" y="2242761"/>
            <a:ext cx="653142" cy="65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3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3CAC-F258-47B2-B498-FD31D4ED7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146503"/>
            <a:ext cx="8229600" cy="1143000"/>
          </a:xfrm>
        </p:spPr>
        <p:txBody>
          <a:bodyPr/>
          <a:lstStyle/>
          <a:p>
            <a:r>
              <a:rPr lang="es-ES_tradnl" dirty="0"/>
              <a:t>Contexto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D4F75-174F-4EEA-9B09-15B1819D1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19" y="1371600"/>
            <a:ext cx="9053407" cy="5339897"/>
          </a:xfrm>
        </p:spPr>
        <p:txBody>
          <a:bodyPr/>
          <a:lstStyle/>
          <a:p>
            <a:r>
              <a:rPr lang="es-ES_tradnl" sz="2600" dirty="0"/>
              <a:t>Iniciativas internacionales en procura de la igualdad de género</a:t>
            </a:r>
          </a:p>
          <a:p>
            <a:r>
              <a:rPr lang="es-ES_tradnl" sz="2600" dirty="0"/>
              <a:t>Introducción a la iniciativa Mujeres en Seguridad Nuclear (NSW)</a:t>
            </a:r>
          </a:p>
          <a:p>
            <a:r>
              <a:rPr lang="es-ES_tradnl" sz="2600" dirty="0"/>
              <a:t>Estrategias para el éxito</a:t>
            </a:r>
          </a:p>
          <a:p>
            <a:pPr lvl="1">
              <a:spcBef>
                <a:spcPts val="300"/>
              </a:spcBef>
            </a:pPr>
            <a:r>
              <a:rPr lang="es-ES_tradnl" sz="2600" dirty="0"/>
              <a:t>Grupos de recursos para el personal</a:t>
            </a:r>
          </a:p>
          <a:p>
            <a:pPr lvl="1">
              <a:spcBef>
                <a:spcPts val="300"/>
              </a:spcBef>
            </a:pPr>
            <a:r>
              <a:rPr lang="es-ES_tradnl" sz="2600"/>
              <a:t>Mentorías</a:t>
            </a:r>
            <a:endParaRPr lang="es-ES_tradnl" sz="2600" dirty="0"/>
          </a:p>
          <a:p>
            <a:pPr lvl="1">
              <a:spcBef>
                <a:spcPts val="300"/>
              </a:spcBef>
            </a:pPr>
            <a:r>
              <a:rPr lang="es-ES_tradnl" sz="2600" dirty="0"/>
              <a:t>Compromisos institucionales (compromiso con la paridad)</a:t>
            </a:r>
          </a:p>
          <a:p>
            <a:r>
              <a:rPr lang="es-ES_tradnl" sz="2600" dirty="0"/>
              <a:t>Recursos y oportunidades</a:t>
            </a:r>
          </a:p>
          <a:p>
            <a:pPr lvl="1">
              <a:spcBef>
                <a:spcPts val="300"/>
              </a:spcBef>
            </a:pPr>
            <a:r>
              <a:rPr lang="es-ES_tradnl" sz="2600" dirty="0"/>
              <a:t>Asociaciones profesionales</a:t>
            </a:r>
          </a:p>
          <a:p>
            <a:pPr lvl="1">
              <a:spcBef>
                <a:spcPts val="300"/>
              </a:spcBef>
            </a:pPr>
            <a:r>
              <a:rPr lang="es-ES_tradnl" sz="2600" dirty="0"/>
              <a:t>Becas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0F3D6C0D-25E4-4258-B2C1-5A18EA78C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707" y="5672667"/>
            <a:ext cx="2306398" cy="85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0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6CD94-6A60-AB44-B1DD-9F552675B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220935"/>
            <a:ext cx="8229600" cy="1143000"/>
          </a:xfrm>
        </p:spPr>
        <p:txBody>
          <a:bodyPr/>
          <a:lstStyle/>
          <a:p>
            <a:r>
              <a:rPr lang="es-ES_tradnl" dirty="0"/>
              <a:t>Organizaciones </a:t>
            </a:r>
            <a:r>
              <a:rPr lang="es-ES_tradnl" sz="4000" dirty="0"/>
              <a:t>internacionales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E3282-C012-3D47-B7B2-D24CBFC9C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47682"/>
            <a:ext cx="7998443" cy="4532242"/>
          </a:xfrm>
        </p:spPr>
        <p:txBody>
          <a:bodyPr/>
          <a:lstStyle/>
          <a:p>
            <a:r>
              <a:rPr lang="es-ES_tradnl" sz="2200" b="1" dirty="0">
                <a:ea typeface="ＭＳ Ｐゴシック"/>
              </a:rPr>
              <a:t>ODS 5 de la ONU: Lograr la igualdad entre los géneros y empoderar a todas las mujeres y las niñas </a:t>
            </a:r>
          </a:p>
          <a:p>
            <a:pPr lvl="1"/>
            <a:r>
              <a:rPr lang="es-ES_tradnl" sz="1800" dirty="0">
                <a:ea typeface="+mn-lt"/>
                <a:cs typeface="+mn-lt"/>
              </a:rPr>
              <a:t>Si bien se observan mejoras, por ejemplo, mayor cantidad de mujeres en puestos de liderazgo, sigue sin alcanzarse la plena igualdad de género. </a:t>
            </a:r>
          </a:p>
          <a:p>
            <a:pPr lvl="1"/>
            <a:r>
              <a:rPr lang="es-ES_tradnl" sz="1800" dirty="0">
                <a:ea typeface="+mn-lt"/>
                <a:cs typeface="+mn-lt"/>
              </a:rPr>
              <a:t>El ODS 5 promueve una serie de objetivos, incluyendo garantizar la participación real y la igualdad de oportunidades de liderazgo en todos los niveles del proceso de toma de decisiones políticas y económicas y en la función pública. </a:t>
            </a:r>
          </a:p>
          <a:p>
            <a:r>
              <a:rPr lang="es-ES_tradnl" sz="2200" b="1" dirty="0">
                <a:ea typeface="ＭＳ Ｐゴシック"/>
              </a:rPr>
              <a:t>CEPAL, ONU - División de Asuntos de Género</a:t>
            </a:r>
            <a:endParaRPr lang="es-ES_tradnl" sz="2200" b="1" dirty="0"/>
          </a:p>
          <a:p>
            <a:pPr lvl="1"/>
            <a:r>
              <a:rPr lang="es-ES_tradnl" sz="1800" dirty="0">
                <a:ea typeface="ＭＳ Ｐゴシック"/>
              </a:rPr>
              <a:t>Papel activo en la incorporación del tema de género en América Latina y el Caribe </a:t>
            </a:r>
            <a:endParaRPr lang="es-ES_tradnl" sz="1800" dirty="0">
              <a:cs typeface="Calibri"/>
            </a:endParaRPr>
          </a:p>
          <a:p>
            <a:pPr lvl="1"/>
            <a:r>
              <a:rPr lang="es-ES_tradnl" sz="1800" dirty="0">
                <a:ea typeface="+mn-lt"/>
                <a:cs typeface="+mn-lt"/>
              </a:rPr>
              <a:t>Estrecha colaboración con la institucionalidad nacional para la promoción de la mujer en la región, la sociedad civil, el movimiento en pro de la mujer, organizaciones feministas y formuladores de políticas públicas, incluyendo los institutos nacionales de estadística.</a:t>
            </a:r>
            <a:endParaRPr lang="es-ES_tradnl" sz="1800" dirty="0">
              <a:ea typeface="ＭＳ Ｐゴシック"/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BB54375-699A-46AB-B820-6E740104E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600" y="2652389"/>
            <a:ext cx="975211" cy="112548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1EC1808-00B5-4B14-B69D-344960DF8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8443" y="4955764"/>
            <a:ext cx="881368" cy="10330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8456FB-57A1-4581-A127-04B7E5F9B191}"/>
              </a:ext>
            </a:extLst>
          </p:cNvPr>
          <p:cNvSpPr txBox="1"/>
          <p:nvPr/>
        </p:nvSpPr>
        <p:spPr>
          <a:xfrm>
            <a:off x="0" y="1216685"/>
            <a:ext cx="8772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i="1" dirty="0">
                <a:ea typeface="ＭＳ Ｐゴシック"/>
              </a:rPr>
              <a:t>Las organizaciones internacionales se han comprometido a alcanzar la equidad de género y empoderar a todas las mujeres y niñas</a:t>
            </a:r>
            <a:endParaRPr lang="es-ES_tradnl" sz="24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991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6CD94-6A60-AB44-B1DD-9F552675B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220935"/>
            <a:ext cx="8229600" cy="1143000"/>
          </a:xfrm>
        </p:spPr>
        <p:txBody>
          <a:bodyPr/>
          <a:lstStyle/>
          <a:p>
            <a:r>
              <a:rPr lang="es-ES_tradnl" dirty="0"/>
              <a:t>Organizaciones </a:t>
            </a:r>
            <a:r>
              <a:rPr lang="es-ES_tradnl" sz="4000" dirty="0"/>
              <a:t>internacionales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E3282-C012-3D47-B7B2-D24CBFC9C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253" y="792054"/>
            <a:ext cx="8767846" cy="3437212"/>
          </a:xfrm>
        </p:spPr>
        <p:txBody>
          <a:bodyPr/>
          <a:lstStyle/>
          <a:p>
            <a:pPr marL="0" indent="0" algn="ctr">
              <a:buNone/>
            </a:pPr>
            <a:endParaRPr lang="es-ES_tradnl" sz="2000" dirty="0"/>
          </a:p>
          <a:p>
            <a:r>
              <a:rPr lang="es-ES_tradnl" sz="2400" b="1" dirty="0">
                <a:ea typeface="ＭＳ Ｐゴシック"/>
              </a:rPr>
              <a:t>OIEA: Compromiso con la igualdad de género </a:t>
            </a:r>
            <a:endParaRPr lang="es-ES_tradnl" sz="3600" dirty="0"/>
          </a:p>
          <a:p>
            <a:pPr lvl="1"/>
            <a:r>
              <a:rPr lang="es-ES_tradnl" sz="2000" dirty="0">
                <a:ea typeface="+mn-lt"/>
                <a:cs typeface="+mn-lt"/>
              </a:rPr>
              <a:t>"La igualdad de género y el empoderamiento de la mujer son elementos centrales de los Objetivos de Desarrollo Sostenible y son fundamentales para la plena realización de los derechos y el potencial de todos. Estos objetivos fundamentales también deben orientar nuestra labor en el OIEA" </a:t>
            </a:r>
            <a:r>
              <a:rPr lang="es-ES_tradnl" sz="2000" i="1" dirty="0">
                <a:ea typeface="+mn-lt"/>
                <a:cs typeface="+mn-lt"/>
              </a:rPr>
              <a:t>- Rafael Mariano Grossi, Director General OIEA</a:t>
            </a:r>
          </a:p>
          <a:p>
            <a:pPr lvl="1"/>
            <a:r>
              <a:rPr lang="es-ES_tradnl" sz="2000" dirty="0">
                <a:ea typeface="+mn-lt"/>
                <a:cs typeface="+mn-lt"/>
              </a:rPr>
              <a:t>Patrocinio de seminarios virtuales sobre el papel de la mujer en la industria nuclear</a:t>
            </a:r>
          </a:p>
          <a:p>
            <a:pPr lvl="2"/>
            <a:r>
              <a:rPr lang="es-ES_tradnl" sz="1600" dirty="0">
                <a:ea typeface="+mn-lt"/>
                <a:cs typeface="+mn-lt"/>
              </a:rPr>
              <a:t>"Día internacional de la mujer: Las mujeres en el OIEA nos comparten su trayectoria"</a:t>
            </a:r>
            <a:endParaRPr lang="es-ES_tradnl" sz="1600" dirty="0">
              <a:ea typeface="ＭＳ Ｐゴシック"/>
              <a:cs typeface="Calibri"/>
            </a:endParaRPr>
          </a:p>
          <a:p>
            <a:pPr lvl="1"/>
            <a:endParaRPr lang="es-ES_tradnl" sz="1600" dirty="0">
              <a:ea typeface="ＭＳ Ｐゴシック"/>
              <a:cs typeface="Calibri"/>
            </a:endParaRPr>
          </a:p>
          <a:p>
            <a:pPr lvl="1"/>
            <a:endParaRPr lang="es-ES_tradnl" sz="1600" dirty="0">
              <a:ea typeface="ＭＳ Ｐゴシック"/>
              <a:cs typeface="Calibri"/>
            </a:endParaRPr>
          </a:p>
          <a:p>
            <a:pPr lvl="1"/>
            <a:endParaRPr lang="es-ES_tradnl" sz="1600" dirty="0">
              <a:ea typeface="ＭＳ Ｐゴシック"/>
              <a:cs typeface="Calibri"/>
            </a:endParaRPr>
          </a:p>
          <a:p>
            <a:pPr lvl="1"/>
            <a:endParaRPr lang="es-ES_tradnl" sz="1600" dirty="0">
              <a:ea typeface="ＭＳ Ｐゴシック"/>
              <a:cs typeface="Calibri"/>
            </a:endParaRPr>
          </a:p>
          <a:p>
            <a:pPr lvl="1"/>
            <a:endParaRPr lang="es-ES_tradnl" sz="1600" dirty="0">
              <a:ea typeface="ＭＳ Ｐゴシック"/>
              <a:cs typeface="Calibri"/>
            </a:endParaRPr>
          </a:p>
          <a:p>
            <a:pPr lvl="1"/>
            <a:endParaRPr lang="es-ES_tradnl" sz="1600" dirty="0">
              <a:ea typeface="ＭＳ Ｐゴシック"/>
              <a:cs typeface="Calibri"/>
            </a:endParaRPr>
          </a:p>
          <a:p>
            <a:pPr lvl="1"/>
            <a:endParaRPr lang="es-ES_tradnl" sz="1600" dirty="0">
              <a:ea typeface="ＭＳ Ｐゴシック"/>
              <a:cs typeface="Calibri"/>
            </a:endParaRPr>
          </a:p>
          <a:p>
            <a:pPr marL="457200" lvl="1" indent="0">
              <a:buNone/>
            </a:pPr>
            <a:endParaRPr lang="es-ES_tradnl" sz="1600" b="1" dirty="0">
              <a:ea typeface="ＭＳ Ｐゴシック"/>
              <a:cs typeface="Calibri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2C7046F7-9B46-4771-9D70-7C3D54FBE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49" y="4136502"/>
            <a:ext cx="3653848" cy="2012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0147D5-9340-48C0-A143-4B333DEF5879}"/>
              </a:ext>
            </a:extLst>
          </p:cNvPr>
          <p:cNvSpPr txBox="1"/>
          <p:nvPr/>
        </p:nvSpPr>
        <p:spPr>
          <a:xfrm flipH="1">
            <a:off x="4527600" y="4251402"/>
            <a:ext cx="45274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ea typeface="+mn-lt"/>
                <a:cs typeface="+mn-lt"/>
              </a:rPr>
              <a:t>“La igualdad de género debe ser aceptada y reconocida por cada persona en su vida cotidiana, sobre todo por aquellas personas que ocupan puestos gerenciales y necesitan mostrar el camino y dar el ejemplo”.</a:t>
            </a:r>
          </a:p>
          <a:p>
            <a:endParaRPr lang="es-ES_tradnl" sz="1600" dirty="0">
              <a:ea typeface="+mn-lt"/>
              <a:cs typeface="+mn-lt"/>
            </a:endParaRPr>
          </a:p>
          <a:p>
            <a:r>
              <a:rPr lang="es-ES_tradnl" sz="1400" dirty="0">
                <a:ea typeface="ＭＳ Ｐゴシック"/>
                <a:cs typeface="Calibri"/>
              </a:rPr>
              <a:t>“Rompiendo el techo de cristal: La historia de una mujer: de la ciencia de las radiaciones a la seguridad física nuclear</a:t>
            </a:r>
            <a:r>
              <a:rPr lang="es-ES_tradnl" sz="1400" dirty="0"/>
              <a:t>”</a:t>
            </a:r>
          </a:p>
          <a:p>
            <a:r>
              <a:rPr lang="es-ES_tradnl" sz="1400" dirty="0">
                <a:ea typeface="ＭＳ Ｐゴシック"/>
                <a:cs typeface="Calibri"/>
              </a:rPr>
              <a:t>- </a:t>
            </a:r>
            <a:r>
              <a:rPr lang="es-ES_tradnl" sz="1400" dirty="0">
                <a:ea typeface="+mn-lt"/>
                <a:cs typeface="+mn-lt"/>
              </a:rPr>
              <a:t>Elena </a:t>
            </a:r>
            <a:r>
              <a:rPr lang="en-US" sz="1400" dirty="0">
                <a:ea typeface="+mn-lt"/>
                <a:cs typeface="+mn-lt"/>
              </a:rPr>
              <a:t>Buglova</a:t>
            </a:r>
            <a:r>
              <a:rPr lang="es-ES_tradnl" sz="1400" dirty="0">
                <a:ea typeface="+mn-lt"/>
                <a:cs typeface="+mn-lt"/>
              </a:rPr>
              <a:t>, Directora de la División de Seguridad Física Nuclear</a:t>
            </a:r>
            <a:endParaRPr lang="es-ES_tradnl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A4A17-8D09-46EA-B34C-8C85C0EA3D78}"/>
              </a:ext>
            </a:extLst>
          </p:cNvPr>
          <p:cNvSpPr txBox="1"/>
          <p:nvPr/>
        </p:nvSpPr>
        <p:spPr>
          <a:xfrm>
            <a:off x="234245" y="6149458"/>
            <a:ext cx="45677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Elena Buglova, actual directora de la División de Seguridad Física Nuclear del OIEA. (Fotografía: D. Calma/OIEA)</a:t>
            </a:r>
            <a:endParaRPr lang="es-ES_tradnl" sz="10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/>
              <a:cs typeface="Calibri"/>
            </a:endParaRPr>
          </a:p>
          <a:p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93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36D4F31-1BE8-45B6-B529-E514625C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12" y="1844468"/>
            <a:ext cx="1619795" cy="10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3D8DF2-12F7-184D-9BBE-E7AA84BC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21" y="256130"/>
            <a:ext cx="7406901" cy="997660"/>
          </a:xfrm>
        </p:spPr>
        <p:txBody>
          <a:bodyPr>
            <a:normAutofit/>
          </a:bodyPr>
          <a:lstStyle/>
          <a:p>
            <a:r>
              <a:rPr lang="es-ES_tradnl" sz="2800" dirty="0"/>
              <a:t>Mujeres en Seguridad Nuclear: ¿Quiénes somos?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0E54C-C57F-0141-A4E4-F19969B97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4" y="1143364"/>
            <a:ext cx="7194036" cy="3892466"/>
          </a:xfrm>
        </p:spPr>
        <p:txBody>
          <a:bodyPr/>
          <a:lstStyle/>
          <a:p>
            <a:r>
              <a:rPr lang="es-ES_tradnl" sz="2000" dirty="0"/>
              <a:t>El Programa Internacional de Seguridad Nuclear (INS) de la Dirección Nacional de Seguridad Nuclear creó en 2019 la iniciativa Mujeres en Seguridad Nuclear (NSW)</a:t>
            </a:r>
          </a:p>
          <a:p>
            <a:pPr marL="0" indent="0">
              <a:buNone/>
            </a:pPr>
            <a:endParaRPr lang="es-ES_tradnl" sz="900" dirty="0"/>
          </a:p>
          <a:p>
            <a:r>
              <a:rPr lang="es-ES_tradnl" sz="2000" dirty="0"/>
              <a:t>El propósito de la iniciativa es: </a:t>
            </a:r>
          </a:p>
          <a:p>
            <a:pPr lvl="1"/>
            <a:r>
              <a:rPr lang="es-ES_tradnl" sz="1800" dirty="0"/>
              <a:t>Promover el papel y la visibilidad de las mujeres</a:t>
            </a:r>
          </a:p>
          <a:p>
            <a:pPr lvl="1"/>
            <a:r>
              <a:rPr lang="es-ES_tradnl" sz="1800" dirty="0"/>
              <a:t>Brindar oportunidades de educación, capacitación, investigación y otras oportunidades de desarrollo profesional</a:t>
            </a:r>
          </a:p>
          <a:p>
            <a:pPr lvl="1"/>
            <a:r>
              <a:rPr lang="es-ES_tradnl" sz="1800" dirty="0"/>
              <a:t>Aumentar la representación de la mujer en todos los ámbitos de la seguridad nuclear </a:t>
            </a:r>
          </a:p>
          <a:p>
            <a:pPr lvl="1"/>
            <a:r>
              <a:rPr lang="es-ES_tradnl" sz="1800" dirty="0"/>
              <a:t>Estamos apalancando nuestra relación con organizaciones internacionales, no gubernamentales y países socios para avanzar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A6752-B5BB-4EC5-805F-BBB7CE2BA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351" y="5035830"/>
            <a:ext cx="4877353" cy="171362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26A13FF-4CD9-49DB-9C17-30C9A47F86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4643" y="5054095"/>
            <a:ext cx="1434564" cy="1139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458610-A363-4CE6-ADDA-B3F4838FE1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3780" y="3785931"/>
            <a:ext cx="1754979" cy="579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4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B74C-BF09-42D4-AA8A-D7860DE1F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26" y="251720"/>
            <a:ext cx="7530716" cy="845883"/>
          </a:xfrm>
        </p:spPr>
        <p:txBody>
          <a:bodyPr/>
          <a:lstStyle/>
          <a:p>
            <a:r>
              <a:rPr lang="es-ES_tradnl" sz="2800" dirty="0"/>
              <a:t>Mujeres en Seguridad Nuclear: ¿Qué hacemos?</a:t>
            </a:r>
            <a:endParaRPr lang="en-US" sz="3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61A658-728E-49F1-9132-D84A6C3D2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350478"/>
            <a:ext cx="7530716" cy="3720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4C974-F8BF-4CC7-942F-D1EF005C8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982" y="1362828"/>
            <a:ext cx="5006446" cy="84588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F73D603-2315-46D0-8FCB-4F9332D80A35}"/>
              </a:ext>
            </a:extLst>
          </p:cNvPr>
          <p:cNvSpPr txBox="1"/>
          <p:nvPr/>
        </p:nvSpPr>
        <p:spPr>
          <a:xfrm>
            <a:off x="2159982" y="2350478"/>
            <a:ext cx="6132734" cy="3852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Incidir en las organizaciones internacionales y no gubernamentales para crear oportunidades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Conectar a las mujeres en organizaciones de países colaboradores con otras personas expertas nacionales e internacionales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y apoyar una amplia variedad de oportunidades de educación, capacitación, investigación y otras </a:t>
            </a:r>
            <a:r>
              <a:rPr lang="es-ES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opciones</a:t>
            </a:r>
            <a:r>
              <a:rPr lang="es-ES" sz="1800" dirty="0"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desarrollo profesional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693B7E-2997-4BC6-ABB9-C43AE39DF9FC}"/>
              </a:ext>
            </a:extLst>
          </p:cNvPr>
          <p:cNvSpPr txBox="1"/>
          <p:nvPr/>
        </p:nvSpPr>
        <p:spPr>
          <a:xfrm>
            <a:off x="2159982" y="1287321"/>
            <a:ext cx="6359904" cy="8001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1900" b="1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Elementos de la iniciativa</a:t>
            </a:r>
            <a:endParaRPr lang="es-ES_tradnl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sz="1900" b="1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Mujeres en Seguridad Nuclear de WINS</a:t>
            </a:r>
            <a:endParaRPr lang="es-ES_tradnl" sz="1900" dirty="0"/>
          </a:p>
        </p:txBody>
      </p:sp>
    </p:spTree>
    <p:extLst>
      <p:ext uri="{BB962C8B-B14F-4D97-AF65-F5344CB8AC3E}">
        <p14:creationId xmlns:p14="http://schemas.microsoft.com/office/powerpoint/2010/main" val="227428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8DF2-12F7-184D-9BBE-E7AA84BC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84" y="295886"/>
            <a:ext cx="7393616" cy="927939"/>
          </a:xfrm>
        </p:spPr>
        <p:txBody>
          <a:bodyPr>
            <a:normAutofit/>
          </a:bodyPr>
          <a:lstStyle/>
          <a:p>
            <a:r>
              <a:rPr lang="es-ES_tradnl" sz="2700" dirty="0"/>
              <a:t>Estrategias para el éxito: Grupos de recursos para el personal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0E54C-C57F-0141-A4E4-F19969B97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23" y="1221389"/>
            <a:ext cx="7614737" cy="817349"/>
          </a:xfrm>
        </p:spPr>
        <p:txBody>
          <a:bodyPr/>
          <a:lstStyle/>
          <a:p>
            <a:r>
              <a:rPr lang="es-ES_tradnl" sz="2800" dirty="0"/>
              <a:t>¿Qué es un grupo de recursos para el personal?</a:t>
            </a:r>
          </a:p>
        </p:txBody>
      </p:sp>
      <p:pic>
        <p:nvPicPr>
          <p:cNvPr id="4098" name="Picture 2" descr="Looking up: Women, Courage and Mentorship - FemInEM">
            <a:extLst>
              <a:ext uri="{FF2B5EF4-FFF2-40B4-BE49-F238E27FC236}">
                <a16:creationId xmlns:a16="http://schemas.microsoft.com/office/drawing/2014/main" id="{005C6FC1-BB76-4AAB-8E0F-FD475164E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82070"/>
            <a:ext cx="2846455" cy="22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4EF8CC-D944-4E72-A339-D8D603E81F5C}"/>
              </a:ext>
            </a:extLst>
          </p:cNvPr>
          <p:cNvSpPr/>
          <p:nvPr/>
        </p:nvSpPr>
        <p:spPr>
          <a:xfrm>
            <a:off x="2920655" y="6465107"/>
            <a:ext cx="6223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>
                <a:solidFill>
                  <a:schemeClr val="bg1">
                    <a:lumMod val="65000"/>
                  </a:schemeClr>
                </a:solidFill>
              </a:rPr>
              <a:t>Fotografía: https://feminem.org/2017/12/12/looking-women-courage-mentorship/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500675-9D55-484C-A4D2-9F5961128483}"/>
              </a:ext>
            </a:extLst>
          </p:cNvPr>
          <p:cNvSpPr txBox="1">
            <a:spLocks/>
          </p:cNvSpPr>
          <p:nvPr/>
        </p:nvSpPr>
        <p:spPr bwMode="auto">
          <a:xfrm>
            <a:off x="376324" y="2224195"/>
            <a:ext cx="5865450" cy="418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_tradnl" sz="2400" dirty="0"/>
              <a:t>Brinda apoyo al personal</a:t>
            </a:r>
          </a:p>
          <a:p>
            <a:pPr lvl="1"/>
            <a:r>
              <a:rPr lang="es-ES_tradnl" sz="2400" dirty="0"/>
              <a:t>Crea una comunidad</a:t>
            </a:r>
          </a:p>
          <a:p>
            <a:r>
              <a:rPr lang="es-ES_tradnl" sz="2800" dirty="0"/>
              <a:t>Posibles actividades</a:t>
            </a:r>
          </a:p>
          <a:p>
            <a:pPr lvl="1">
              <a:spcBef>
                <a:spcPts val="0"/>
              </a:spcBef>
            </a:pPr>
            <a:r>
              <a:rPr lang="es-ES_tradnl" sz="2400" dirty="0"/>
              <a:t>Reuniones y/o boletines para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s-ES_tradnl" sz="2400" dirty="0"/>
              <a:t>    compartir información </a:t>
            </a:r>
          </a:p>
          <a:p>
            <a:pPr lvl="1"/>
            <a:r>
              <a:rPr lang="es-ES_tradnl" sz="2400" dirty="0"/>
              <a:t>Oportunidades de colaboración y eventos sociales</a:t>
            </a:r>
          </a:p>
          <a:p>
            <a:pPr lvl="1"/>
            <a:r>
              <a:rPr lang="es-ES_tradnl" sz="2400" dirty="0"/>
              <a:t>Expositores y foros sobre temas relevantes</a:t>
            </a:r>
            <a:endParaRPr lang="es-ES_tradnl" dirty="0"/>
          </a:p>
          <a:p>
            <a:pPr marL="457200" lvl="1" indent="0">
              <a:buFont typeface="Arial" charset="0"/>
              <a:buNone/>
            </a:pPr>
            <a:endParaRPr lang="es-ES_trad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71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2E4D-00F6-4889-8068-228EA2E7F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197062"/>
            <a:ext cx="8229600" cy="1143000"/>
          </a:xfrm>
        </p:spPr>
        <p:txBody>
          <a:bodyPr/>
          <a:lstStyle/>
          <a:p>
            <a:r>
              <a:rPr lang="es-ES_tradnl" sz="3600" dirty="0"/>
              <a:t>Estrategias para el éxito: Compromiso</a:t>
            </a:r>
            <a:r>
              <a:rPr lang="es-ES_tradnl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9F97C-E3C5-47A6-9888-96F15EEB5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35" y="1720987"/>
            <a:ext cx="8229600" cy="2025514"/>
          </a:xfrm>
        </p:spPr>
        <p:txBody>
          <a:bodyPr/>
          <a:lstStyle/>
          <a:p>
            <a:r>
              <a:rPr lang="es-ES_tradnl" sz="2800" dirty="0"/>
              <a:t>Compromisos con la paridad de género</a:t>
            </a:r>
          </a:p>
          <a:p>
            <a:r>
              <a:rPr lang="es-ES_tradnl" sz="2800" dirty="0"/>
              <a:t>Capacitación en prejuicios de género (y otros)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7FEB0FD-E0DC-4BDB-83ED-55E3074D1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9" y="4020787"/>
            <a:ext cx="2721429" cy="2246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85A039-C34D-43BA-82CC-E27E66277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630" y="4020788"/>
            <a:ext cx="2809171" cy="2252596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64FEEAA4-80A8-4A5C-A186-343AB0FF8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5635" y="4020786"/>
            <a:ext cx="3084987" cy="22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6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B2EC-F9A4-4269-92D3-68BA6662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8123"/>
            <a:ext cx="8229600" cy="1565831"/>
          </a:xfrm>
        </p:spPr>
        <p:txBody>
          <a:bodyPr/>
          <a:lstStyle/>
          <a:p>
            <a:br>
              <a:rPr lang="es-ES_tradnl" sz="3500" dirty="0"/>
            </a:br>
            <a:r>
              <a:rPr lang="es-ES_tradnl" sz="3400" dirty="0"/>
              <a:t>Estrategias para el éxito: Mentorías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FBD38-4883-4CF1-853E-8AA59546D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8576"/>
            <a:ext cx="8161866" cy="5422899"/>
          </a:xfrm>
        </p:spPr>
        <p:txBody>
          <a:bodyPr/>
          <a:lstStyle/>
          <a:p>
            <a:pPr marL="0" indent="0">
              <a:buNone/>
            </a:pPr>
            <a:br>
              <a:rPr lang="es-ES_tradnl" sz="1400" dirty="0"/>
            </a:br>
            <a:endParaRPr lang="es-ES_tradnl" sz="1400" dirty="0"/>
          </a:p>
          <a:p>
            <a:pPr marL="0" indent="0">
              <a:buNone/>
            </a:pPr>
            <a:endParaRPr lang="es-ES_tradnl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D1AE9-5A86-4DD3-AE3F-1C4F7A05FC13}"/>
              </a:ext>
            </a:extLst>
          </p:cNvPr>
          <p:cNvSpPr txBox="1"/>
          <p:nvPr/>
        </p:nvSpPr>
        <p:spPr>
          <a:xfrm>
            <a:off x="225742" y="1314253"/>
            <a:ext cx="80885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Las mujeres empoderadas empoderan a las mujeres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2200" dirty="0"/>
              <a:t>Modelos a seguir y representación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2200" dirty="0"/>
              <a:t>Todas las personas pueden participar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2200" dirty="0"/>
              <a:t>Las mentorías aumentan la satisfacción laboral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2200" dirty="0"/>
              <a:t>Las mentorías incentivan la participación en ámbitos tradicionalmente dominados por los hombres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_tradnl" sz="2400" dirty="0"/>
          </a:p>
        </p:txBody>
      </p:sp>
      <p:pic>
        <p:nvPicPr>
          <p:cNvPr id="3074" name="Picture 2" descr="Graphic of four women of different nationalities and cultures standing together.">
            <a:extLst>
              <a:ext uri="{FF2B5EF4-FFF2-40B4-BE49-F238E27FC236}">
                <a16:creationId xmlns:a16="http://schemas.microsoft.com/office/drawing/2014/main" id="{5434188F-DA0A-487D-9592-1EBEA09FC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0" b="584"/>
          <a:stretch/>
        </p:blipFill>
        <p:spPr bwMode="auto">
          <a:xfrm>
            <a:off x="524933" y="4124999"/>
            <a:ext cx="7857066" cy="225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832690-37B0-460B-B169-1AABCD54BE93}"/>
              </a:ext>
            </a:extLst>
          </p:cNvPr>
          <p:cNvSpPr txBox="1"/>
          <p:nvPr/>
        </p:nvSpPr>
        <p:spPr>
          <a:xfrm>
            <a:off x="412392" y="6511431"/>
            <a:ext cx="8082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https://www.trainingjournal.com/articles/features/celebrating-power-mentoring-international-women%E2%80%99s-day-2020</a:t>
            </a:r>
          </a:p>
        </p:txBody>
      </p:sp>
    </p:spTree>
    <p:extLst>
      <p:ext uri="{BB962C8B-B14F-4D97-AF65-F5344CB8AC3E}">
        <p14:creationId xmlns:p14="http://schemas.microsoft.com/office/powerpoint/2010/main" val="3181388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MS_Overview_Presentation_(2015-17-09)_R0.potx-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MS_Overview_Presentation_(2015-17-09)_R0.potx-.potx" id="{7848B34B-55ED-4C7D-96CE-22DBFCDD3142}" vid="{DC03135B-B587-47E0-A938-9BE147B174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7A91723B5F9499B35A6C24D802E99" ma:contentTypeVersion="10" ma:contentTypeDescription="Create a new document." ma:contentTypeScope="" ma:versionID="78f0cd5e876c93d71e9b4bd10b414483">
  <xsd:schema xmlns:xsd="http://www.w3.org/2001/XMLSchema" xmlns:xs="http://www.w3.org/2001/XMLSchema" xmlns:p="http://schemas.microsoft.com/office/2006/metadata/properties" xmlns:ns3="61977242-a71c-4363-845e-e1fcbb743c1b" xmlns:ns4="3cd4754f-4ae5-40fd-a863-926998588cbb" targetNamespace="http://schemas.microsoft.com/office/2006/metadata/properties" ma:root="true" ma:fieldsID="eaa1c3630022b6cbe2f8680e529e915c" ns3:_="" ns4:_="">
    <xsd:import namespace="61977242-a71c-4363-845e-e1fcbb743c1b"/>
    <xsd:import namespace="3cd4754f-4ae5-40fd-a863-926998588c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977242-a71c-4363-845e-e1fcbb743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4754f-4ae5-40fd-a863-926998588c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710432-CAB2-48E4-8D24-45977E60F6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977242-a71c-4363-845e-e1fcbb743c1b"/>
    <ds:schemaRef ds:uri="3cd4754f-4ae5-40fd-a863-926998588c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1B82D7-8AB5-4EF1-A1CA-F9A9FB1C5E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DFA453-F938-4B41-B4A7-70A937D0561F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61977242-a71c-4363-845e-e1fcbb743c1b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3cd4754f-4ae5-40fd-a863-926998588cb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12027</TotalTime>
  <Words>1015</Words>
  <Application>Microsoft Office PowerPoint</Application>
  <PresentationFormat>On-screen Show (4:3)</PresentationFormat>
  <Paragraphs>132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GMS_Overview_Presentation_(2015-17-09)_R0.potx-</vt:lpstr>
      <vt:lpstr>Estrategias de empoderamiento de la mujer con miras al éxito y al crecimiento personal</vt:lpstr>
      <vt:lpstr>Contexto general</vt:lpstr>
      <vt:lpstr>Organizaciones internacionales</vt:lpstr>
      <vt:lpstr>Organizaciones internacionales</vt:lpstr>
      <vt:lpstr>Mujeres en Seguridad Nuclear: ¿Quiénes somos?</vt:lpstr>
      <vt:lpstr>Mujeres en Seguridad Nuclear: ¿Qué hacemos?</vt:lpstr>
      <vt:lpstr>Estrategias para el éxito: Grupos de recursos para el personal</vt:lpstr>
      <vt:lpstr>Estrategias para el éxito: Compromiso </vt:lpstr>
      <vt:lpstr> Estrategias para el éxito: Mentorías</vt:lpstr>
      <vt:lpstr>Recursos y oportunidades:  Organizaciones profesionales</vt:lpstr>
      <vt:lpstr>Recursos y oportunidades: Becas</vt:lpstr>
      <vt:lpstr>Qué nos podemos llevar</vt:lpstr>
    </vt:vector>
  </TitlesOfParts>
  <Company>PNNL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Global Material Security</dc:title>
  <dc:creator>Sarah Logue</dc:creator>
  <cp:lastModifiedBy>Ladd, Polly B.</cp:lastModifiedBy>
  <cp:revision>1215</cp:revision>
  <cp:lastPrinted>2019-09-18T19:04:55Z</cp:lastPrinted>
  <dcterms:created xsi:type="dcterms:W3CDTF">2015-09-17T17:19:43Z</dcterms:created>
  <dcterms:modified xsi:type="dcterms:W3CDTF">2021-06-01T14:38:43Z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0x010100C1E7A91723B5F9499B35A6C24D802E99</vt:lpwstr>
  </property>
</Properties>
</file>