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382" r:id="rId5"/>
    <p:sldId id="499" r:id="rId6"/>
    <p:sldId id="505" r:id="rId7"/>
    <p:sldId id="507" r:id="rId8"/>
    <p:sldId id="491" r:id="rId9"/>
    <p:sldId id="497" r:id="rId10"/>
    <p:sldId id="495" r:id="rId11"/>
    <p:sldId id="504" r:id="rId12"/>
    <p:sldId id="496" r:id="rId13"/>
    <p:sldId id="493" r:id="rId14"/>
    <p:sldId id="494" r:id="rId15"/>
    <p:sldId id="503" r:id="rId1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5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oty, Kathleen A" initials="DKA" lastIdx="10" clrIdx="6">
    <p:extLst>
      <p:ext uri="{19B8F6BF-5375-455C-9EA6-DF929625EA0E}">
        <p15:presenceInfo xmlns:p15="http://schemas.microsoft.com/office/powerpoint/2012/main" userId="S::kathleen.doty@pnnl.gov::62c18a0a-e9ba-4a4a-b1be-87d238b9f4ce" providerId="AD"/>
      </p:ext>
    </p:extLst>
  </p:cmAuthor>
  <p:cmAuthor id="1" name="Hunsicker, Erika" initials="HE" lastIdx="20" clrIdx="0"/>
  <p:cmAuthor id="2" name="KDC" initials="KDC" lastIdx="2" clrIdx="1">
    <p:extLst>
      <p:ext uri="{19B8F6BF-5375-455C-9EA6-DF929625EA0E}">
        <p15:presenceInfo xmlns:p15="http://schemas.microsoft.com/office/powerpoint/2012/main" userId="KDC" providerId="None"/>
      </p:ext>
    </p:extLst>
  </p:cmAuthor>
  <p:cmAuthor id="3" name="ArtA" initials="AA" lastIdx="22" clrIdx="2">
    <p:extLst>
      <p:ext uri="{19B8F6BF-5375-455C-9EA6-DF929625EA0E}">
        <p15:presenceInfo xmlns:p15="http://schemas.microsoft.com/office/powerpoint/2012/main" userId="ArtA" providerId="None"/>
      </p:ext>
    </p:extLst>
  </p:cmAuthor>
  <p:cmAuthor id="4" name="Thompson, Evan M. (FELLOW)" initials="TEM(" lastIdx="5" clrIdx="3">
    <p:extLst>
      <p:ext uri="{19B8F6BF-5375-455C-9EA6-DF929625EA0E}">
        <p15:presenceInfo xmlns:p15="http://schemas.microsoft.com/office/powerpoint/2012/main" userId="S-1-5-21-2844929807-1687724802-988633214-192229" providerId="AD"/>
      </p:ext>
    </p:extLst>
  </p:cmAuthor>
  <p:cmAuthor id="5" name="Cotton, Laurel" initials="CL" lastIdx="7" clrIdx="4">
    <p:extLst>
      <p:ext uri="{19B8F6BF-5375-455C-9EA6-DF929625EA0E}">
        <p15:presenceInfo xmlns:p15="http://schemas.microsoft.com/office/powerpoint/2012/main" userId="S-1-5-21-2844929807-1687724802-988633214-35213" providerId="AD"/>
      </p:ext>
    </p:extLst>
  </p:cmAuthor>
  <p:cmAuthor id="6" name="Morgan, Amber (FELLOW)" initials="MA(" lastIdx="1" clrIdx="5">
    <p:extLst>
      <p:ext uri="{19B8F6BF-5375-455C-9EA6-DF929625EA0E}">
        <p15:presenceInfo xmlns:p15="http://schemas.microsoft.com/office/powerpoint/2012/main" userId="S-1-5-21-2844929807-1687724802-988633214-250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33CC"/>
    <a:srgbClr val="2965A1"/>
    <a:srgbClr val="5BA0C1"/>
    <a:srgbClr val="52A5DB"/>
    <a:srgbClr val="0066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84548" autoAdjust="0"/>
  </p:normalViewPr>
  <p:slideViewPr>
    <p:cSldViewPr snapToGrid="0" snapToObjects="1">
      <p:cViewPr varScale="1">
        <p:scale>
          <a:sx n="67" d="100"/>
          <a:sy n="67" d="100"/>
        </p:scale>
        <p:origin x="1312" y="56"/>
      </p:cViewPr>
      <p:guideLst>
        <p:guide orient="horz" pos="2160"/>
        <p:guide pos="2880"/>
        <p:guide orient="horz" pos="2153"/>
      </p:guideLst>
    </p:cSldViewPr>
  </p:slideViewPr>
  <p:outlineViewPr>
    <p:cViewPr>
      <p:scale>
        <a:sx n="33" d="100"/>
        <a:sy n="33" d="100"/>
      </p:scale>
      <p:origin x="0" y="-93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F57CCF38-EE95-46ED-8FA5-CC2ACA4BF183}" type="datetimeFigureOut">
              <a:rPr lang="en-US" smtClean="0"/>
              <a:t>6/1/2021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6469992D-1B26-4154-908C-CBA9F5F14A31}" type="slidenum">
              <a:rPr lang="en-US" smtClean="0"/>
              <a:t>‹#›</a:t>
            </a:fld>
            <a:endParaRPr lang="en-US" dirty="0"/>
          </a:p>
        </p:txBody>
      </p:sp>
    </p:spTree>
    <p:extLst>
      <p:ext uri="{BB962C8B-B14F-4D97-AF65-F5344CB8AC3E}">
        <p14:creationId xmlns:p14="http://schemas.microsoft.com/office/powerpoint/2010/main" val="170962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55556-E424-4E12-8F79-40B48084E6FE}" type="slidenum">
              <a:rPr lang="en-US" smtClean="0"/>
              <a:t>1</a:t>
            </a:fld>
            <a:endParaRPr lang="en-US" dirty="0"/>
          </a:p>
        </p:txBody>
      </p:sp>
    </p:spTree>
    <p:extLst>
      <p:ext uri="{BB962C8B-B14F-4D97-AF65-F5344CB8AC3E}">
        <p14:creationId xmlns:p14="http://schemas.microsoft.com/office/powerpoint/2010/main" val="41427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992D-1B26-4154-908C-CBA9F5F14A31}" type="slidenum">
              <a:rPr lang="en-US" smtClean="0"/>
              <a:t>10</a:t>
            </a:fld>
            <a:endParaRPr lang="en-US" dirty="0"/>
          </a:p>
        </p:txBody>
      </p:sp>
    </p:spTree>
    <p:extLst>
      <p:ext uri="{BB962C8B-B14F-4D97-AF65-F5344CB8AC3E}">
        <p14:creationId xmlns:p14="http://schemas.microsoft.com/office/powerpoint/2010/main" val="265235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u="sng" dirty="0"/>
          </a:p>
        </p:txBody>
      </p:sp>
      <p:sp>
        <p:nvSpPr>
          <p:cNvPr id="4" name="Slide Number Placeholder 3"/>
          <p:cNvSpPr>
            <a:spLocks noGrp="1"/>
          </p:cNvSpPr>
          <p:nvPr>
            <p:ph type="sldNum" sz="quarter" idx="5"/>
          </p:nvPr>
        </p:nvSpPr>
        <p:spPr/>
        <p:txBody>
          <a:bodyPr/>
          <a:lstStyle/>
          <a:p>
            <a:fld id="{6469992D-1B26-4154-908C-CBA9F5F14A31}" type="slidenum">
              <a:rPr lang="en-US" smtClean="0"/>
              <a:t>11</a:t>
            </a:fld>
            <a:endParaRPr lang="en-US" dirty="0"/>
          </a:p>
        </p:txBody>
      </p:sp>
    </p:spTree>
    <p:extLst>
      <p:ext uri="{BB962C8B-B14F-4D97-AF65-F5344CB8AC3E}">
        <p14:creationId xmlns:p14="http://schemas.microsoft.com/office/powerpoint/2010/main" val="110507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992D-1B26-4154-908C-CBA9F5F14A31}" type="slidenum">
              <a:rPr lang="en-US" smtClean="0"/>
              <a:t>12</a:t>
            </a:fld>
            <a:endParaRPr lang="en-US" dirty="0"/>
          </a:p>
        </p:txBody>
      </p:sp>
    </p:spTree>
    <p:extLst>
      <p:ext uri="{BB962C8B-B14F-4D97-AF65-F5344CB8AC3E}">
        <p14:creationId xmlns:p14="http://schemas.microsoft.com/office/powerpoint/2010/main" val="242783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992D-1B26-4154-908C-CBA9F5F14A31}" type="slidenum">
              <a:rPr lang="en-US" smtClean="0"/>
              <a:t>2</a:t>
            </a:fld>
            <a:endParaRPr lang="en-US" dirty="0"/>
          </a:p>
        </p:txBody>
      </p:sp>
    </p:spTree>
    <p:extLst>
      <p:ext uri="{BB962C8B-B14F-4D97-AF65-F5344CB8AC3E}">
        <p14:creationId xmlns:p14="http://schemas.microsoft.com/office/powerpoint/2010/main" val="277105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992D-1B26-4154-908C-CBA9F5F14A31}" type="slidenum">
              <a:rPr lang="en-US" smtClean="0"/>
              <a:t>3</a:t>
            </a:fld>
            <a:endParaRPr lang="en-US" dirty="0"/>
          </a:p>
        </p:txBody>
      </p:sp>
    </p:spTree>
    <p:extLst>
      <p:ext uri="{BB962C8B-B14F-4D97-AF65-F5344CB8AC3E}">
        <p14:creationId xmlns:p14="http://schemas.microsoft.com/office/powerpoint/2010/main" val="51921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992D-1B26-4154-908C-CBA9F5F14A31}" type="slidenum">
              <a:rPr lang="en-US" smtClean="0"/>
              <a:t>4</a:t>
            </a:fld>
            <a:endParaRPr lang="en-US" dirty="0"/>
          </a:p>
        </p:txBody>
      </p:sp>
    </p:spTree>
    <p:extLst>
      <p:ext uri="{BB962C8B-B14F-4D97-AF65-F5344CB8AC3E}">
        <p14:creationId xmlns:p14="http://schemas.microsoft.com/office/powerpoint/2010/main" val="252432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69992D-1B26-4154-908C-CBA9F5F14A31}" type="slidenum">
              <a:rPr lang="en-US" smtClean="0"/>
              <a:t>5</a:t>
            </a:fld>
            <a:endParaRPr lang="en-US" dirty="0"/>
          </a:p>
        </p:txBody>
      </p:sp>
    </p:spTree>
    <p:extLst>
      <p:ext uri="{BB962C8B-B14F-4D97-AF65-F5344CB8AC3E}">
        <p14:creationId xmlns:p14="http://schemas.microsoft.com/office/powerpoint/2010/main" val="2173533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992D-1B26-4154-908C-CBA9F5F14A31}" type="slidenum">
              <a:rPr lang="en-US" smtClean="0"/>
              <a:t>6</a:t>
            </a:fld>
            <a:endParaRPr lang="en-US" dirty="0"/>
          </a:p>
        </p:txBody>
      </p:sp>
    </p:spTree>
    <p:extLst>
      <p:ext uri="{BB962C8B-B14F-4D97-AF65-F5344CB8AC3E}">
        <p14:creationId xmlns:p14="http://schemas.microsoft.com/office/powerpoint/2010/main" val="260706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992D-1B26-4154-908C-CBA9F5F14A31}" type="slidenum">
              <a:rPr lang="en-US" smtClean="0"/>
              <a:t>7</a:t>
            </a:fld>
            <a:endParaRPr lang="en-US" dirty="0"/>
          </a:p>
        </p:txBody>
      </p:sp>
    </p:spTree>
    <p:extLst>
      <p:ext uri="{BB962C8B-B14F-4D97-AF65-F5344CB8AC3E}">
        <p14:creationId xmlns:p14="http://schemas.microsoft.com/office/powerpoint/2010/main" val="328945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992D-1B26-4154-908C-CBA9F5F14A31}" type="slidenum">
              <a:rPr lang="en-US" smtClean="0"/>
              <a:t>8</a:t>
            </a:fld>
            <a:endParaRPr lang="en-US" dirty="0"/>
          </a:p>
        </p:txBody>
      </p:sp>
    </p:spTree>
    <p:extLst>
      <p:ext uri="{BB962C8B-B14F-4D97-AF65-F5344CB8AC3E}">
        <p14:creationId xmlns:p14="http://schemas.microsoft.com/office/powerpoint/2010/main" val="312360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69992D-1B26-4154-908C-CBA9F5F14A31}" type="slidenum">
              <a:rPr lang="en-US" smtClean="0"/>
              <a:t>9</a:t>
            </a:fld>
            <a:endParaRPr lang="en-US" dirty="0"/>
          </a:p>
        </p:txBody>
      </p:sp>
    </p:spTree>
    <p:extLst>
      <p:ext uri="{BB962C8B-B14F-4D97-AF65-F5344CB8AC3E}">
        <p14:creationId xmlns:p14="http://schemas.microsoft.com/office/powerpoint/2010/main" val="3916997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03717" y="3191255"/>
            <a:ext cx="5335626" cy="1470025"/>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3703717" y="4661280"/>
            <a:ext cx="5335626" cy="110523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AB4685-475D-0C4D-BBCF-192F19F6176F}" type="slidenum">
              <a:rPr lang="en-US"/>
              <a:pPr>
                <a:defRPr/>
              </a:pPr>
              <a:t>‹#›</a:t>
            </a:fld>
            <a:endParaRPr lang="en-US" dirty="0"/>
          </a:p>
        </p:txBody>
      </p:sp>
    </p:spTree>
    <p:extLst>
      <p:ext uri="{BB962C8B-B14F-4D97-AF65-F5344CB8AC3E}">
        <p14:creationId xmlns:p14="http://schemas.microsoft.com/office/powerpoint/2010/main" val="79199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263"/>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530C93-847E-964E-900E-767FA0174874}" type="slidenum">
              <a:rPr lang="en-US"/>
              <a:pPr>
                <a:defRPr/>
              </a:pPr>
              <a:t>‹#›</a:t>
            </a:fld>
            <a:endParaRPr lang="en-US" dirty="0"/>
          </a:p>
        </p:txBody>
      </p:sp>
    </p:spTree>
    <p:extLst>
      <p:ext uri="{BB962C8B-B14F-4D97-AF65-F5344CB8AC3E}">
        <p14:creationId xmlns:p14="http://schemas.microsoft.com/office/powerpoint/2010/main" val="68511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6B8605-D662-9B47-A613-486EBCC7EE3C}" type="slidenum">
              <a:rPr lang="en-US"/>
              <a:pPr>
                <a:defRPr/>
              </a:pPr>
              <a:t>‹#›</a:t>
            </a:fld>
            <a:endParaRPr lang="en-US" dirty="0"/>
          </a:p>
        </p:txBody>
      </p:sp>
    </p:spTree>
    <p:extLst>
      <p:ext uri="{BB962C8B-B14F-4D97-AF65-F5344CB8AC3E}">
        <p14:creationId xmlns:p14="http://schemas.microsoft.com/office/powerpoint/2010/main" val="199189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263"/>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5C1822-1DC3-0E47-BEF4-1B3D499E523C}" type="slidenum">
              <a:rPr lang="en-US" smtClean="0"/>
              <a:pPr>
                <a:defRPr/>
              </a:pPr>
              <a:t>‹#›</a:t>
            </a:fld>
            <a:endParaRPr lang="en-US" dirty="0"/>
          </a:p>
        </p:txBody>
      </p:sp>
    </p:spTree>
    <p:extLst>
      <p:ext uri="{BB962C8B-B14F-4D97-AF65-F5344CB8AC3E}">
        <p14:creationId xmlns:p14="http://schemas.microsoft.com/office/powerpoint/2010/main" val="202938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BE8698-03D0-E64D-94B2-87B46583F570}" type="slidenum">
              <a:rPr lang="en-US"/>
              <a:pPr>
                <a:defRPr/>
              </a:pPr>
              <a:t>‹#›</a:t>
            </a:fld>
            <a:endParaRPr lang="en-US" dirty="0"/>
          </a:p>
        </p:txBody>
      </p:sp>
    </p:spTree>
    <p:extLst>
      <p:ext uri="{BB962C8B-B14F-4D97-AF65-F5344CB8AC3E}">
        <p14:creationId xmlns:p14="http://schemas.microsoft.com/office/powerpoint/2010/main" val="363155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263"/>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FF21661-1486-1744-A2B0-7A99BD9DB726}" type="slidenum">
              <a:rPr lang="en-US"/>
              <a:pPr>
                <a:defRPr/>
              </a:pPr>
              <a:t>‹#›</a:t>
            </a:fld>
            <a:endParaRPr lang="en-US" dirty="0"/>
          </a:p>
        </p:txBody>
      </p:sp>
    </p:spTree>
    <p:extLst>
      <p:ext uri="{BB962C8B-B14F-4D97-AF65-F5344CB8AC3E}">
        <p14:creationId xmlns:p14="http://schemas.microsoft.com/office/powerpoint/2010/main" val="355285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263"/>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5644AC5-9BC6-7B4A-ABF3-30DB64D41CC5}" type="slidenum">
              <a:rPr lang="en-US"/>
              <a:pPr>
                <a:defRPr/>
              </a:pPr>
              <a:t>‹#›</a:t>
            </a:fld>
            <a:endParaRPr lang="en-US" dirty="0"/>
          </a:p>
        </p:txBody>
      </p:sp>
    </p:spTree>
    <p:extLst>
      <p:ext uri="{BB962C8B-B14F-4D97-AF65-F5344CB8AC3E}">
        <p14:creationId xmlns:p14="http://schemas.microsoft.com/office/powerpoint/2010/main" val="49661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263"/>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2569772-079F-7B4C-9A73-CA417C06889A}" type="slidenum">
              <a:rPr lang="en-US"/>
              <a:pPr>
                <a:defRPr/>
              </a:pPr>
              <a:t>‹#›</a:t>
            </a:fld>
            <a:endParaRPr lang="en-US" dirty="0"/>
          </a:p>
        </p:txBody>
      </p:sp>
    </p:spTree>
    <p:extLst>
      <p:ext uri="{BB962C8B-B14F-4D97-AF65-F5344CB8AC3E}">
        <p14:creationId xmlns:p14="http://schemas.microsoft.com/office/powerpoint/2010/main" val="388798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7FCA9FB-17AF-5847-A750-0109D5AF84E4}" type="slidenum">
              <a:rPr lang="en-US"/>
              <a:pPr>
                <a:defRPr/>
              </a:pPr>
              <a:t>‹#›</a:t>
            </a:fld>
            <a:endParaRPr lang="en-US" dirty="0"/>
          </a:p>
        </p:txBody>
      </p:sp>
    </p:spTree>
    <p:extLst>
      <p:ext uri="{BB962C8B-B14F-4D97-AF65-F5344CB8AC3E}">
        <p14:creationId xmlns:p14="http://schemas.microsoft.com/office/powerpoint/2010/main" val="263684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161ED3-E323-0C42-8BBC-851D4463974A}" type="slidenum">
              <a:rPr lang="en-US"/>
              <a:pPr>
                <a:defRPr/>
              </a:pPr>
              <a:t>‹#›</a:t>
            </a:fld>
            <a:endParaRPr lang="en-US" dirty="0"/>
          </a:p>
        </p:txBody>
      </p:sp>
    </p:spTree>
    <p:extLst>
      <p:ext uri="{BB962C8B-B14F-4D97-AF65-F5344CB8AC3E}">
        <p14:creationId xmlns:p14="http://schemas.microsoft.com/office/powerpoint/2010/main" val="33980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7FD827-BE18-BF43-B478-C5AC24F27CF6}" type="slidenum">
              <a:rPr lang="en-US"/>
              <a:pPr>
                <a:defRPr/>
              </a:pPr>
              <a:t>‹#›</a:t>
            </a:fld>
            <a:endParaRPr lang="en-US" dirty="0"/>
          </a:p>
        </p:txBody>
      </p:sp>
    </p:spTree>
    <p:extLst>
      <p:ext uri="{BB962C8B-B14F-4D97-AF65-F5344CB8AC3E}">
        <p14:creationId xmlns:p14="http://schemas.microsoft.com/office/powerpoint/2010/main" val="387233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14"/>
          <a:stretch>
            <a:fillRect/>
          </a:stretch>
        </p:blipFill>
        <p:spPr>
          <a:xfrm>
            <a:off x="7215187" y="5738416"/>
            <a:ext cx="1862138" cy="952500"/>
          </a:xfrm>
          <a:prstGeom prst="rect">
            <a:avLst/>
          </a:prstGeom>
        </p:spPr>
      </p:pic>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5F177A3-4463-6841-B8B5-927964DF05F4}" type="slidenum">
              <a:rPr lang="en-US"/>
              <a:pPr>
                <a:defRPr/>
              </a:pPr>
              <a:t>‹#›</a:t>
            </a:fld>
            <a:endParaRPr lang="en-US" dirty="0"/>
          </a:p>
        </p:txBody>
      </p:sp>
      <p:pic>
        <p:nvPicPr>
          <p:cNvPr id="9" name="Picture 8"/>
          <p:cNvPicPr>
            <a:picLocks noChangeAspect="1"/>
          </p:cNvPicPr>
          <p:nvPr userDrawn="1"/>
        </p:nvPicPr>
        <p:blipFill>
          <a:blip r:embed="rId15"/>
          <a:stretch>
            <a:fillRect/>
          </a:stretch>
        </p:blipFill>
        <p:spPr>
          <a:xfrm>
            <a:off x="7725719" y="280019"/>
            <a:ext cx="1347336" cy="65680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457200" rtl="0" eaLnBrk="1" fontAlgn="base" hangingPunct="1">
        <a:spcBef>
          <a:spcPct val="0"/>
        </a:spcBef>
        <a:spcAft>
          <a:spcPct val="0"/>
        </a:spcAft>
        <a:defRPr sz="4400"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32.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pnnlcreative.getbynder.com/media/?mediaId=58FB9660-B972-4758-B8B7F667C5BBE282"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ctrTitle"/>
          </p:nvPr>
        </p:nvSpPr>
        <p:spPr>
          <a:xfrm>
            <a:off x="3703638" y="3190875"/>
            <a:ext cx="5335587" cy="1470025"/>
          </a:xfrm>
        </p:spPr>
        <p:txBody>
          <a:bodyPr/>
          <a:lstStyle/>
          <a:p>
            <a:pPr algn="ctr"/>
            <a:r>
              <a:rPr lang="en-US" sz="3000" dirty="0">
                <a:latin typeface="Calibri" charset="0"/>
              </a:rPr>
              <a:t>Strategies for Empowering Women for Success &amp; Growth</a:t>
            </a:r>
          </a:p>
        </p:txBody>
      </p:sp>
      <p:sp>
        <p:nvSpPr>
          <p:cNvPr id="3" name="Subtitle 2"/>
          <p:cNvSpPr>
            <a:spLocks noGrp="1"/>
          </p:cNvSpPr>
          <p:nvPr>
            <p:ph type="subTitle" idx="1"/>
          </p:nvPr>
        </p:nvSpPr>
        <p:spPr>
          <a:xfrm>
            <a:off x="3547268" y="4108450"/>
            <a:ext cx="5648325" cy="742950"/>
          </a:xfrm>
        </p:spPr>
        <p:txBody>
          <a:bodyPr rtlCol="0">
            <a:noAutofit/>
          </a:bodyPr>
          <a:lstStyle/>
          <a:p>
            <a:pPr algn="ctr" fontAlgn="auto">
              <a:spcAft>
                <a:spcPts val="0"/>
              </a:spcAft>
              <a:buFont typeface="Arial"/>
              <a:buNone/>
              <a:defRPr/>
            </a:pPr>
            <a:r>
              <a:rPr lang="en-US" sz="1800" dirty="0">
                <a:ea typeface="+mn-ea"/>
                <a:cs typeface="+mn-cs"/>
              </a:rPr>
              <a:t> </a:t>
            </a:r>
            <a:r>
              <a:rPr lang="en-US" sz="1800" dirty="0">
                <a:solidFill>
                  <a:schemeClr val="bg1"/>
                </a:solidFill>
                <a:ea typeface="+mn-ea"/>
                <a:cs typeface="+mn-cs"/>
              </a:rPr>
              <a:t>U.S. Department of Energy</a:t>
            </a:r>
          </a:p>
          <a:p>
            <a:pPr algn="ctr" fontAlgn="auto">
              <a:spcAft>
                <a:spcPts val="0"/>
              </a:spcAft>
              <a:buFont typeface="Arial"/>
              <a:buNone/>
              <a:defRPr/>
            </a:pPr>
            <a:r>
              <a:rPr lang="en-US" sz="1800" dirty="0">
                <a:solidFill>
                  <a:schemeClr val="bg1"/>
                </a:solidFill>
                <a:ea typeface="+mn-ea"/>
                <a:cs typeface="+mn-cs"/>
              </a:rPr>
              <a:t> National Nuclear Security Administration</a:t>
            </a:r>
          </a:p>
          <a:p>
            <a:pPr fontAlgn="auto">
              <a:spcAft>
                <a:spcPts val="0"/>
              </a:spcAft>
              <a:buFont typeface="Arial"/>
              <a:buNone/>
              <a:defRPr/>
            </a:pPr>
            <a:endParaRPr lang="en-US" sz="1800" dirty="0">
              <a:ea typeface="+mn-ea"/>
              <a:cs typeface="+mn-cs"/>
            </a:endParaRPr>
          </a:p>
          <a:p>
            <a:pPr fontAlgn="auto">
              <a:spcAft>
                <a:spcPts val="0"/>
              </a:spcAft>
              <a:buFont typeface="Arial"/>
              <a:buNone/>
              <a:defRPr/>
            </a:pPr>
            <a:r>
              <a:rPr lang="en-US" sz="1800" dirty="0">
                <a:ea typeface="+mn-ea"/>
                <a:cs typeface="+mn-cs"/>
              </a:rPr>
              <a:t>Kate Doty &amp; Lindsey Gehrig</a:t>
            </a:r>
          </a:p>
          <a:p>
            <a:pPr fontAlgn="auto">
              <a:spcAft>
                <a:spcPts val="0"/>
              </a:spcAft>
              <a:buFont typeface="Arial"/>
              <a:buNone/>
              <a:defRPr/>
            </a:pPr>
            <a:r>
              <a:rPr lang="en-US" sz="1800" dirty="0">
                <a:ea typeface="+mn-ea"/>
                <a:cs typeface="+mn-cs"/>
              </a:rPr>
              <a:t>Pacific Northwest National Laboratory</a:t>
            </a:r>
          </a:p>
        </p:txBody>
      </p:sp>
      <p:sp>
        <p:nvSpPr>
          <p:cNvPr id="2" name="Slide Number Placeholder 1"/>
          <p:cNvSpPr>
            <a:spLocks noGrp="1"/>
          </p:cNvSpPr>
          <p:nvPr>
            <p:ph type="sldNum" sz="quarter" idx="12"/>
          </p:nvPr>
        </p:nvSpPr>
        <p:spPr/>
        <p:txBody>
          <a:bodyPr/>
          <a:lstStyle/>
          <a:p>
            <a:pPr>
              <a:defRPr/>
            </a:pPr>
            <a:fld id="{91AB4685-475D-0C4D-BBCF-192F19F6176F}" type="slidenum">
              <a:rPr lang="en-US" smtClean="0"/>
              <a:pPr>
                <a:defRPr/>
              </a:pPr>
              <a:t>1</a:t>
            </a:fld>
            <a:endParaRPr lang="en-US" dirty="0"/>
          </a:p>
        </p:txBody>
      </p:sp>
    </p:spTree>
    <p:extLst>
      <p:ext uri="{BB962C8B-B14F-4D97-AF65-F5344CB8AC3E}">
        <p14:creationId xmlns:p14="http://schemas.microsoft.com/office/powerpoint/2010/main" val="361564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5A5B-7637-CF49-9325-1BE8B77C8CDE}"/>
              </a:ext>
            </a:extLst>
          </p:cNvPr>
          <p:cNvSpPr>
            <a:spLocks noGrp="1"/>
          </p:cNvSpPr>
          <p:nvPr>
            <p:ph type="title"/>
          </p:nvPr>
        </p:nvSpPr>
        <p:spPr>
          <a:xfrm>
            <a:off x="200025" y="85453"/>
            <a:ext cx="8572500" cy="1143000"/>
          </a:xfrm>
        </p:spPr>
        <p:txBody>
          <a:bodyPr>
            <a:normAutofit/>
          </a:bodyPr>
          <a:lstStyle/>
          <a:p>
            <a:r>
              <a:rPr lang="en-US" sz="3200" dirty="0"/>
              <a:t>Resources and Opportunities: </a:t>
            </a:r>
            <a:br>
              <a:rPr lang="en-US" sz="3200" dirty="0"/>
            </a:br>
            <a:r>
              <a:rPr lang="en-US" sz="3200" dirty="0"/>
              <a:t>Professional Organizations</a:t>
            </a:r>
          </a:p>
        </p:txBody>
      </p:sp>
      <p:sp>
        <p:nvSpPr>
          <p:cNvPr id="3" name="Content Placeholder 2">
            <a:extLst>
              <a:ext uri="{FF2B5EF4-FFF2-40B4-BE49-F238E27FC236}">
                <a16:creationId xmlns:a16="http://schemas.microsoft.com/office/drawing/2014/main" id="{FD9207B0-7876-864A-B797-6F789A73AC17}"/>
              </a:ext>
            </a:extLst>
          </p:cNvPr>
          <p:cNvSpPr>
            <a:spLocks noGrp="1"/>
          </p:cNvSpPr>
          <p:nvPr>
            <p:ph idx="1"/>
          </p:nvPr>
        </p:nvSpPr>
        <p:spPr>
          <a:xfrm>
            <a:off x="361925" y="1354455"/>
            <a:ext cx="7620000" cy="5088678"/>
          </a:xfrm>
        </p:spPr>
        <p:txBody>
          <a:bodyPr/>
          <a:lstStyle/>
          <a:p>
            <a:r>
              <a:rPr lang="en-US" sz="2400" dirty="0">
                <a:ea typeface="ＭＳ Ｐゴシック"/>
              </a:rPr>
              <a:t>Offer networking, mentorship, substantive engagement </a:t>
            </a:r>
            <a:endParaRPr lang="en-US" sz="2400" dirty="0"/>
          </a:p>
          <a:p>
            <a:r>
              <a:rPr lang="en-US" sz="2400" dirty="0">
                <a:ea typeface="ＭＳ Ｐゴシック"/>
              </a:rPr>
              <a:t>Global, regional, local</a:t>
            </a:r>
            <a:endParaRPr lang="en-US" sz="1200" u="sng" dirty="0">
              <a:solidFill>
                <a:srgbClr val="0000FF"/>
              </a:solidFill>
              <a:cs typeface="Calibri"/>
            </a:endParaRPr>
          </a:p>
          <a:p>
            <a:pPr marL="457200" lvl="1" indent="0">
              <a:buNone/>
            </a:pPr>
            <a:endParaRPr lang="en-US" sz="1200" dirty="0">
              <a:cs typeface="Calibri"/>
            </a:endParaRPr>
          </a:p>
          <a:p>
            <a:pPr lvl="1"/>
            <a:endParaRPr lang="en-US" sz="1200" dirty="0">
              <a:cs typeface="Calibri"/>
            </a:endParaRPr>
          </a:p>
          <a:p>
            <a:pPr lvl="1"/>
            <a:endParaRPr lang="en-US" sz="1200" dirty="0">
              <a:ea typeface="ＭＳ Ｐゴシック"/>
              <a:cs typeface="Calibri"/>
            </a:endParaRPr>
          </a:p>
          <a:p>
            <a:pPr lvl="1"/>
            <a:endParaRPr lang="en-US" sz="1200" dirty="0">
              <a:cs typeface="Calibri"/>
            </a:endParaRPr>
          </a:p>
          <a:p>
            <a:pPr lvl="1"/>
            <a:endParaRPr lang="en-US" sz="2200" dirty="0">
              <a:cs typeface="Calibri"/>
            </a:endParaRPr>
          </a:p>
        </p:txBody>
      </p:sp>
      <p:sp>
        <p:nvSpPr>
          <p:cNvPr id="6" name="TextBox 5">
            <a:extLst>
              <a:ext uri="{FF2B5EF4-FFF2-40B4-BE49-F238E27FC236}">
                <a16:creationId xmlns:a16="http://schemas.microsoft.com/office/drawing/2014/main" id="{07683F42-2054-4EE8-9532-23A85F99AD58}"/>
              </a:ext>
            </a:extLst>
          </p:cNvPr>
          <p:cNvSpPr txBox="1"/>
          <p:nvPr/>
        </p:nvSpPr>
        <p:spPr>
          <a:xfrm>
            <a:off x="372799" y="2536504"/>
            <a:ext cx="4211901" cy="3323987"/>
          </a:xfrm>
          <a:prstGeom prst="rect">
            <a:avLst/>
          </a:prstGeom>
          <a:noFill/>
        </p:spPr>
        <p:txBody>
          <a:bodyPr wrap="square" rtlCol="0">
            <a:spAutoFit/>
          </a:bodyPr>
          <a:lstStyle/>
          <a:p>
            <a:pPr lvl="1"/>
            <a:r>
              <a:rPr lang="en-US" sz="1600" b="1" i="1" dirty="0">
                <a:solidFill>
                  <a:srgbClr val="000000"/>
                </a:solidFill>
                <a:ea typeface="ＭＳ Ｐゴシック"/>
                <a:cs typeface="Calibri"/>
              </a:rPr>
              <a:t>Membership Organizations</a:t>
            </a:r>
            <a:endParaRPr lang="en-US" sz="1600" b="1" i="1" dirty="0">
              <a:solidFill>
                <a:srgbClr val="000000"/>
              </a:solidFill>
              <a:cs typeface="Calibri"/>
            </a:endParaRPr>
          </a:p>
          <a:p>
            <a:pPr marL="742950" lvl="1" indent="-285750">
              <a:buFont typeface="Arial" panose="020B0604020202020204" pitchFamily="34" charset="0"/>
              <a:buChar char="•"/>
            </a:pPr>
            <a:r>
              <a:rPr lang="en-US" sz="1600" dirty="0" err="1">
                <a:ea typeface="+mn-lt"/>
                <a:cs typeface="+mn-lt"/>
              </a:rPr>
              <a:t>WinGLOBAL</a:t>
            </a:r>
            <a:r>
              <a:rPr lang="en-US" sz="1600" dirty="0">
                <a:ea typeface="+mn-lt"/>
                <a:cs typeface="+mn-lt"/>
              </a:rPr>
              <a:t> </a:t>
            </a:r>
            <a:endParaRPr lang="en-US" sz="1600" b="1" i="1" dirty="0">
              <a:solidFill>
                <a:srgbClr val="000000"/>
              </a:solidFill>
              <a:ea typeface="ＭＳ Ｐゴシック"/>
              <a:cs typeface="Calibri"/>
            </a:endParaRPr>
          </a:p>
          <a:p>
            <a:pPr marL="742950" lvl="1" indent="-285750">
              <a:buFont typeface="Arial" panose="020B0604020202020204" pitchFamily="34" charset="0"/>
              <a:buChar char="•"/>
            </a:pPr>
            <a:r>
              <a:rPr lang="en-US" sz="1600" dirty="0">
                <a:ea typeface="ＭＳ Ｐゴシック"/>
                <a:cs typeface="Calibri"/>
              </a:rPr>
              <a:t>World Institute for Nuclear Security (WIN) and various country chapters </a:t>
            </a:r>
            <a:endParaRPr lang="en-US" sz="1600" dirty="0">
              <a:ea typeface="ＭＳ Ｐゴシック"/>
              <a:cs typeface="+mn-lt"/>
            </a:endParaRPr>
          </a:p>
          <a:p>
            <a:pPr marL="742950" lvl="1" indent="-285750">
              <a:buFont typeface="Arial" panose="020B0604020202020204" pitchFamily="34" charset="0"/>
              <a:buChar char="•"/>
            </a:pPr>
            <a:r>
              <a:rPr lang="en-US" sz="1600" dirty="0">
                <a:ea typeface="ＭＳ Ｐゴシック"/>
                <a:cs typeface="Calibri"/>
              </a:rPr>
              <a:t>U.S. Women in Nuclear </a:t>
            </a:r>
            <a:endParaRPr lang="en-US" sz="1600" dirty="0">
              <a:cs typeface="Calibri"/>
            </a:endParaRPr>
          </a:p>
          <a:p>
            <a:pPr marL="742950" lvl="1" indent="-285750">
              <a:buFont typeface="Arial" panose="020B0604020202020204" pitchFamily="34" charset="0"/>
              <a:buChar char="•"/>
            </a:pPr>
            <a:r>
              <a:rPr lang="en-US" sz="1600" dirty="0">
                <a:ea typeface="+mn-lt"/>
                <a:cs typeface="+mn-lt"/>
              </a:rPr>
              <a:t>Women in Nuclear Medicine </a:t>
            </a:r>
          </a:p>
          <a:p>
            <a:pPr marL="742950" lvl="1" indent="-285750">
              <a:buFont typeface="Arial" panose="020B0604020202020204" pitchFamily="34" charset="0"/>
              <a:buChar char="•"/>
            </a:pPr>
            <a:r>
              <a:rPr lang="en-US" sz="1600" dirty="0">
                <a:ea typeface="+mn-lt"/>
                <a:cs typeface="+mn-lt"/>
              </a:rPr>
              <a:t>Women in Defense  </a:t>
            </a:r>
            <a:endParaRPr lang="en-US" sz="1600" dirty="0">
              <a:solidFill>
                <a:srgbClr val="000000"/>
              </a:solidFill>
              <a:ea typeface="ＭＳ Ｐゴシック"/>
              <a:cs typeface="Calibri"/>
            </a:endParaRPr>
          </a:p>
          <a:p>
            <a:pPr marL="742950" lvl="1" indent="-285750">
              <a:buFont typeface="Arial" panose="020B0604020202020204" pitchFamily="34" charset="0"/>
              <a:buChar char="•"/>
            </a:pPr>
            <a:r>
              <a:rPr lang="en-US" sz="1600" dirty="0">
                <a:ea typeface="ＭＳ Ｐゴシック"/>
                <a:cs typeface="Calibri"/>
              </a:rPr>
              <a:t>Women of Color Advancing Peace, Security, and Conflict Transformation </a:t>
            </a:r>
            <a:endParaRPr lang="en-US" sz="1600" dirty="0">
              <a:solidFill>
                <a:srgbClr val="000000"/>
              </a:solidFill>
              <a:ea typeface="ＭＳ Ｐゴシック"/>
              <a:cs typeface="Calibri"/>
            </a:endParaRPr>
          </a:p>
          <a:p>
            <a:pPr marL="742950" lvl="1" indent="-285750">
              <a:buFont typeface="Arial" panose="020B0604020202020204" pitchFamily="34" charset="0"/>
              <a:buChar char="•"/>
            </a:pPr>
            <a:r>
              <a:rPr lang="en-US" sz="1600" dirty="0" err="1">
                <a:ea typeface="ＭＳ Ｐゴシック"/>
                <a:cs typeface="+mn-lt"/>
              </a:rPr>
              <a:t>En</a:t>
            </a:r>
            <a:r>
              <a:rPr lang="en-US" sz="1600" dirty="0">
                <a:ea typeface="ＭＳ Ｐゴシック"/>
                <a:cs typeface="+mn-lt"/>
              </a:rPr>
              <a:t> </a:t>
            </a:r>
            <a:r>
              <a:rPr lang="en-US" sz="1600" dirty="0" err="1">
                <a:ea typeface="ＭＳ Ｐゴシック"/>
                <a:cs typeface="+mn-lt"/>
              </a:rPr>
              <a:t>voz</a:t>
            </a:r>
            <a:r>
              <a:rPr lang="en-US" sz="1600" dirty="0">
                <a:ea typeface="ＭＳ Ｐゴシック"/>
                <a:cs typeface="+mn-lt"/>
              </a:rPr>
              <a:t> Alta </a:t>
            </a:r>
          </a:p>
          <a:p>
            <a:pPr marL="742950" lvl="1" indent="-285750">
              <a:buFont typeface="Arial" panose="020B0604020202020204" pitchFamily="34" charset="0"/>
              <a:buChar char="•"/>
            </a:pPr>
            <a:r>
              <a:rPr lang="en-US" sz="1600" dirty="0">
                <a:ea typeface="+mn-lt"/>
                <a:cs typeface="+mn-lt"/>
              </a:rPr>
              <a:t>Women in International Security </a:t>
            </a:r>
            <a:endParaRPr lang="en-US" sz="1600" dirty="0">
              <a:solidFill>
                <a:srgbClr val="000000"/>
              </a:solidFill>
              <a:ea typeface="ＭＳ Ｐゴシック"/>
              <a:cs typeface="Calibri"/>
            </a:endParaRPr>
          </a:p>
          <a:p>
            <a:pPr marL="742950" lvl="1" indent="-285750">
              <a:buFont typeface="Arial" panose="020B0604020202020204" pitchFamily="34" charset="0"/>
              <a:buChar char="•"/>
            </a:pPr>
            <a:r>
              <a:rPr lang="en-US" sz="1600" dirty="0">
                <a:ea typeface="ＭＳ Ｐゴシック"/>
                <a:cs typeface="Calibri"/>
              </a:rPr>
              <a:t>Girl Security </a:t>
            </a:r>
          </a:p>
          <a:p>
            <a:endParaRPr lang="en-US" dirty="0"/>
          </a:p>
        </p:txBody>
      </p:sp>
      <p:sp>
        <p:nvSpPr>
          <p:cNvPr id="7" name="TextBox 6">
            <a:extLst>
              <a:ext uri="{FF2B5EF4-FFF2-40B4-BE49-F238E27FC236}">
                <a16:creationId xmlns:a16="http://schemas.microsoft.com/office/drawing/2014/main" id="{6E10638C-33F6-4A1B-A84F-0E81AB69B925}"/>
              </a:ext>
            </a:extLst>
          </p:cNvPr>
          <p:cNvSpPr txBox="1"/>
          <p:nvPr/>
        </p:nvSpPr>
        <p:spPr>
          <a:xfrm>
            <a:off x="4241800" y="2536504"/>
            <a:ext cx="4406901" cy="3816429"/>
          </a:xfrm>
          <a:prstGeom prst="rect">
            <a:avLst/>
          </a:prstGeom>
          <a:noFill/>
        </p:spPr>
        <p:txBody>
          <a:bodyPr wrap="square" rtlCol="0">
            <a:spAutoFit/>
          </a:bodyPr>
          <a:lstStyle/>
          <a:p>
            <a:pPr lvl="1"/>
            <a:r>
              <a:rPr lang="en-US" sz="1600" b="1" i="1" dirty="0">
                <a:solidFill>
                  <a:srgbClr val="000000"/>
                </a:solidFill>
                <a:ea typeface="ＭＳ Ｐゴシック"/>
                <a:cs typeface="Calibri"/>
              </a:rPr>
              <a:t>Informational Resources</a:t>
            </a:r>
            <a:endParaRPr lang="en-US" sz="1600" b="1" i="1" dirty="0">
              <a:solidFill>
                <a:srgbClr val="000000"/>
              </a:solidFill>
              <a:cs typeface="Calibri"/>
            </a:endParaRPr>
          </a:p>
          <a:p>
            <a:pPr marL="742950" lvl="1" indent="-285750">
              <a:buFont typeface="Arial" panose="020B0604020202020204" pitchFamily="34" charset="0"/>
              <a:buChar char="•"/>
            </a:pPr>
            <a:r>
              <a:rPr lang="en-US" sz="1600" dirty="0" err="1">
                <a:ea typeface="ＭＳ Ｐゴシック"/>
                <a:cs typeface="Calibri"/>
              </a:rPr>
              <a:t>WinARCAL</a:t>
            </a:r>
            <a:r>
              <a:rPr lang="en-US" sz="1600" dirty="0">
                <a:ea typeface="ＭＳ Ｐゴシック"/>
                <a:cs typeface="Calibri"/>
              </a:rPr>
              <a:t> </a:t>
            </a:r>
            <a:endParaRPr lang="en-US" sz="1600" b="1" i="1" dirty="0">
              <a:solidFill>
                <a:srgbClr val="000000"/>
              </a:solidFill>
              <a:ea typeface="ＭＳ Ｐゴシック"/>
              <a:cs typeface="Calibri"/>
            </a:endParaRPr>
          </a:p>
          <a:p>
            <a:pPr marL="742950" lvl="1" indent="-285750">
              <a:buFont typeface="Arial" panose="020B0604020202020204" pitchFamily="34" charset="0"/>
              <a:buChar char="•"/>
            </a:pPr>
            <a:r>
              <a:rPr lang="en-US" sz="1600" dirty="0">
                <a:ea typeface="+mn-lt"/>
                <a:cs typeface="+mn-lt"/>
              </a:rPr>
              <a:t>NTI – Gender Champions in Nuclear Policy</a:t>
            </a:r>
            <a:endParaRPr lang="en-US" sz="1600" dirty="0">
              <a:cs typeface="+mn-lt"/>
            </a:endParaRPr>
          </a:p>
          <a:p>
            <a:pPr marL="742950" lvl="1" indent="-285750">
              <a:buFont typeface="Arial" panose="020B0604020202020204" pitchFamily="34" charset="0"/>
              <a:buChar char="•"/>
            </a:pPr>
            <a:r>
              <a:rPr lang="en-US" sz="1600" dirty="0" err="1">
                <a:ea typeface="+mn-lt"/>
                <a:cs typeface="+mn-lt"/>
              </a:rPr>
              <a:t>WomenAdvance</a:t>
            </a:r>
            <a:r>
              <a:rPr lang="en-US" sz="1600" dirty="0">
                <a:ea typeface="+mn-lt"/>
                <a:cs typeface="+mn-lt"/>
              </a:rPr>
              <a:t> Chemical Security   </a:t>
            </a:r>
            <a:endParaRPr lang="en-US" sz="1600" dirty="0">
              <a:solidFill>
                <a:srgbClr val="000000"/>
              </a:solidFill>
              <a:cs typeface="Calibri"/>
            </a:endParaRPr>
          </a:p>
          <a:p>
            <a:pPr marL="742950" lvl="1" indent="-285750">
              <a:buFont typeface="Arial" panose="020B0604020202020204" pitchFamily="34" charset="0"/>
              <a:buChar char="•"/>
            </a:pPr>
            <a:r>
              <a:rPr lang="en-US" sz="1600" dirty="0">
                <a:ea typeface="ＭＳ Ｐゴシック"/>
                <a:cs typeface="Calibri"/>
              </a:rPr>
              <a:t>Young Women in Nonproliferation Initiative (administered by the Middlebury Institute of International Studies at </a:t>
            </a:r>
            <a:r>
              <a:rPr lang="en-US" sz="1600" dirty="0" err="1">
                <a:ea typeface="ＭＳ Ｐゴシック"/>
                <a:cs typeface="Calibri"/>
              </a:rPr>
              <a:t>Montery</a:t>
            </a:r>
            <a:r>
              <a:rPr lang="en-US" sz="1600" dirty="0">
                <a:ea typeface="ＭＳ Ｐゴシック"/>
                <a:cs typeface="Calibri"/>
              </a:rPr>
              <a:t>) </a:t>
            </a:r>
            <a:endParaRPr lang="en-US" sz="1600" dirty="0">
              <a:cs typeface="Calibri"/>
            </a:endParaRPr>
          </a:p>
          <a:p>
            <a:pPr marL="742950" lvl="1" indent="-285750">
              <a:buFont typeface="Arial" panose="020B0604020202020204" pitchFamily="34" charset="0"/>
              <a:buChar char="•"/>
            </a:pPr>
            <a:r>
              <a:rPr lang="en-US" sz="1600" dirty="0">
                <a:ea typeface="+mn-lt"/>
                <a:cs typeface="+mn-lt"/>
              </a:rPr>
              <a:t>Leadership Council for Women in National Security </a:t>
            </a:r>
          </a:p>
          <a:p>
            <a:pPr marL="742950" lvl="1" indent="-285750">
              <a:buFont typeface="Arial" panose="020B0604020202020204" pitchFamily="34" charset="0"/>
              <a:buChar char="•"/>
            </a:pPr>
            <a:r>
              <a:rPr lang="en-US" sz="1600" dirty="0">
                <a:ea typeface="+mn-lt"/>
                <a:cs typeface="+mn-lt"/>
              </a:rPr>
              <a:t>Women in Chemistry Symposium  </a:t>
            </a:r>
          </a:p>
          <a:p>
            <a:pPr marL="742950" lvl="1" indent="-285750">
              <a:buFont typeface="Arial" panose="020B0604020202020204" pitchFamily="34" charset="0"/>
              <a:buChar char="•"/>
            </a:pPr>
            <a:r>
              <a:rPr lang="en-US" sz="1600" dirty="0">
                <a:ea typeface="ＭＳ Ｐゴシック"/>
                <a:cs typeface="Calibri"/>
              </a:rPr>
              <a:t>Public Policy and Nuclear Threats (PPNT) Bootcamp </a:t>
            </a:r>
            <a:endParaRPr lang="en-US" sz="1600" dirty="0">
              <a:ea typeface="ＭＳ Ｐゴシック"/>
              <a:cs typeface="+mn-lt"/>
            </a:endParaRPr>
          </a:p>
          <a:p>
            <a:pPr marL="742950" lvl="1" indent="-285750">
              <a:buFont typeface="Arial" panose="020B0604020202020204" pitchFamily="34" charset="0"/>
              <a:buChar char="•"/>
            </a:pPr>
            <a:r>
              <a:rPr lang="en-US" sz="1600" dirty="0">
                <a:ea typeface="ＭＳ Ｐゴシック"/>
                <a:cs typeface="Calibri"/>
              </a:rPr>
              <a:t>CBRNE Career Central Job Board </a:t>
            </a:r>
            <a:endParaRPr lang="en-US" sz="1600" dirty="0">
              <a:solidFill>
                <a:srgbClr val="000000"/>
              </a:solidFill>
              <a:ea typeface="ＭＳ Ｐゴシック"/>
              <a:cs typeface="Calibri"/>
            </a:endParaRPr>
          </a:p>
          <a:p>
            <a:endParaRPr lang="en-US" dirty="0"/>
          </a:p>
        </p:txBody>
      </p:sp>
    </p:spTree>
    <p:custDataLst>
      <p:tags r:id="rId1"/>
    </p:custDataLst>
    <p:extLst>
      <p:ext uri="{BB962C8B-B14F-4D97-AF65-F5344CB8AC3E}">
        <p14:creationId xmlns:p14="http://schemas.microsoft.com/office/powerpoint/2010/main" val="90135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290D-893A-F740-9500-794AA8EF3C18}"/>
              </a:ext>
            </a:extLst>
          </p:cNvPr>
          <p:cNvSpPr>
            <a:spLocks noGrp="1"/>
          </p:cNvSpPr>
          <p:nvPr>
            <p:ph type="title"/>
          </p:nvPr>
        </p:nvSpPr>
        <p:spPr>
          <a:xfrm>
            <a:off x="304800" y="261165"/>
            <a:ext cx="7086600" cy="685323"/>
          </a:xfrm>
        </p:spPr>
        <p:txBody>
          <a:bodyPr/>
          <a:lstStyle/>
          <a:p>
            <a:r>
              <a:rPr lang="en-US" sz="3200" dirty="0"/>
              <a:t>Resources and Opportunities: </a:t>
            </a:r>
            <a:r>
              <a:rPr lang="es-ES_tradnl" sz="3200" dirty="0" err="1"/>
              <a:t>Fellowships</a:t>
            </a:r>
            <a:r>
              <a:rPr lang="en-US" sz="3200" dirty="0">
                <a:effectLst/>
              </a:rPr>
              <a:t> </a:t>
            </a:r>
            <a:endParaRPr lang="en-US" sz="3200" dirty="0"/>
          </a:p>
        </p:txBody>
      </p:sp>
      <p:sp>
        <p:nvSpPr>
          <p:cNvPr id="3" name="Content Placeholder 2">
            <a:extLst>
              <a:ext uri="{FF2B5EF4-FFF2-40B4-BE49-F238E27FC236}">
                <a16:creationId xmlns:a16="http://schemas.microsoft.com/office/drawing/2014/main" id="{833AF5B4-9403-DC4F-9635-F3C12C509AA4}"/>
              </a:ext>
            </a:extLst>
          </p:cNvPr>
          <p:cNvSpPr>
            <a:spLocks noGrp="1"/>
          </p:cNvSpPr>
          <p:nvPr>
            <p:ph idx="1"/>
          </p:nvPr>
        </p:nvSpPr>
        <p:spPr>
          <a:xfrm>
            <a:off x="457200" y="1304415"/>
            <a:ext cx="8469086" cy="4525963"/>
          </a:xfrm>
        </p:spPr>
        <p:txBody>
          <a:bodyPr/>
          <a:lstStyle/>
          <a:p>
            <a:r>
              <a:rPr lang="en-US" sz="2800" dirty="0"/>
              <a:t>Strengthen and grow technical skills that advance your career</a:t>
            </a:r>
          </a:p>
          <a:p>
            <a:r>
              <a:rPr lang="en-US" sz="2800" dirty="0"/>
              <a:t>Gain international experience</a:t>
            </a:r>
          </a:p>
          <a:p>
            <a:r>
              <a:rPr lang="en-US" sz="2800" dirty="0"/>
              <a:t>For you and/or your mentees/colleagues</a:t>
            </a:r>
            <a:endParaRPr lang="en-US" sz="1000" u="sng" dirty="0"/>
          </a:p>
          <a:p>
            <a:pPr lvl="1"/>
            <a:r>
              <a:rPr lang="en-US" sz="1600" dirty="0">
                <a:ea typeface="ＭＳ Ｐゴシック"/>
              </a:rPr>
              <a:t>IAEA-Marie </a:t>
            </a:r>
            <a:r>
              <a:rPr lang="en-US" sz="1600" dirty="0" err="1">
                <a:ea typeface="ＭＳ Ｐゴシック"/>
              </a:rPr>
              <a:t>Sklodowska</a:t>
            </a:r>
            <a:r>
              <a:rPr lang="en-US" sz="1600" dirty="0">
                <a:ea typeface="ＭＳ Ｐゴシック"/>
              </a:rPr>
              <a:t>-Curie Fellowship </a:t>
            </a:r>
            <a:r>
              <a:rPr lang="en-US" sz="1600" dirty="0" err="1">
                <a:ea typeface="ＭＳ Ｐゴシック"/>
              </a:rPr>
              <a:t>Programme</a:t>
            </a:r>
            <a:r>
              <a:rPr lang="en-US" sz="1600" dirty="0">
                <a:ea typeface="ＭＳ Ｐゴシック"/>
              </a:rPr>
              <a:t> </a:t>
            </a:r>
          </a:p>
          <a:p>
            <a:pPr lvl="1"/>
            <a:r>
              <a:rPr lang="en-US" sz="1600" dirty="0">
                <a:ea typeface="ＭＳ Ｐゴシック"/>
              </a:rPr>
              <a:t>Rand Corporation Stanton Nuclear Security Fellows Program </a:t>
            </a:r>
          </a:p>
          <a:p>
            <a:pPr lvl="1"/>
            <a:r>
              <a:rPr lang="en-US" sz="1600" dirty="0">
                <a:ea typeface="ＭＳ Ｐゴシック"/>
              </a:rPr>
              <a:t>International Fellowships administered by the American Association of University Women </a:t>
            </a:r>
          </a:p>
          <a:p>
            <a:pPr lvl="1"/>
            <a:r>
              <a:rPr lang="en-US" sz="1600" dirty="0">
                <a:ea typeface="ＭＳ Ｐゴシック"/>
              </a:rPr>
              <a:t>IAEA Fellowship Program administered by the Canadian Bureau for International Education </a:t>
            </a:r>
          </a:p>
          <a:p>
            <a:pPr lvl="1"/>
            <a:r>
              <a:rPr lang="en-US" sz="1600" dirty="0">
                <a:ea typeface="ＭＳ Ｐゴシック"/>
              </a:rPr>
              <a:t>Council on Foreign Relations International Affairs Fellowship in Nuclear Security </a:t>
            </a:r>
          </a:p>
          <a:p>
            <a:pPr lvl="1"/>
            <a:r>
              <a:rPr lang="en-US" sz="1600" dirty="0">
                <a:ea typeface="+mn-lt"/>
                <a:cs typeface="+mn-lt"/>
              </a:rPr>
              <a:t>Foreign Policy Interrupted Fellowship </a:t>
            </a:r>
          </a:p>
          <a:p>
            <a:pPr lvl="1"/>
            <a:r>
              <a:rPr lang="en-US" sz="1600" dirty="0">
                <a:ea typeface="+mn-lt"/>
                <a:cs typeface="+mn-lt"/>
              </a:rPr>
              <a:t>The David M. Rubenstein Fellows </a:t>
            </a:r>
          </a:p>
          <a:p>
            <a:pPr lvl="1"/>
            <a:r>
              <a:rPr lang="en-US" sz="1600" dirty="0" err="1">
                <a:ea typeface="ＭＳ Ｐゴシック"/>
                <a:cs typeface="Calibri"/>
              </a:rPr>
              <a:t>TechWomen</a:t>
            </a:r>
            <a:r>
              <a:rPr lang="en-US" sz="1600" dirty="0">
                <a:ea typeface="ＭＳ Ｐゴシック"/>
                <a:cs typeface="Calibri"/>
              </a:rPr>
              <a:t> administered by the Bureau of Education and Cultural Affairs </a:t>
            </a:r>
          </a:p>
          <a:p>
            <a:pPr marL="0" indent="0">
              <a:buNone/>
            </a:pPr>
            <a:endParaRPr lang="en-US" dirty="0"/>
          </a:p>
        </p:txBody>
      </p:sp>
      <p:pic>
        <p:nvPicPr>
          <p:cNvPr id="6" name="Picture 7">
            <a:extLst>
              <a:ext uri="{FF2B5EF4-FFF2-40B4-BE49-F238E27FC236}">
                <a16:creationId xmlns:a16="http://schemas.microsoft.com/office/drawing/2014/main" id="{097F5758-C9DC-4C75-8F5F-82E58ACA3BB3}"/>
              </a:ext>
            </a:extLst>
          </p:cNvPr>
          <p:cNvPicPr>
            <a:picLocks noChangeAspect="1"/>
          </p:cNvPicPr>
          <p:nvPr/>
        </p:nvPicPr>
        <p:blipFill>
          <a:blip r:embed="rId4"/>
          <a:stretch>
            <a:fillRect/>
          </a:stretch>
        </p:blipFill>
        <p:spPr>
          <a:xfrm>
            <a:off x="5664990" y="6081201"/>
            <a:ext cx="672829" cy="534454"/>
          </a:xfrm>
          <a:prstGeom prst="rect">
            <a:avLst/>
          </a:prstGeom>
        </p:spPr>
      </p:pic>
      <p:pic>
        <p:nvPicPr>
          <p:cNvPr id="9" name="Picture 9">
            <a:extLst>
              <a:ext uri="{FF2B5EF4-FFF2-40B4-BE49-F238E27FC236}">
                <a16:creationId xmlns:a16="http://schemas.microsoft.com/office/drawing/2014/main" id="{BE9589E7-B9CC-4759-9A93-B5E9DE9EE6A0}"/>
              </a:ext>
            </a:extLst>
          </p:cNvPr>
          <p:cNvPicPr>
            <a:picLocks noChangeAspect="1"/>
          </p:cNvPicPr>
          <p:nvPr/>
        </p:nvPicPr>
        <p:blipFill>
          <a:blip r:embed="rId5"/>
          <a:stretch>
            <a:fillRect/>
          </a:stretch>
        </p:blipFill>
        <p:spPr>
          <a:xfrm>
            <a:off x="-3779435" y="6571369"/>
            <a:ext cx="146855" cy="45719"/>
          </a:xfrm>
          <a:prstGeom prst="rect">
            <a:avLst/>
          </a:prstGeom>
        </p:spPr>
      </p:pic>
      <p:pic>
        <p:nvPicPr>
          <p:cNvPr id="10" name="Picture 10">
            <a:extLst>
              <a:ext uri="{FF2B5EF4-FFF2-40B4-BE49-F238E27FC236}">
                <a16:creationId xmlns:a16="http://schemas.microsoft.com/office/drawing/2014/main" id="{3CEE44F6-1B85-4F81-A82A-E884458A2C7A}"/>
              </a:ext>
            </a:extLst>
          </p:cNvPr>
          <p:cNvPicPr>
            <a:picLocks noChangeAspect="1"/>
          </p:cNvPicPr>
          <p:nvPr/>
        </p:nvPicPr>
        <p:blipFill>
          <a:blip r:embed="rId6"/>
          <a:stretch>
            <a:fillRect/>
          </a:stretch>
        </p:blipFill>
        <p:spPr>
          <a:xfrm>
            <a:off x="4730722" y="6154459"/>
            <a:ext cx="876300" cy="514350"/>
          </a:xfrm>
          <a:prstGeom prst="rect">
            <a:avLst/>
          </a:prstGeom>
        </p:spPr>
      </p:pic>
      <p:pic>
        <p:nvPicPr>
          <p:cNvPr id="11" name="Picture 11">
            <a:extLst>
              <a:ext uri="{FF2B5EF4-FFF2-40B4-BE49-F238E27FC236}">
                <a16:creationId xmlns:a16="http://schemas.microsoft.com/office/drawing/2014/main" id="{F5195A79-3157-4BDB-9842-32F5F857517B}"/>
              </a:ext>
            </a:extLst>
          </p:cNvPr>
          <p:cNvPicPr>
            <a:picLocks noChangeAspect="1"/>
          </p:cNvPicPr>
          <p:nvPr/>
        </p:nvPicPr>
        <p:blipFill>
          <a:blip r:embed="rId7"/>
          <a:stretch>
            <a:fillRect/>
          </a:stretch>
        </p:blipFill>
        <p:spPr>
          <a:xfrm>
            <a:off x="2928205" y="6067441"/>
            <a:ext cx="1771650" cy="561975"/>
          </a:xfrm>
          <a:prstGeom prst="rect">
            <a:avLst/>
          </a:prstGeom>
        </p:spPr>
      </p:pic>
      <p:pic>
        <p:nvPicPr>
          <p:cNvPr id="12" name="Picture 12">
            <a:extLst>
              <a:ext uri="{FF2B5EF4-FFF2-40B4-BE49-F238E27FC236}">
                <a16:creationId xmlns:a16="http://schemas.microsoft.com/office/drawing/2014/main" id="{3EFDAB5D-9E3B-433C-83D1-1ED867AB15A9}"/>
              </a:ext>
            </a:extLst>
          </p:cNvPr>
          <p:cNvPicPr>
            <a:picLocks noChangeAspect="1"/>
          </p:cNvPicPr>
          <p:nvPr/>
        </p:nvPicPr>
        <p:blipFill>
          <a:blip r:embed="rId8"/>
          <a:stretch>
            <a:fillRect/>
          </a:stretch>
        </p:blipFill>
        <p:spPr>
          <a:xfrm>
            <a:off x="1790492" y="6112263"/>
            <a:ext cx="1076325" cy="504825"/>
          </a:xfrm>
          <a:prstGeom prst="rect">
            <a:avLst/>
          </a:prstGeom>
        </p:spPr>
      </p:pic>
      <p:pic>
        <p:nvPicPr>
          <p:cNvPr id="2050" name="Picture 2" descr="IAEA – International Atomic Energy Agency Logo [EPS-PDF] | Peace logo,  Government logo, Peace">
            <a:extLst>
              <a:ext uri="{FF2B5EF4-FFF2-40B4-BE49-F238E27FC236}">
                <a16:creationId xmlns:a16="http://schemas.microsoft.com/office/drawing/2014/main" id="{B9D151D2-83A7-4E7B-B34A-F1C780DDFB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10" y="6067441"/>
            <a:ext cx="943851" cy="6883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chWomen (@TechWomen) | Twitter">
            <a:extLst>
              <a:ext uri="{FF2B5EF4-FFF2-40B4-BE49-F238E27FC236}">
                <a16:creationId xmlns:a16="http://schemas.microsoft.com/office/drawing/2014/main" id="{367CB767-4E96-445D-9341-F4A901F203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7254" y="5862800"/>
            <a:ext cx="1073352" cy="8930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riffith Awarded Post-doctoral Fellowship at RAND Corporation - Ohio  University | College of Arts &amp; Sciences">
            <a:extLst>
              <a:ext uri="{FF2B5EF4-FFF2-40B4-BE49-F238E27FC236}">
                <a16:creationId xmlns:a16="http://schemas.microsoft.com/office/drawing/2014/main" id="{FA5BEF44-CBBE-4E85-8F49-53B80DAFAC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0649" y="6035052"/>
            <a:ext cx="753165" cy="75316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rookings - Quality. Independence. Impact.">
            <a:extLst>
              <a:ext uri="{FF2B5EF4-FFF2-40B4-BE49-F238E27FC236}">
                <a16:creationId xmlns:a16="http://schemas.microsoft.com/office/drawing/2014/main" id="{B82CA9C7-1314-4BFC-83C5-1381357FD7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0888" y="5884857"/>
            <a:ext cx="1698398" cy="8930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23159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3CAC-F258-47B2-B498-FD31D4ED7ACA}"/>
              </a:ext>
            </a:extLst>
          </p:cNvPr>
          <p:cNvSpPr>
            <a:spLocks noGrp="1"/>
          </p:cNvSpPr>
          <p:nvPr>
            <p:ph type="title"/>
          </p:nvPr>
        </p:nvSpPr>
        <p:spPr>
          <a:xfrm>
            <a:off x="457200" y="158145"/>
            <a:ext cx="8229600" cy="1143000"/>
          </a:xfrm>
        </p:spPr>
        <p:txBody>
          <a:bodyPr/>
          <a:lstStyle/>
          <a:p>
            <a:r>
              <a:rPr lang="en-US" dirty="0"/>
              <a:t>The Take </a:t>
            </a:r>
            <a:r>
              <a:rPr lang="en-US" dirty="0" err="1"/>
              <a:t>Aways</a:t>
            </a:r>
            <a:endParaRPr lang="en-US" dirty="0"/>
          </a:p>
        </p:txBody>
      </p:sp>
      <p:sp>
        <p:nvSpPr>
          <p:cNvPr id="3" name="Content Placeholder 2">
            <a:extLst>
              <a:ext uri="{FF2B5EF4-FFF2-40B4-BE49-F238E27FC236}">
                <a16:creationId xmlns:a16="http://schemas.microsoft.com/office/drawing/2014/main" id="{1CED4F75-174F-4EEA-9B09-15B1819D1F36}"/>
              </a:ext>
            </a:extLst>
          </p:cNvPr>
          <p:cNvSpPr>
            <a:spLocks noGrp="1"/>
          </p:cNvSpPr>
          <p:nvPr>
            <p:ph idx="1"/>
          </p:nvPr>
        </p:nvSpPr>
        <p:spPr>
          <a:xfrm>
            <a:off x="370497" y="1565629"/>
            <a:ext cx="7988364" cy="4261752"/>
          </a:xfrm>
        </p:spPr>
        <p:txBody>
          <a:bodyPr/>
          <a:lstStyle/>
          <a:p>
            <a:r>
              <a:rPr lang="en-US" dirty="0"/>
              <a:t>Support each other at all levels</a:t>
            </a:r>
          </a:p>
          <a:p>
            <a:pPr marL="457200" lvl="1" indent="0">
              <a:buNone/>
            </a:pPr>
            <a:endParaRPr lang="en-US" sz="1200" dirty="0"/>
          </a:p>
          <a:p>
            <a:pPr marL="457200" lvl="1" indent="0">
              <a:buNone/>
            </a:pPr>
            <a:r>
              <a:rPr lang="en-US" dirty="0"/>
              <a:t>	Educate</a:t>
            </a:r>
          </a:p>
          <a:p>
            <a:pPr marL="457200" lvl="1" indent="0">
              <a:buNone/>
            </a:pPr>
            <a:endParaRPr lang="en-US" sz="1600" dirty="0"/>
          </a:p>
          <a:p>
            <a:pPr marL="457200" lvl="1" indent="0">
              <a:buNone/>
            </a:pPr>
            <a:r>
              <a:rPr lang="en-US" dirty="0"/>
              <a:t>	Empower</a:t>
            </a:r>
          </a:p>
          <a:p>
            <a:pPr marL="457200" lvl="1" indent="0">
              <a:buNone/>
            </a:pPr>
            <a:endParaRPr lang="en-US" sz="1600" dirty="0"/>
          </a:p>
          <a:p>
            <a:pPr marL="457200" lvl="1" indent="0">
              <a:buNone/>
            </a:pPr>
            <a:r>
              <a:rPr lang="en-US" dirty="0"/>
              <a:t>	Connect</a:t>
            </a:r>
          </a:p>
          <a:p>
            <a:pPr marL="0" indent="0">
              <a:buNone/>
            </a:pPr>
            <a:endParaRPr lang="en-US" dirty="0"/>
          </a:p>
        </p:txBody>
      </p:sp>
      <p:pic>
        <p:nvPicPr>
          <p:cNvPr id="6" name="Picture 6">
            <a:extLst>
              <a:ext uri="{FF2B5EF4-FFF2-40B4-BE49-F238E27FC236}">
                <a16:creationId xmlns:a16="http://schemas.microsoft.com/office/drawing/2014/main" id="{9066FCC6-1EBC-405E-8641-5A064B11285A}"/>
              </a:ext>
            </a:extLst>
          </p:cNvPr>
          <p:cNvPicPr>
            <a:picLocks noChangeAspect="1"/>
          </p:cNvPicPr>
          <p:nvPr/>
        </p:nvPicPr>
        <p:blipFill>
          <a:blip r:embed="rId3"/>
          <a:stretch>
            <a:fillRect/>
          </a:stretch>
        </p:blipFill>
        <p:spPr>
          <a:xfrm>
            <a:off x="6882555" y="5018315"/>
            <a:ext cx="1804246" cy="1436346"/>
          </a:xfrm>
          <a:prstGeom prst="rect">
            <a:avLst/>
          </a:prstGeom>
        </p:spPr>
      </p:pic>
      <p:pic>
        <p:nvPicPr>
          <p:cNvPr id="7" name="Graphic 6" descr="Star">
            <a:extLst>
              <a:ext uri="{FF2B5EF4-FFF2-40B4-BE49-F238E27FC236}">
                <a16:creationId xmlns:a16="http://schemas.microsoft.com/office/drawing/2014/main" id="{30A89E04-FCD9-435F-BA6C-2E0131EEBA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318" y="3065134"/>
            <a:ext cx="653142" cy="653142"/>
          </a:xfrm>
          <a:prstGeom prst="rect">
            <a:avLst/>
          </a:prstGeom>
        </p:spPr>
      </p:pic>
      <p:pic>
        <p:nvPicPr>
          <p:cNvPr id="8" name="Graphic 7" descr="Star">
            <a:extLst>
              <a:ext uri="{FF2B5EF4-FFF2-40B4-BE49-F238E27FC236}">
                <a16:creationId xmlns:a16="http://schemas.microsoft.com/office/drawing/2014/main" id="{84484373-064D-4002-92EA-A2F19490AD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318" y="3887507"/>
            <a:ext cx="653142" cy="653142"/>
          </a:xfrm>
          <a:prstGeom prst="rect">
            <a:avLst/>
          </a:prstGeom>
        </p:spPr>
      </p:pic>
      <p:pic>
        <p:nvPicPr>
          <p:cNvPr id="9" name="Graphic 8" descr="Star">
            <a:extLst>
              <a:ext uri="{FF2B5EF4-FFF2-40B4-BE49-F238E27FC236}">
                <a16:creationId xmlns:a16="http://schemas.microsoft.com/office/drawing/2014/main" id="{B1BC1E64-7C90-4C93-B11B-570800BE4E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5318" y="2242761"/>
            <a:ext cx="653142" cy="653142"/>
          </a:xfrm>
          <a:prstGeom prst="rect">
            <a:avLst/>
          </a:prstGeom>
        </p:spPr>
      </p:pic>
    </p:spTree>
    <p:extLst>
      <p:ext uri="{BB962C8B-B14F-4D97-AF65-F5344CB8AC3E}">
        <p14:creationId xmlns:p14="http://schemas.microsoft.com/office/powerpoint/2010/main" val="316653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3CAC-F258-47B2-B498-FD31D4ED7ACA}"/>
              </a:ext>
            </a:extLst>
          </p:cNvPr>
          <p:cNvSpPr>
            <a:spLocks noGrp="1"/>
          </p:cNvSpPr>
          <p:nvPr>
            <p:ph type="title"/>
          </p:nvPr>
        </p:nvSpPr>
        <p:spPr>
          <a:xfrm>
            <a:off x="555171" y="146503"/>
            <a:ext cx="8229600" cy="1143000"/>
          </a:xfrm>
        </p:spPr>
        <p:txBody>
          <a:bodyPr/>
          <a:lstStyle/>
          <a:p>
            <a:r>
              <a:rPr lang="en-US" dirty="0"/>
              <a:t>Overview</a:t>
            </a:r>
          </a:p>
        </p:txBody>
      </p:sp>
      <p:sp>
        <p:nvSpPr>
          <p:cNvPr id="3" name="Content Placeholder 2">
            <a:extLst>
              <a:ext uri="{FF2B5EF4-FFF2-40B4-BE49-F238E27FC236}">
                <a16:creationId xmlns:a16="http://schemas.microsoft.com/office/drawing/2014/main" id="{1CED4F75-174F-4EEA-9B09-15B1819D1F36}"/>
              </a:ext>
            </a:extLst>
          </p:cNvPr>
          <p:cNvSpPr>
            <a:spLocks noGrp="1"/>
          </p:cNvSpPr>
          <p:nvPr>
            <p:ph idx="1"/>
          </p:nvPr>
        </p:nvSpPr>
        <p:spPr>
          <a:xfrm>
            <a:off x="249620" y="1371600"/>
            <a:ext cx="8229600" cy="4301067"/>
          </a:xfrm>
        </p:spPr>
        <p:txBody>
          <a:bodyPr/>
          <a:lstStyle/>
          <a:p>
            <a:r>
              <a:rPr lang="en-US" dirty="0"/>
              <a:t>International Initiatives for Gender Equality</a:t>
            </a:r>
          </a:p>
          <a:p>
            <a:r>
              <a:rPr lang="en-US" dirty="0"/>
              <a:t>Introduction to NNSA’s Nuclear Security Women’s initiative (NSW)</a:t>
            </a:r>
          </a:p>
          <a:p>
            <a:r>
              <a:rPr lang="en-US" dirty="0"/>
              <a:t>Strategies for Success</a:t>
            </a:r>
          </a:p>
          <a:p>
            <a:pPr lvl="1">
              <a:spcBef>
                <a:spcPts val="300"/>
              </a:spcBef>
            </a:pPr>
            <a:r>
              <a:rPr lang="en-US" dirty="0"/>
              <a:t>Employee Resource Groups</a:t>
            </a:r>
          </a:p>
          <a:p>
            <a:pPr lvl="1">
              <a:spcBef>
                <a:spcPts val="300"/>
              </a:spcBef>
            </a:pPr>
            <a:r>
              <a:rPr lang="en-US" dirty="0"/>
              <a:t>Mentoring</a:t>
            </a:r>
          </a:p>
          <a:p>
            <a:pPr lvl="1">
              <a:spcBef>
                <a:spcPts val="300"/>
              </a:spcBef>
            </a:pPr>
            <a:r>
              <a:rPr lang="en-US" dirty="0"/>
              <a:t>Institutional commitments (parity pledges)</a:t>
            </a:r>
          </a:p>
          <a:p>
            <a:r>
              <a:rPr lang="en-US" dirty="0"/>
              <a:t>Resources and Opportunities</a:t>
            </a:r>
          </a:p>
          <a:p>
            <a:pPr lvl="1">
              <a:spcBef>
                <a:spcPts val="300"/>
              </a:spcBef>
            </a:pPr>
            <a:r>
              <a:rPr lang="en-US" dirty="0"/>
              <a:t>Professional Organizations</a:t>
            </a:r>
          </a:p>
          <a:p>
            <a:pPr lvl="1">
              <a:spcBef>
                <a:spcPts val="300"/>
              </a:spcBef>
            </a:pPr>
            <a:r>
              <a:rPr lang="en-US" dirty="0"/>
              <a:t>Fellowships</a:t>
            </a:r>
          </a:p>
          <a:p>
            <a:pPr marL="457200" lvl="1" indent="0">
              <a:buNone/>
            </a:pPr>
            <a:endParaRPr lang="en-US" dirty="0"/>
          </a:p>
        </p:txBody>
      </p:sp>
      <p:pic>
        <p:nvPicPr>
          <p:cNvPr id="5" name="Picture 8">
            <a:extLst>
              <a:ext uri="{FF2B5EF4-FFF2-40B4-BE49-F238E27FC236}">
                <a16:creationId xmlns:a16="http://schemas.microsoft.com/office/drawing/2014/main" id="{0F3D6C0D-25E4-4258-B2C1-5A18EA78C9AB}"/>
              </a:ext>
            </a:extLst>
          </p:cNvPr>
          <p:cNvPicPr>
            <a:picLocks noChangeAspect="1"/>
          </p:cNvPicPr>
          <p:nvPr/>
        </p:nvPicPr>
        <p:blipFill>
          <a:blip r:embed="rId3"/>
          <a:stretch>
            <a:fillRect/>
          </a:stretch>
        </p:blipFill>
        <p:spPr>
          <a:xfrm>
            <a:off x="5803932" y="5326063"/>
            <a:ext cx="3090448" cy="1142999"/>
          </a:xfrm>
          <a:prstGeom prst="rect">
            <a:avLst/>
          </a:prstGeom>
        </p:spPr>
      </p:pic>
    </p:spTree>
    <p:extLst>
      <p:ext uri="{BB962C8B-B14F-4D97-AF65-F5344CB8AC3E}">
        <p14:creationId xmlns:p14="http://schemas.microsoft.com/office/powerpoint/2010/main" val="317430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CD94-6A60-AB44-B1DD-9F552675B6DB}"/>
              </a:ext>
            </a:extLst>
          </p:cNvPr>
          <p:cNvSpPr>
            <a:spLocks noGrp="1"/>
          </p:cNvSpPr>
          <p:nvPr>
            <p:ph type="title"/>
          </p:nvPr>
        </p:nvSpPr>
        <p:spPr>
          <a:xfrm>
            <a:off x="542925" y="220935"/>
            <a:ext cx="8229600" cy="1143000"/>
          </a:xfrm>
        </p:spPr>
        <p:txBody>
          <a:bodyPr/>
          <a:lstStyle/>
          <a:p>
            <a:r>
              <a:rPr lang="en-US" dirty="0"/>
              <a:t>International</a:t>
            </a:r>
            <a:r>
              <a:rPr lang="en-US" sz="4000" dirty="0"/>
              <a:t> </a:t>
            </a:r>
            <a:r>
              <a:rPr lang="en-US" dirty="0"/>
              <a:t>Organizations</a:t>
            </a:r>
            <a:endParaRPr lang="en-US" sz="4000" dirty="0"/>
          </a:p>
        </p:txBody>
      </p:sp>
      <p:sp>
        <p:nvSpPr>
          <p:cNvPr id="3" name="Content Placeholder 2">
            <a:extLst>
              <a:ext uri="{FF2B5EF4-FFF2-40B4-BE49-F238E27FC236}">
                <a16:creationId xmlns:a16="http://schemas.microsoft.com/office/drawing/2014/main" id="{DE0E3282-C012-3D47-B7B2-D24CBFC9C51E}"/>
              </a:ext>
            </a:extLst>
          </p:cNvPr>
          <p:cNvSpPr>
            <a:spLocks noGrp="1"/>
          </p:cNvSpPr>
          <p:nvPr>
            <p:ph idx="1"/>
          </p:nvPr>
        </p:nvSpPr>
        <p:spPr>
          <a:xfrm>
            <a:off x="319926" y="2216069"/>
            <a:ext cx="7678517" cy="3993810"/>
          </a:xfrm>
        </p:spPr>
        <p:txBody>
          <a:bodyPr/>
          <a:lstStyle/>
          <a:p>
            <a:r>
              <a:rPr lang="en-US" sz="2200" b="1" dirty="0">
                <a:ea typeface="ＭＳ Ｐゴシック"/>
              </a:rPr>
              <a:t>UN SDG 5: Achieve gender equality and empower all women and girls </a:t>
            </a:r>
          </a:p>
          <a:p>
            <a:pPr lvl="1"/>
            <a:r>
              <a:rPr lang="en-US" sz="1800" dirty="0">
                <a:ea typeface="+mn-lt"/>
                <a:cs typeface="+mn-lt"/>
              </a:rPr>
              <a:t>Despite improvements such as more women in leadership roles, full gender equality remains unchanged. </a:t>
            </a:r>
          </a:p>
          <a:p>
            <a:pPr lvl="1"/>
            <a:r>
              <a:rPr lang="en-US" sz="1800" dirty="0">
                <a:ea typeface="+mn-lt"/>
                <a:cs typeface="+mn-lt"/>
              </a:rPr>
              <a:t>UN SDG 5 works to promote a number of goals, including ensuring effective participation and equal opportunities for leadership at all levels of decision-making in political, economic and public life. </a:t>
            </a:r>
          </a:p>
          <a:p>
            <a:r>
              <a:rPr lang="en-US" sz="2200" b="1" dirty="0">
                <a:ea typeface="ＭＳ Ｐゴシック"/>
              </a:rPr>
              <a:t>UN ECLAC, Division for Gender Affairs</a:t>
            </a:r>
            <a:endParaRPr lang="en-US" sz="2200" b="1" dirty="0"/>
          </a:p>
          <a:p>
            <a:pPr lvl="1"/>
            <a:r>
              <a:rPr lang="en-US" sz="1800" dirty="0">
                <a:ea typeface="ＭＳ Ｐゴシック"/>
              </a:rPr>
              <a:t>Plays an active role in gender mainstreaming in Latin America and the Caribbean </a:t>
            </a:r>
            <a:endParaRPr lang="en-US" sz="1800" dirty="0">
              <a:cs typeface="Calibri"/>
            </a:endParaRPr>
          </a:p>
          <a:p>
            <a:pPr lvl="1"/>
            <a:r>
              <a:rPr lang="en-US" sz="1800" dirty="0">
                <a:ea typeface="+mn-lt"/>
                <a:cs typeface="+mn-lt"/>
              </a:rPr>
              <a:t>It works in close collaboration with the national machineries for the advancement of women in the region, civil society, the women’s movement, feminist organizations and public policymakers, including national statistics institutes.</a:t>
            </a:r>
            <a:endParaRPr lang="en-US" sz="1800" dirty="0">
              <a:ea typeface="ＭＳ Ｐゴシック"/>
              <a:cs typeface="Calibri"/>
            </a:endParaRPr>
          </a:p>
        </p:txBody>
      </p:sp>
      <p:pic>
        <p:nvPicPr>
          <p:cNvPr id="5" name="Picture 5">
            <a:extLst>
              <a:ext uri="{FF2B5EF4-FFF2-40B4-BE49-F238E27FC236}">
                <a16:creationId xmlns:a16="http://schemas.microsoft.com/office/drawing/2014/main" id="{2BB54375-699A-46AB-B820-6E740104E939}"/>
              </a:ext>
            </a:extLst>
          </p:cNvPr>
          <p:cNvPicPr>
            <a:picLocks noChangeAspect="1"/>
          </p:cNvPicPr>
          <p:nvPr/>
        </p:nvPicPr>
        <p:blipFill>
          <a:blip r:embed="rId4"/>
          <a:stretch>
            <a:fillRect/>
          </a:stretch>
        </p:blipFill>
        <p:spPr>
          <a:xfrm>
            <a:off x="7904600" y="2652389"/>
            <a:ext cx="975211" cy="1125483"/>
          </a:xfrm>
          <a:prstGeom prst="rect">
            <a:avLst/>
          </a:prstGeom>
        </p:spPr>
      </p:pic>
      <p:pic>
        <p:nvPicPr>
          <p:cNvPr id="6" name="Picture 6">
            <a:extLst>
              <a:ext uri="{FF2B5EF4-FFF2-40B4-BE49-F238E27FC236}">
                <a16:creationId xmlns:a16="http://schemas.microsoft.com/office/drawing/2014/main" id="{D1EC1808-00B5-4B14-B69D-344960DF8EDE}"/>
              </a:ext>
            </a:extLst>
          </p:cNvPr>
          <p:cNvPicPr>
            <a:picLocks noChangeAspect="1"/>
          </p:cNvPicPr>
          <p:nvPr/>
        </p:nvPicPr>
        <p:blipFill>
          <a:blip r:embed="rId5"/>
          <a:stretch>
            <a:fillRect/>
          </a:stretch>
        </p:blipFill>
        <p:spPr>
          <a:xfrm>
            <a:off x="7998443" y="4955764"/>
            <a:ext cx="881368" cy="1033060"/>
          </a:xfrm>
          <a:prstGeom prst="rect">
            <a:avLst/>
          </a:prstGeom>
        </p:spPr>
      </p:pic>
      <p:sp>
        <p:nvSpPr>
          <p:cNvPr id="8" name="TextBox 7">
            <a:extLst>
              <a:ext uri="{FF2B5EF4-FFF2-40B4-BE49-F238E27FC236}">
                <a16:creationId xmlns:a16="http://schemas.microsoft.com/office/drawing/2014/main" id="{EE8456FB-57A1-4581-A127-04B7E5F9B191}"/>
              </a:ext>
            </a:extLst>
          </p:cNvPr>
          <p:cNvSpPr txBox="1"/>
          <p:nvPr/>
        </p:nvSpPr>
        <p:spPr>
          <a:xfrm>
            <a:off x="486438" y="1309449"/>
            <a:ext cx="8286087" cy="830997"/>
          </a:xfrm>
          <a:prstGeom prst="rect">
            <a:avLst/>
          </a:prstGeom>
          <a:noFill/>
        </p:spPr>
        <p:txBody>
          <a:bodyPr wrap="square" rtlCol="0">
            <a:spAutoFit/>
          </a:bodyPr>
          <a:lstStyle/>
          <a:p>
            <a:pPr algn="ctr"/>
            <a:r>
              <a:rPr lang="en-US" sz="2400" b="1" i="1" dirty="0">
                <a:ea typeface="ＭＳ Ｐゴシック"/>
              </a:rPr>
              <a:t>International Organizations have made a commitment to achieving gender equality and empowering all women and girls</a:t>
            </a:r>
            <a:endParaRPr lang="en-US" sz="2400" b="1" i="1" dirty="0"/>
          </a:p>
        </p:txBody>
      </p:sp>
    </p:spTree>
    <p:custDataLst>
      <p:tags r:id="rId1"/>
    </p:custDataLst>
    <p:extLst>
      <p:ext uri="{BB962C8B-B14F-4D97-AF65-F5344CB8AC3E}">
        <p14:creationId xmlns:p14="http://schemas.microsoft.com/office/powerpoint/2010/main" val="163991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CD94-6A60-AB44-B1DD-9F552675B6DB}"/>
              </a:ext>
            </a:extLst>
          </p:cNvPr>
          <p:cNvSpPr>
            <a:spLocks noGrp="1"/>
          </p:cNvSpPr>
          <p:nvPr>
            <p:ph type="title"/>
          </p:nvPr>
        </p:nvSpPr>
        <p:spPr>
          <a:xfrm>
            <a:off x="542925" y="220935"/>
            <a:ext cx="8229600" cy="1143000"/>
          </a:xfrm>
        </p:spPr>
        <p:txBody>
          <a:bodyPr/>
          <a:lstStyle/>
          <a:p>
            <a:r>
              <a:rPr lang="en-US" dirty="0"/>
              <a:t>International Organizations</a:t>
            </a:r>
          </a:p>
        </p:txBody>
      </p:sp>
      <p:sp>
        <p:nvSpPr>
          <p:cNvPr id="3" name="Content Placeholder 2">
            <a:extLst>
              <a:ext uri="{FF2B5EF4-FFF2-40B4-BE49-F238E27FC236}">
                <a16:creationId xmlns:a16="http://schemas.microsoft.com/office/drawing/2014/main" id="{DE0E3282-C012-3D47-B7B2-D24CBFC9C51E}"/>
              </a:ext>
            </a:extLst>
          </p:cNvPr>
          <p:cNvSpPr>
            <a:spLocks noGrp="1"/>
          </p:cNvSpPr>
          <p:nvPr>
            <p:ph idx="1"/>
          </p:nvPr>
        </p:nvSpPr>
        <p:spPr>
          <a:xfrm>
            <a:off x="287253" y="977582"/>
            <a:ext cx="8229600" cy="3180761"/>
          </a:xfrm>
        </p:spPr>
        <p:txBody>
          <a:bodyPr/>
          <a:lstStyle/>
          <a:p>
            <a:pPr marL="0" indent="0" algn="ctr">
              <a:buNone/>
            </a:pPr>
            <a:endParaRPr lang="en-US" sz="2000" dirty="0"/>
          </a:p>
          <a:p>
            <a:r>
              <a:rPr lang="en-US" sz="2400" b="1" dirty="0">
                <a:ea typeface="ＭＳ Ｐゴシック"/>
              </a:rPr>
              <a:t>IAEA: committed to gender equality </a:t>
            </a:r>
            <a:endParaRPr lang="en-US" sz="3600" dirty="0"/>
          </a:p>
          <a:p>
            <a:pPr lvl="1"/>
            <a:r>
              <a:rPr lang="en-US" sz="2000" dirty="0">
                <a:ea typeface="+mn-lt"/>
                <a:cs typeface="+mn-lt"/>
              </a:rPr>
              <a:t>"Gender equality and the empowerment of women lie at the heart of the Sustainable Development Goals, and they are vital to fully realizing the rights and potential of everyone. These fundamental aims must also inform our work at the IAEA." </a:t>
            </a:r>
            <a:r>
              <a:rPr lang="en-US" sz="2000" i="1" dirty="0">
                <a:ea typeface="+mn-lt"/>
                <a:cs typeface="+mn-lt"/>
              </a:rPr>
              <a:t>- Rafael Mariano </a:t>
            </a:r>
            <a:r>
              <a:rPr lang="en-US" sz="2000" i="1" dirty="0" err="1">
                <a:ea typeface="+mn-lt"/>
                <a:cs typeface="+mn-lt"/>
              </a:rPr>
              <a:t>Grossi</a:t>
            </a:r>
            <a:r>
              <a:rPr lang="en-US" sz="2000" i="1" dirty="0">
                <a:ea typeface="+mn-lt"/>
                <a:cs typeface="+mn-lt"/>
              </a:rPr>
              <a:t>, IAEA Director General</a:t>
            </a:r>
          </a:p>
          <a:p>
            <a:pPr lvl="1"/>
            <a:r>
              <a:rPr lang="en-US" sz="2000" dirty="0">
                <a:ea typeface="+mn-lt"/>
                <a:cs typeface="+mn-lt"/>
              </a:rPr>
              <a:t>Host webinars about the role of women in the nuclear enterprise </a:t>
            </a:r>
          </a:p>
          <a:p>
            <a:pPr lvl="2"/>
            <a:r>
              <a:rPr lang="en-US" sz="1600" dirty="0">
                <a:ea typeface="+mn-lt"/>
                <a:cs typeface="+mn-lt"/>
              </a:rPr>
              <a:t>"International Women's Day: IAEA Women Leaders share their Journeys"</a:t>
            </a:r>
            <a:endParaRPr lang="en-US" sz="1600" dirty="0">
              <a:ea typeface="ＭＳ Ｐゴシック"/>
              <a:cs typeface="Calibri"/>
            </a:endParaRPr>
          </a:p>
          <a:p>
            <a:pPr lvl="1"/>
            <a:endParaRPr lang="en-US" sz="1600" dirty="0">
              <a:ea typeface="ＭＳ Ｐゴシック"/>
              <a:cs typeface="Calibri"/>
            </a:endParaRPr>
          </a:p>
          <a:p>
            <a:pPr lvl="1"/>
            <a:endParaRPr lang="en-US" sz="1600" dirty="0">
              <a:ea typeface="ＭＳ Ｐゴシック"/>
              <a:cs typeface="Calibri"/>
            </a:endParaRPr>
          </a:p>
          <a:p>
            <a:pPr lvl="1"/>
            <a:endParaRPr lang="en-US" sz="1600" dirty="0">
              <a:ea typeface="ＭＳ Ｐゴシック"/>
              <a:cs typeface="Calibri"/>
            </a:endParaRPr>
          </a:p>
          <a:p>
            <a:pPr lvl="1"/>
            <a:endParaRPr lang="en-US" sz="1600" dirty="0">
              <a:ea typeface="ＭＳ Ｐゴシック"/>
              <a:cs typeface="Calibri"/>
            </a:endParaRPr>
          </a:p>
          <a:p>
            <a:pPr lvl="1"/>
            <a:endParaRPr lang="en-US" sz="1600" dirty="0">
              <a:ea typeface="ＭＳ Ｐゴシック"/>
              <a:cs typeface="Calibri"/>
            </a:endParaRPr>
          </a:p>
          <a:p>
            <a:pPr lvl="1"/>
            <a:endParaRPr lang="en-US" sz="1600" dirty="0">
              <a:ea typeface="ＭＳ Ｐゴシック"/>
              <a:cs typeface="Calibri"/>
            </a:endParaRPr>
          </a:p>
          <a:p>
            <a:pPr lvl="1"/>
            <a:endParaRPr lang="en-US" sz="1600" dirty="0">
              <a:ea typeface="ＭＳ Ｐゴシック"/>
              <a:cs typeface="Calibri"/>
            </a:endParaRPr>
          </a:p>
          <a:p>
            <a:pPr marL="457200" lvl="1" indent="0">
              <a:buNone/>
            </a:pPr>
            <a:endParaRPr lang="en-US" sz="1600" b="1" dirty="0">
              <a:ea typeface="ＭＳ Ｐゴシック"/>
              <a:cs typeface="Calibri"/>
            </a:endParaRPr>
          </a:p>
        </p:txBody>
      </p:sp>
      <p:pic>
        <p:nvPicPr>
          <p:cNvPr id="9" name="Picture 9">
            <a:extLst>
              <a:ext uri="{FF2B5EF4-FFF2-40B4-BE49-F238E27FC236}">
                <a16:creationId xmlns:a16="http://schemas.microsoft.com/office/drawing/2014/main" id="{2C7046F7-9B46-4771-9D70-7C3D54FBECC6}"/>
              </a:ext>
            </a:extLst>
          </p:cNvPr>
          <p:cNvPicPr>
            <a:picLocks noChangeAspect="1"/>
          </p:cNvPicPr>
          <p:nvPr/>
        </p:nvPicPr>
        <p:blipFill>
          <a:blip r:embed="rId4"/>
          <a:stretch>
            <a:fillRect/>
          </a:stretch>
        </p:blipFill>
        <p:spPr>
          <a:xfrm>
            <a:off x="542925" y="4229266"/>
            <a:ext cx="3653848" cy="2012955"/>
          </a:xfrm>
          <a:prstGeom prst="rect">
            <a:avLst/>
          </a:prstGeom>
        </p:spPr>
      </p:pic>
      <p:sp>
        <p:nvSpPr>
          <p:cNvPr id="5" name="TextBox 4">
            <a:extLst>
              <a:ext uri="{FF2B5EF4-FFF2-40B4-BE49-F238E27FC236}">
                <a16:creationId xmlns:a16="http://schemas.microsoft.com/office/drawing/2014/main" id="{6A0147D5-9340-48C0-A143-4B333DEF5879}"/>
              </a:ext>
            </a:extLst>
          </p:cNvPr>
          <p:cNvSpPr txBox="1"/>
          <p:nvPr/>
        </p:nvSpPr>
        <p:spPr>
          <a:xfrm flipH="1">
            <a:off x="4527600" y="4383922"/>
            <a:ext cx="4527499" cy="2092881"/>
          </a:xfrm>
          <a:prstGeom prst="rect">
            <a:avLst/>
          </a:prstGeom>
          <a:noFill/>
        </p:spPr>
        <p:txBody>
          <a:bodyPr wrap="square" rtlCol="0">
            <a:spAutoFit/>
          </a:bodyPr>
          <a:lstStyle/>
          <a:p>
            <a:r>
              <a:rPr lang="en-US" dirty="0">
                <a:ea typeface="+mn-lt"/>
                <a:cs typeface="+mn-lt"/>
              </a:rPr>
              <a:t>“Gender equality needs to be accepted and recognized in daily life by each and every person, and especially managers who need to show the way and lead by example.”</a:t>
            </a:r>
          </a:p>
          <a:p>
            <a:endParaRPr lang="en-US" sz="1600" dirty="0">
              <a:ea typeface="+mn-lt"/>
              <a:cs typeface="+mn-lt"/>
            </a:endParaRPr>
          </a:p>
          <a:p>
            <a:r>
              <a:rPr lang="en-US" sz="1400" dirty="0">
                <a:ea typeface="ＭＳ Ｐゴシック"/>
                <a:cs typeface="Calibri"/>
              </a:rPr>
              <a:t>“Breaking the glass ceiling: </a:t>
            </a:r>
            <a:r>
              <a:rPr lang="en-US" sz="1400" dirty="0"/>
              <a:t>A Woman’s Story from Radiation Science to Nuclear Security”</a:t>
            </a:r>
          </a:p>
          <a:p>
            <a:r>
              <a:rPr lang="en-US" sz="1400" dirty="0">
                <a:ea typeface="ＭＳ Ｐゴシック"/>
                <a:cs typeface="Calibri"/>
              </a:rPr>
              <a:t>- </a:t>
            </a:r>
            <a:r>
              <a:rPr lang="en-US" sz="1400" dirty="0">
                <a:ea typeface="+mn-lt"/>
                <a:cs typeface="+mn-lt"/>
              </a:rPr>
              <a:t>Elena </a:t>
            </a:r>
            <a:r>
              <a:rPr lang="en-US" sz="1400" dirty="0" err="1">
                <a:ea typeface="+mn-lt"/>
                <a:cs typeface="+mn-lt"/>
              </a:rPr>
              <a:t>Buglova</a:t>
            </a:r>
            <a:r>
              <a:rPr lang="en-US" sz="1400" dirty="0">
                <a:ea typeface="+mn-lt"/>
                <a:cs typeface="+mn-lt"/>
              </a:rPr>
              <a:t>, Director of the Division of Nuclear Security</a:t>
            </a:r>
            <a:endParaRPr lang="en-US" sz="1400" dirty="0"/>
          </a:p>
        </p:txBody>
      </p:sp>
      <p:sp>
        <p:nvSpPr>
          <p:cNvPr id="7" name="TextBox 6">
            <a:extLst>
              <a:ext uri="{FF2B5EF4-FFF2-40B4-BE49-F238E27FC236}">
                <a16:creationId xmlns:a16="http://schemas.microsoft.com/office/drawing/2014/main" id="{031A4A17-8D09-46EA-B34C-8C85C0EA3D78}"/>
              </a:ext>
            </a:extLst>
          </p:cNvPr>
          <p:cNvSpPr txBox="1"/>
          <p:nvPr/>
        </p:nvSpPr>
        <p:spPr>
          <a:xfrm>
            <a:off x="441828" y="6245314"/>
            <a:ext cx="4413200" cy="800219"/>
          </a:xfrm>
          <a:prstGeom prst="rect">
            <a:avLst/>
          </a:prstGeom>
          <a:noFill/>
        </p:spPr>
        <p:txBody>
          <a:bodyPr wrap="square" rtlCol="0">
            <a:spAutoFit/>
          </a:bodyPr>
          <a:lstStyle/>
          <a:p>
            <a:r>
              <a:rPr lang="en-US" sz="1400" dirty="0">
                <a:solidFill>
                  <a:schemeClr val="tx1">
                    <a:lumMod val="75000"/>
                    <a:lumOff val="25000"/>
                  </a:schemeClr>
                </a:solidFill>
              </a:rPr>
              <a:t>Elena </a:t>
            </a:r>
            <a:r>
              <a:rPr lang="en-US" sz="1400" dirty="0" err="1">
                <a:solidFill>
                  <a:schemeClr val="tx1">
                    <a:lumMod val="75000"/>
                    <a:lumOff val="25000"/>
                  </a:schemeClr>
                </a:solidFill>
              </a:rPr>
              <a:t>Buglova</a:t>
            </a:r>
            <a:r>
              <a:rPr lang="en-US" sz="1400" dirty="0">
                <a:solidFill>
                  <a:schemeClr val="tx1">
                    <a:lumMod val="75000"/>
                    <a:lumOff val="25000"/>
                  </a:schemeClr>
                </a:solidFill>
              </a:rPr>
              <a:t> is currently the Director of the IAEA’s Division of Nuclear Security. (Photo: D. </a:t>
            </a:r>
            <a:r>
              <a:rPr lang="en-US" sz="1400" dirty="0" err="1">
                <a:solidFill>
                  <a:schemeClr val="tx1">
                    <a:lumMod val="75000"/>
                    <a:lumOff val="25000"/>
                  </a:schemeClr>
                </a:solidFill>
              </a:rPr>
              <a:t>Calma</a:t>
            </a:r>
            <a:r>
              <a:rPr lang="en-US" sz="1400" dirty="0">
                <a:solidFill>
                  <a:schemeClr val="tx1">
                    <a:lumMod val="75000"/>
                    <a:lumOff val="25000"/>
                  </a:schemeClr>
                </a:solidFill>
              </a:rPr>
              <a:t>/IAEA)</a:t>
            </a:r>
            <a:endParaRPr lang="en-US" sz="1000" dirty="0">
              <a:solidFill>
                <a:schemeClr val="tx1">
                  <a:lumMod val="75000"/>
                  <a:lumOff val="25000"/>
                </a:schemeClr>
              </a:solidFill>
              <a:ea typeface="ＭＳ Ｐゴシック"/>
              <a:cs typeface="Calibri"/>
            </a:endParaRPr>
          </a:p>
          <a:p>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31593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6D4F31-1BE8-45B6-B529-E514625C5A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058" y="1862120"/>
            <a:ext cx="1954752" cy="13031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3D8DF2-12F7-184D-9BBE-E7AA84BC5898}"/>
              </a:ext>
            </a:extLst>
          </p:cNvPr>
          <p:cNvSpPr>
            <a:spLocks noGrp="1"/>
          </p:cNvSpPr>
          <p:nvPr>
            <p:ph type="title"/>
          </p:nvPr>
        </p:nvSpPr>
        <p:spPr>
          <a:xfrm>
            <a:off x="345622" y="295886"/>
            <a:ext cx="6915150" cy="927939"/>
          </a:xfrm>
        </p:spPr>
        <p:txBody>
          <a:bodyPr>
            <a:normAutofit/>
          </a:bodyPr>
          <a:lstStyle/>
          <a:p>
            <a:r>
              <a:rPr lang="en-US" sz="3200" dirty="0"/>
              <a:t>Nuclear Security Women: Who We Are</a:t>
            </a:r>
          </a:p>
        </p:txBody>
      </p:sp>
      <p:sp>
        <p:nvSpPr>
          <p:cNvPr id="3" name="Content Placeholder 2">
            <a:extLst>
              <a:ext uri="{FF2B5EF4-FFF2-40B4-BE49-F238E27FC236}">
                <a16:creationId xmlns:a16="http://schemas.microsoft.com/office/drawing/2014/main" id="{1BD0E54C-C57F-0141-A4E4-F19969B97411}"/>
              </a:ext>
            </a:extLst>
          </p:cNvPr>
          <p:cNvSpPr>
            <a:spLocks noGrp="1"/>
          </p:cNvSpPr>
          <p:nvPr>
            <p:ph idx="1"/>
          </p:nvPr>
        </p:nvSpPr>
        <p:spPr>
          <a:xfrm>
            <a:off x="119744" y="1302388"/>
            <a:ext cx="7141028" cy="3460112"/>
          </a:xfrm>
        </p:spPr>
        <p:txBody>
          <a:bodyPr/>
          <a:lstStyle/>
          <a:p>
            <a:r>
              <a:rPr lang="en-US" sz="2000" dirty="0"/>
              <a:t>NNSA’s Office of International Nuclear Security (INS) established the Nuclear Security Women (NSW) initiative in 2019</a:t>
            </a:r>
          </a:p>
          <a:p>
            <a:pPr marL="0" indent="0">
              <a:buNone/>
            </a:pPr>
            <a:endParaRPr lang="en-US" sz="900" dirty="0"/>
          </a:p>
          <a:p>
            <a:r>
              <a:rPr lang="en-US" sz="2000" dirty="0"/>
              <a:t>INS’ NSW Initiative aims to: </a:t>
            </a:r>
          </a:p>
          <a:p>
            <a:pPr lvl="1"/>
            <a:r>
              <a:rPr lang="en-US" sz="1800" dirty="0"/>
              <a:t>Promote the role and visibility of women </a:t>
            </a:r>
          </a:p>
          <a:p>
            <a:pPr lvl="1"/>
            <a:r>
              <a:rPr lang="en-US" sz="1800" dirty="0"/>
              <a:t>Provide education, training, research, and other professional development opportunities </a:t>
            </a:r>
          </a:p>
          <a:p>
            <a:pPr lvl="1"/>
            <a:r>
              <a:rPr lang="en-US" sz="1800" dirty="0"/>
              <a:t>Increase women’s representation in all aspects of nuclear security </a:t>
            </a:r>
          </a:p>
          <a:p>
            <a:pPr lvl="1"/>
            <a:r>
              <a:rPr lang="en-US" sz="1800" dirty="0"/>
              <a:t>We are leveraging our relationships with international organizations, non-governmental organizations, and partner countries to make progress </a:t>
            </a:r>
            <a:endParaRPr lang="es-ES_tradnl" sz="1800" dirty="0"/>
          </a:p>
        </p:txBody>
      </p:sp>
      <p:pic>
        <p:nvPicPr>
          <p:cNvPr id="5" name="Picture 4">
            <a:extLst>
              <a:ext uri="{FF2B5EF4-FFF2-40B4-BE49-F238E27FC236}">
                <a16:creationId xmlns:a16="http://schemas.microsoft.com/office/drawing/2014/main" id="{B48A6752-B5BB-4EC5-805F-BBB7CE2BA663}"/>
              </a:ext>
            </a:extLst>
          </p:cNvPr>
          <p:cNvPicPr>
            <a:picLocks noChangeAspect="1"/>
          </p:cNvPicPr>
          <p:nvPr/>
        </p:nvPicPr>
        <p:blipFill>
          <a:blip r:embed="rId5"/>
          <a:stretch>
            <a:fillRect/>
          </a:stretch>
        </p:blipFill>
        <p:spPr>
          <a:xfrm>
            <a:off x="940351" y="4737772"/>
            <a:ext cx="5725692" cy="2011680"/>
          </a:xfrm>
          <a:prstGeom prst="rect">
            <a:avLst/>
          </a:prstGeom>
        </p:spPr>
      </p:pic>
      <p:pic>
        <p:nvPicPr>
          <p:cNvPr id="6" name="Picture 6">
            <a:extLst>
              <a:ext uri="{FF2B5EF4-FFF2-40B4-BE49-F238E27FC236}">
                <a16:creationId xmlns:a16="http://schemas.microsoft.com/office/drawing/2014/main" id="{826A13FF-4CD9-49DB-9C17-30C9A47F865D}"/>
              </a:ext>
            </a:extLst>
          </p:cNvPr>
          <p:cNvPicPr>
            <a:picLocks noChangeAspect="1"/>
          </p:cNvPicPr>
          <p:nvPr/>
        </p:nvPicPr>
        <p:blipFill>
          <a:blip r:embed="rId6"/>
          <a:stretch>
            <a:fillRect/>
          </a:stretch>
        </p:blipFill>
        <p:spPr>
          <a:xfrm>
            <a:off x="7243152" y="5046654"/>
            <a:ext cx="1434564" cy="1139915"/>
          </a:xfrm>
          <a:prstGeom prst="rect">
            <a:avLst/>
          </a:prstGeom>
        </p:spPr>
      </p:pic>
      <p:pic>
        <p:nvPicPr>
          <p:cNvPr id="7" name="Picture 6">
            <a:extLst>
              <a:ext uri="{FF2B5EF4-FFF2-40B4-BE49-F238E27FC236}">
                <a16:creationId xmlns:a16="http://schemas.microsoft.com/office/drawing/2014/main" id="{BD458610-A363-4CE6-ADDA-B3F4838FE1F9}"/>
              </a:ext>
            </a:extLst>
          </p:cNvPr>
          <p:cNvPicPr>
            <a:picLocks noChangeAspect="1"/>
          </p:cNvPicPr>
          <p:nvPr/>
        </p:nvPicPr>
        <p:blipFill>
          <a:blip r:embed="rId7"/>
          <a:stretch>
            <a:fillRect/>
          </a:stretch>
        </p:blipFill>
        <p:spPr>
          <a:xfrm>
            <a:off x="7078008" y="3785931"/>
            <a:ext cx="1937743" cy="640080"/>
          </a:xfrm>
          <a:prstGeom prst="rect">
            <a:avLst/>
          </a:prstGeom>
        </p:spPr>
      </p:pic>
    </p:spTree>
    <p:custDataLst>
      <p:tags r:id="rId1"/>
    </p:custDataLst>
    <p:extLst>
      <p:ext uri="{BB962C8B-B14F-4D97-AF65-F5344CB8AC3E}">
        <p14:creationId xmlns:p14="http://schemas.microsoft.com/office/powerpoint/2010/main" val="384684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B74C-BF09-42D4-AA8A-D7860DE1F200}"/>
              </a:ext>
            </a:extLst>
          </p:cNvPr>
          <p:cNvSpPr>
            <a:spLocks noGrp="1"/>
          </p:cNvSpPr>
          <p:nvPr>
            <p:ph type="title"/>
          </p:nvPr>
        </p:nvSpPr>
        <p:spPr>
          <a:xfrm>
            <a:off x="276726" y="251720"/>
            <a:ext cx="7530716" cy="845883"/>
          </a:xfrm>
        </p:spPr>
        <p:txBody>
          <a:bodyPr/>
          <a:lstStyle/>
          <a:p>
            <a:r>
              <a:rPr lang="en-US" sz="3000" dirty="0"/>
              <a:t>Nuclear Security Women: What We Do</a:t>
            </a:r>
          </a:p>
        </p:txBody>
      </p:sp>
      <p:pic>
        <p:nvPicPr>
          <p:cNvPr id="5" name="Content Placeholder 4">
            <a:extLst>
              <a:ext uri="{FF2B5EF4-FFF2-40B4-BE49-F238E27FC236}">
                <a16:creationId xmlns:a16="http://schemas.microsoft.com/office/drawing/2014/main" id="{8961A658-728E-49F1-9132-D84A6C3D2754}"/>
              </a:ext>
            </a:extLst>
          </p:cNvPr>
          <p:cNvPicPr>
            <a:picLocks noGrp="1" noChangeAspect="1"/>
          </p:cNvPicPr>
          <p:nvPr>
            <p:ph idx="1"/>
          </p:nvPr>
        </p:nvPicPr>
        <p:blipFill>
          <a:blip r:embed="rId3"/>
          <a:stretch>
            <a:fillRect/>
          </a:stretch>
        </p:blipFill>
        <p:spPr>
          <a:xfrm>
            <a:off x="762000" y="2350478"/>
            <a:ext cx="7530716" cy="3720121"/>
          </a:xfrm>
          <a:prstGeom prst="rect">
            <a:avLst/>
          </a:prstGeom>
        </p:spPr>
      </p:pic>
      <p:pic>
        <p:nvPicPr>
          <p:cNvPr id="6" name="Picture 5">
            <a:extLst>
              <a:ext uri="{FF2B5EF4-FFF2-40B4-BE49-F238E27FC236}">
                <a16:creationId xmlns:a16="http://schemas.microsoft.com/office/drawing/2014/main" id="{B504C974-F8BF-4CC7-942F-D1EF005C8E54}"/>
              </a:ext>
            </a:extLst>
          </p:cNvPr>
          <p:cNvPicPr>
            <a:picLocks noChangeAspect="1"/>
          </p:cNvPicPr>
          <p:nvPr/>
        </p:nvPicPr>
        <p:blipFill>
          <a:blip r:embed="rId4"/>
          <a:stretch>
            <a:fillRect/>
          </a:stretch>
        </p:blipFill>
        <p:spPr>
          <a:xfrm>
            <a:off x="2159982" y="1362828"/>
            <a:ext cx="5006446" cy="845883"/>
          </a:xfrm>
          <a:prstGeom prst="rect">
            <a:avLst/>
          </a:prstGeom>
        </p:spPr>
      </p:pic>
    </p:spTree>
    <p:extLst>
      <p:ext uri="{BB962C8B-B14F-4D97-AF65-F5344CB8AC3E}">
        <p14:creationId xmlns:p14="http://schemas.microsoft.com/office/powerpoint/2010/main" val="227428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8DF2-12F7-184D-9BBE-E7AA84BC5898}"/>
              </a:ext>
            </a:extLst>
          </p:cNvPr>
          <p:cNvSpPr>
            <a:spLocks noGrp="1"/>
          </p:cNvSpPr>
          <p:nvPr>
            <p:ph type="title"/>
          </p:nvPr>
        </p:nvSpPr>
        <p:spPr>
          <a:xfrm>
            <a:off x="150184" y="295886"/>
            <a:ext cx="7393616" cy="927939"/>
          </a:xfrm>
        </p:spPr>
        <p:txBody>
          <a:bodyPr>
            <a:normAutofit/>
          </a:bodyPr>
          <a:lstStyle/>
          <a:p>
            <a:r>
              <a:rPr lang="en-US" sz="2700" dirty="0"/>
              <a:t>Strategies for Success: Employee Resource Groups</a:t>
            </a:r>
          </a:p>
        </p:txBody>
      </p:sp>
      <p:sp>
        <p:nvSpPr>
          <p:cNvPr id="3" name="Content Placeholder 2">
            <a:extLst>
              <a:ext uri="{FF2B5EF4-FFF2-40B4-BE49-F238E27FC236}">
                <a16:creationId xmlns:a16="http://schemas.microsoft.com/office/drawing/2014/main" id="{1BD0E54C-C57F-0141-A4E4-F19969B97411}"/>
              </a:ext>
            </a:extLst>
          </p:cNvPr>
          <p:cNvSpPr>
            <a:spLocks noGrp="1"/>
          </p:cNvSpPr>
          <p:nvPr>
            <p:ph idx="1"/>
          </p:nvPr>
        </p:nvSpPr>
        <p:spPr>
          <a:xfrm>
            <a:off x="376324" y="1764721"/>
            <a:ext cx="7281776" cy="817349"/>
          </a:xfrm>
        </p:spPr>
        <p:txBody>
          <a:bodyPr/>
          <a:lstStyle/>
          <a:p>
            <a:r>
              <a:rPr lang="en-US" sz="2800" dirty="0"/>
              <a:t>What is an Employee Resource Group (ERG)?</a:t>
            </a:r>
          </a:p>
        </p:txBody>
      </p:sp>
      <p:pic>
        <p:nvPicPr>
          <p:cNvPr id="4098" name="Picture 2" descr="Looking up: Women, Courage and Mentorship - FemInEM">
            <a:extLst>
              <a:ext uri="{FF2B5EF4-FFF2-40B4-BE49-F238E27FC236}">
                <a16:creationId xmlns:a16="http://schemas.microsoft.com/office/drawing/2014/main" id="{005C6FC1-BB76-4AAB-8E0F-FD475164E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582070"/>
            <a:ext cx="2846455" cy="22300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54EF8CC-D944-4E72-A339-D8D603E81F5C}"/>
              </a:ext>
            </a:extLst>
          </p:cNvPr>
          <p:cNvSpPr/>
          <p:nvPr/>
        </p:nvSpPr>
        <p:spPr>
          <a:xfrm>
            <a:off x="3256493" y="6489293"/>
            <a:ext cx="7794171" cy="307777"/>
          </a:xfrm>
          <a:prstGeom prst="rect">
            <a:avLst/>
          </a:prstGeom>
        </p:spPr>
        <p:txBody>
          <a:bodyPr wrap="square">
            <a:spAutoFit/>
          </a:bodyPr>
          <a:lstStyle/>
          <a:p>
            <a:r>
              <a:rPr lang="en-US" sz="1400" dirty="0">
                <a:solidFill>
                  <a:schemeClr val="bg1">
                    <a:lumMod val="65000"/>
                  </a:schemeClr>
                </a:solidFill>
              </a:rPr>
              <a:t>Photo: https://feminem.org/2017/12/12/looking-women-courage-mentorship/</a:t>
            </a:r>
          </a:p>
        </p:txBody>
      </p:sp>
      <p:sp>
        <p:nvSpPr>
          <p:cNvPr id="7" name="Content Placeholder 2">
            <a:extLst>
              <a:ext uri="{FF2B5EF4-FFF2-40B4-BE49-F238E27FC236}">
                <a16:creationId xmlns:a16="http://schemas.microsoft.com/office/drawing/2014/main" id="{A7500675-9D55-484C-A4D2-9F5961128483}"/>
              </a:ext>
            </a:extLst>
          </p:cNvPr>
          <p:cNvSpPr txBox="1">
            <a:spLocks/>
          </p:cNvSpPr>
          <p:nvPr/>
        </p:nvSpPr>
        <p:spPr bwMode="auto">
          <a:xfrm>
            <a:off x="376324" y="2224195"/>
            <a:ext cx="6011776" cy="418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400" dirty="0"/>
              <a:t>Provides support to employees</a:t>
            </a:r>
          </a:p>
          <a:p>
            <a:pPr lvl="1"/>
            <a:r>
              <a:rPr lang="en-US" sz="2400" dirty="0"/>
              <a:t>Builds community</a:t>
            </a:r>
          </a:p>
          <a:p>
            <a:r>
              <a:rPr lang="en-US" sz="2800" dirty="0"/>
              <a:t>Possible Activities</a:t>
            </a:r>
          </a:p>
          <a:p>
            <a:pPr lvl="1"/>
            <a:r>
              <a:rPr lang="en-US" sz="2400" dirty="0"/>
              <a:t>Meetings and/or newsletters for information sharing</a:t>
            </a:r>
          </a:p>
          <a:p>
            <a:pPr lvl="1"/>
            <a:r>
              <a:rPr lang="en-US" sz="2400" dirty="0"/>
              <a:t>Networking opportunities and social events</a:t>
            </a:r>
          </a:p>
          <a:p>
            <a:pPr lvl="1"/>
            <a:r>
              <a:rPr lang="en-US" sz="2400" dirty="0"/>
              <a:t>Speakers and discussions on relevant topics</a:t>
            </a:r>
            <a:endParaRPr lang="en-US" dirty="0"/>
          </a:p>
          <a:p>
            <a:pPr marL="457200" lvl="1" indent="0">
              <a:buFont typeface="Arial" charset="0"/>
              <a:buNone/>
            </a:pPr>
            <a:endParaRPr lang="en-US" dirty="0"/>
          </a:p>
          <a:p>
            <a:endParaRPr lang="es-ES_tradnl" sz="2800" b="1" dirty="0">
              <a:solidFill>
                <a:srgbClr val="FF0000"/>
              </a:solidFill>
            </a:endParaRPr>
          </a:p>
        </p:txBody>
      </p:sp>
    </p:spTree>
    <p:custDataLst>
      <p:tags r:id="rId1"/>
    </p:custDataLst>
    <p:extLst>
      <p:ext uri="{BB962C8B-B14F-4D97-AF65-F5344CB8AC3E}">
        <p14:creationId xmlns:p14="http://schemas.microsoft.com/office/powerpoint/2010/main" val="326071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2E4D-00F6-4889-8068-228EA2E7F9F5}"/>
              </a:ext>
            </a:extLst>
          </p:cNvPr>
          <p:cNvSpPr>
            <a:spLocks noGrp="1"/>
          </p:cNvSpPr>
          <p:nvPr>
            <p:ph type="title"/>
          </p:nvPr>
        </p:nvSpPr>
        <p:spPr>
          <a:xfrm>
            <a:off x="195943" y="197062"/>
            <a:ext cx="8229600" cy="1143000"/>
          </a:xfrm>
        </p:spPr>
        <p:txBody>
          <a:bodyPr/>
          <a:lstStyle/>
          <a:p>
            <a:r>
              <a:rPr lang="en-US" sz="3600" dirty="0"/>
              <a:t>Strategies for Success: Commitment</a:t>
            </a:r>
            <a:r>
              <a:rPr lang="en-US" dirty="0"/>
              <a:t>	</a:t>
            </a:r>
          </a:p>
        </p:txBody>
      </p:sp>
      <p:sp>
        <p:nvSpPr>
          <p:cNvPr id="3" name="Content Placeholder 2">
            <a:extLst>
              <a:ext uri="{FF2B5EF4-FFF2-40B4-BE49-F238E27FC236}">
                <a16:creationId xmlns:a16="http://schemas.microsoft.com/office/drawing/2014/main" id="{9F79F97C-E3C5-47A6-9888-96F15EEB5698}"/>
              </a:ext>
            </a:extLst>
          </p:cNvPr>
          <p:cNvSpPr>
            <a:spLocks noGrp="1"/>
          </p:cNvSpPr>
          <p:nvPr>
            <p:ph idx="1"/>
          </p:nvPr>
        </p:nvSpPr>
        <p:spPr>
          <a:xfrm>
            <a:off x="612635" y="1720987"/>
            <a:ext cx="8229600" cy="2025514"/>
          </a:xfrm>
        </p:spPr>
        <p:txBody>
          <a:bodyPr/>
          <a:lstStyle/>
          <a:p>
            <a:r>
              <a:rPr lang="en-US" sz="2800" dirty="0"/>
              <a:t>Gender parity pledges</a:t>
            </a:r>
          </a:p>
          <a:p>
            <a:r>
              <a:rPr lang="en-US" sz="2800" dirty="0"/>
              <a:t>Gender (and other) bias training</a:t>
            </a:r>
          </a:p>
        </p:txBody>
      </p:sp>
      <p:pic>
        <p:nvPicPr>
          <p:cNvPr id="5" name="Picture 5">
            <a:extLst>
              <a:ext uri="{FF2B5EF4-FFF2-40B4-BE49-F238E27FC236}">
                <a16:creationId xmlns:a16="http://schemas.microsoft.com/office/drawing/2014/main" id="{A7FEB0FD-E0DC-4BDB-83ED-55E3074D1E5C}"/>
              </a:ext>
            </a:extLst>
          </p:cNvPr>
          <p:cNvPicPr>
            <a:picLocks noChangeAspect="1"/>
          </p:cNvPicPr>
          <p:nvPr/>
        </p:nvPicPr>
        <p:blipFill>
          <a:blip r:embed="rId3"/>
          <a:stretch>
            <a:fillRect/>
          </a:stretch>
        </p:blipFill>
        <p:spPr>
          <a:xfrm>
            <a:off x="108199" y="4020787"/>
            <a:ext cx="2721429" cy="2246663"/>
          </a:xfrm>
          <a:prstGeom prst="rect">
            <a:avLst/>
          </a:prstGeom>
        </p:spPr>
      </p:pic>
      <p:pic>
        <p:nvPicPr>
          <p:cNvPr id="6" name="Picture 5">
            <a:extLst>
              <a:ext uri="{FF2B5EF4-FFF2-40B4-BE49-F238E27FC236}">
                <a16:creationId xmlns:a16="http://schemas.microsoft.com/office/drawing/2014/main" id="{5E85A039-C34D-43BA-82CC-E27E66277979}"/>
              </a:ext>
            </a:extLst>
          </p:cNvPr>
          <p:cNvPicPr>
            <a:picLocks noChangeAspect="1"/>
          </p:cNvPicPr>
          <p:nvPr/>
        </p:nvPicPr>
        <p:blipFill>
          <a:blip r:embed="rId4"/>
          <a:stretch>
            <a:fillRect/>
          </a:stretch>
        </p:blipFill>
        <p:spPr>
          <a:xfrm>
            <a:off x="6226630" y="4020788"/>
            <a:ext cx="2809171" cy="2252596"/>
          </a:xfrm>
          <a:prstGeom prst="rect">
            <a:avLst/>
          </a:prstGeom>
        </p:spPr>
      </p:pic>
      <p:pic>
        <p:nvPicPr>
          <p:cNvPr id="7" name="Picture 6">
            <a:hlinkClick r:id="rId5"/>
            <a:extLst>
              <a:ext uri="{FF2B5EF4-FFF2-40B4-BE49-F238E27FC236}">
                <a16:creationId xmlns:a16="http://schemas.microsoft.com/office/drawing/2014/main" id="{64FEEAA4-80A8-4A5C-A186-343AB0FF8DDA}"/>
              </a:ext>
            </a:extLst>
          </p:cNvPr>
          <p:cNvPicPr>
            <a:picLocks noChangeAspect="1"/>
          </p:cNvPicPr>
          <p:nvPr/>
        </p:nvPicPr>
        <p:blipFill>
          <a:blip r:embed="rId6"/>
          <a:stretch>
            <a:fillRect/>
          </a:stretch>
        </p:blipFill>
        <p:spPr>
          <a:xfrm>
            <a:off x="2985635" y="4020786"/>
            <a:ext cx="3084987" cy="2240730"/>
          </a:xfrm>
          <a:prstGeom prst="rect">
            <a:avLst/>
          </a:prstGeom>
        </p:spPr>
      </p:pic>
    </p:spTree>
    <p:extLst>
      <p:ext uri="{BB962C8B-B14F-4D97-AF65-F5344CB8AC3E}">
        <p14:creationId xmlns:p14="http://schemas.microsoft.com/office/powerpoint/2010/main" val="179996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2EC-F9A4-4269-92D3-68BA66625648}"/>
              </a:ext>
            </a:extLst>
          </p:cNvPr>
          <p:cNvSpPr>
            <a:spLocks noGrp="1"/>
          </p:cNvSpPr>
          <p:nvPr>
            <p:ph type="title"/>
          </p:nvPr>
        </p:nvSpPr>
        <p:spPr>
          <a:xfrm>
            <a:off x="338667" y="-267255"/>
            <a:ext cx="8229600" cy="880004"/>
          </a:xfrm>
        </p:spPr>
        <p:txBody>
          <a:bodyPr/>
          <a:lstStyle/>
          <a:p>
            <a:br>
              <a:rPr lang="en-US" sz="3500" dirty="0"/>
            </a:br>
            <a:r>
              <a:rPr lang="en-US" sz="3500" dirty="0"/>
              <a:t>Strategies for Success: Mentorship</a:t>
            </a:r>
          </a:p>
        </p:txBody>
      </p:sp>
      <p:sp>
        <p:nvSpPr>
          <p:cNvPr id="3" name="Content Placeholder 2">
            <a:extLst>
              <a:ext uri="{FF2B5EF4-FFF2-40B4-BE49-F238E27FC236}">
                <a16:creationId xmlns:a16="http://schemas.microsoft.com/office/drawing/2014/main" id="{DDEFBD38-4883-4CF1-853E-8AA59546DFFD}"/>
              </a:ext>
            </a:extLst>
          </p:cNvPr>
          <p:cNvSpPr>
            <a:spLocks noGrp="1"/>
          </p:cNvSpPr>
          <p:nvPr>
            <p:ph idx="1"/>
          </p:nvPr>
        </p:nvSpPr>
        <p:spPr>
          <a:xfrm>
            <a:off x="457200" y="1298576"/>
            <a:ext cx="8161866" cy="5422899"/>
          </a:xfrm>
        </p:spPr>
        <p:txBody>
          <a:bodyPr/>
          <a:lstStyle/>
          <a:p>
            <a:pPr marL="0" indent="0">
              <a:buNone/>
            </a:pPr>
            <a:br>
              <a:rPr lang="en-US" sz="1400" dirty="0"/>
            </a:br>
            <a:endParaRPr lang="en-US" sz="1400" dirty="0"/>
          </a:p>
          <a:p>
            <a:pPr marL="0" indent="0">
              <a:buNone/>
            </a:pPr>
            <a:endParaRPr lang="en-US" sz="1800" dirty="0"/>
          </a:p>
        </p:txBody>
      </p:sp>
      <p:sp>
        <p:nvSpPr>
          <p:cNvPr id="6" name="TextBox 5">
            <a:extLst>
              <a:ext uri="{FF2B5EF4-FFF2-40B4-BE49-F238E27FC236}">
                <a16:creationId xmlns:a16="http://schemas.microsoft.com/office/drawing/2014/main" id="{850D1AE9-5A86-4DD3-AE3F-1C4F7A05FC13}"/>
              </a:ext>
            </a:extLst>
          </p:cNvPr>
          <p:cNvSpPr txBox="1"/>
          <p:nvPr/>
        </p:nvSpPr>
        <p:spPr>
          <a:xfrm>
            <a:off x="225742" y="1314253"/>
            <a:ext cx="8088524" cy="2523768"/>
          </a:xfrm>
          <a:prstGeom prst="rect">
            <a:avLst/>
          </a:prstGeom>
          <a:noFill/>
        </p:spPr>
        <p:txBody>
          <a:bodyPr wrap="square" rtlCol="0">
            <a:spAutoFit/>
          </a:bodyPr>
          <a:lstStyle/>
          <a:p>
            <a:r>
              <a:rPr lang="en-US" sz="2400" dirty="0"/>
              <a:t>Empowered women empower women</a:t>
            </a:r>
          </a:p>
          <a:p>
            <a:pPr marL="742950" lvl="1" indent="-285750">
              <a:buFont typeface="Arial" panose="020B0604020202020204" pitchFamily="34" charset="0"/>
              <a:buChar char="•"/>
            </a:pPr>
            <a:r>
              <a:rPr lang="en-US" sz="2200" dirty="0"/>
              <a:t>Role models &amp; representation</a:t>
            </a:r>
          </a:p>
          <a:p>
            <a:pPr marL="742950" lvl="1" indent="-285750">
              <a:buFont typeface="Arial" panose="020B0604020202020204" pitchFamily="34" charset="0"/>
              <a:buChar char="•"/>
            </a:pPr>
            <a:r>
              <a:rPr lang="en-US" sz="2200" dirty="0"/>
              <a:t>Everyone can participate</a:t>
            </a:r>
          </a:p>
          <a:p>
            <a:pPr marL="742950" lvl="1" indent="-285750">
              <a:buFont typeface="Arial" panose="020B0604020202020204" pitchFamily="34" charset="0"/>
              <a:buChar char="•"/>
            </a:pPr>
            <a:r>
              <a:rPr lang="en-US" sz="2200" dirty="0"/>
              <a:t>Mentoring increases job satisfaction </a:t>
            </a:r>
          </a:p>
          <a:p>
            <a:pPr marL="742950" lvl="1" indent="-285750">
              <a:buFont typeface="Arial" panose="020B0604020202020204" pitchFamily="34" charset="0"/>
              <a:buChar char="•"/>
            </a:pPr>
            <a:r>
              <a:rPr lang="en-US" sz="2200" dirty="0"/>
              <a:t>Mentoring incentivizes participation in traditionally male dominated fields</a:t>
            </a:r>
          </a:p>
          <a:p>
            <a:pPr marL="742950" lvl="1" indent="-285750">
              <a:buFont typeface="Arial" panose="020B0604020202020204" pitchFamily="34" charset="0"/>
              <a:buChar char="•"/>
            </a:pPr>
            <a:endParaRPr lang="en-US" sz="2400" dirty="0"/>
          </a:p>
        </p:txBody>
      </p:sp>
      <p:pic>
        <p:nvPicPr>
          <p:cNvPr id="3074" name="Picture 2" descr="Graphic of four women of different nationalities and cultures standing together.">
            <a:extLst>
              <a:ext uri="{FF2B5EF4-FFF2-40B4-BE49-F238E27FC236}">
                <a16:creationId xmlns:a16="http://schemas.microsoft.com/office/drawing/2014/main" id="{5434188F-DA0A-487D-9592-1EBEA09FC1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430" b="584"/>
          <a:stretch/>
        </p:blipFill>
        <p:spPr bwMode="auto">
          <a:xfrm>
            <a:off x="524933" y="4124999"/>
            <a:ext cx="7857066" cy="22533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6832690-37B0-460B-B169-1AABCD54BE93}"/>
              </a:ext>
            </a:extLst>
          </p:cNvPr>
          <p:cNvSpPr txBox="1"/>
          <p:nvPr/>
        </p:nvSpPr>
        <p:spPr>
          <a:xfrm>
            <a:off x="412392" y="6511431"/>
            <a:ext cx="8082149" cy="276999"/>
          </a:xfrm>
          <a:prstGeom prst="rect">
            <a:avLst/>
          </a:prstGeom>
          <a:noFill/>
        </p:spPr>
        <p:txBody>
          <a:bodyPr wrap="none" rtlCol="0">
            <a:spAutoFit/>
          </a:bodyPr>
          <a:lstStyle/>
          <a:p>
            <a:r>
              <a:rPr lang="en-US" sz="1200" dirty="0">
                <a:solidFill>
                  <a:schemeClr val="bg1">
                    <a:lumMod val="65000"/>
                  </a:schemeClr>
                </a:solidFill>
              </a:rPr>
              <a:t>https://www.trainingjournal.com/articles/features/celebrating-power-mentoring-international-women%E2%80%99s-day-2020</a:t>
            </a:r>
          </a:p>
        </p:txBody>
      </p:sp>
    </p:spTree>
    <p:extLst>
      <p:ext uri="{BB962C8B-B14F-4D97-AF65-F5344CB8AC3E}">
        <p14:creationId xmlns:p14="http://schemas.microsoft.com/office/powerpoint/2010/main" val="3181388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MS_Overview_Presentation_(2015-17-09)_R0.po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MS_Overview_Presentation_(2015-17-09)_R0.potx-.potx" id="{7848B34B-55ED-4C7D-96CE-22DBFCDD3142}" vid="{DC03135B-B587-47E0-A938-9BE147B174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E7A91723B5F9499B35A6C24D802E99" ma:contentTypeVersion="10" ma:contentTypeDescription="Create a new document." ma:contentTypeScope="" ma:versionID="78f0cd5e876c93d71e9b4bd10b414483">
  <xsd:schema xmlns:xsd="http://www.w3.org/2001/XMLSchema" xmlns:xs="http://www.w3.org/2001/XMLSchema" xmlns:p="http://schemas.microsoft.com/office/2006/metadata/properties" xmlns:ns3="61977242-a71c-4363-845e-e1fcbb743c1b" xmlns:ns4="3cd4754f-4ae5-40fd-a863-926998588cbb" targetNamespace="http://schemas.microsoft.com/office/2006/metadata/properties" ma:root="true" ma:fieldsID="eaa1c3630022b6cbe2f8680e529e915c" ns3:_="" ns4:_="">
    <xsd:import namespace="61977242-a71c-4363-845e-e1fcbb743c1b"/>
    <xsd:import namespace="3cd4754f-4ae5-40fd-a863-926998588c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77242-a71c-4363-845e-e1fcbb743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d4754f-4ae5-40fd-a863-926998588c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DFA453-F938-4B41-B4A7-70A937D0561F}">
  <ds:schemaRefs>
    <ds:schemaRef ds:uri="http://purl.org/dc/terms/"/>
    <ds:schemaRef ds:uri="http://schemas.microsoft.com/office/2006/documentManagement/types"/>
    <ds:schemaRef ds:uri="http://www.w3.org/XML/1998/namespace"/>
    <ds:schemaRef ds:uri="http://purl.org/dc/dcmitype/"/>
    <ds:schemaRef ds:uri="61977242-a71c-4363-845e-e1fcbb743c1b"/>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3cd4754f-4ae5-40fd-a863-926998588cbb"/>
  </ds:schemaRefs>
</ds:datastoreItem>
</file>

<file path=customXml/itemProps2.xml><?xml version="1.0" encoding="utf-8"?>
<ds:datastoreItem xmlns:ds="http://schemas.openxmlformats.org/officeDocument/2006/customXml" ds:itemID="{761B82D7-8AB5-4EF1-A1CA-F9A9FB1C5EFE}">
  <ds:schemaRefs>
    <ds:schemaRef ds:uri="http://schemas.microsoft.com/sharepoint/v3/contenttype/forms"/>
  </ds:schemaRefs>
</ds:datastoreItem>
</file>

<file path=customXml/itemProps3.xml><?xml version="1.0" encoding="utf-8"?>
<ds:datastoreItem xmlns:ds="http://schemas.openxmlformats.org/officeDocument/2006/customXml" ds:itemID="{E5710432-CAB2-48E4-8D24-45977E60F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77242-a71c-4363-845e-e1fcbb743c1b"/>
    <ds:schemaRef ds:uri="3cd4754f-4ae5-40fd-a863-926998588c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11712</TotalTime>
  <Words>808</Words>
  <Application>Microsoft Office PowerPoint</Application>
  <PresentationFormat>On-screen Show (4:3)</PresentationFormat>
  <Paragraphs>128</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GMS_Overview_Presentation_(2015-17-09)_R0.potx-</vt:lpstr>
      <vt:lpstr>Strategies for Empowering Women for Success &amp; Growth</vt:lpstr>
      <vt:lpstr>Overview</vt:lpstr>
      <vt:lpstr>International Organizations</vt:lpstr>
      <vt:lpstr>International Organizations</vt:lpstr>
      <vt:lpstr>Nuclear Security Women: Who We Are</vt:lpstr>
      <vt:lpstr>Nuclear Security Women: What We Do</vt:lpstr>
      <vt:lpstr>Strategies for Success: Employee Resource Groups</vt:lpstr>
      <vt:lpstr>Strategies for Success: Commitment </vt:lpstr>
      <vt:lpstr> Strategies for Success: Mentorship</vt:lpstr>
      <vt:lpstr>Resources and Opportunities:  Professional Organizations</vt:lpstr>
      <vt:lpstr>Resources and Opportunities: Fellowships </vt:lpstr>
      <vt:lpstr>The Take Aways</vt:lpstr>
    </vt:vector>
  </TitlesOfParts>
  <Company>PNNL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Global Material Security</dc:title>
  <dc:creator>Sarah Logue</dc:creator>
  <cp:lastModifiedBy>Ladd, Polly B.</cp:lastModifiedBy>
  <cp:revision>1167</cp:revision>
  <cp:lastPrinted>2019-09-18T19:04:55Z</cp:lastPrinted>
  <dcterms:created xsi:type="dcterms:W3CDTF">2015-09-17T17:19:43Z</dcterms:created>
  <dcterms:modified xsi:type="dcterms:W3CDTF">2021-06-01T14:37:12Z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0x010100C1E7A91723B5F9499B35A6C24D802E99</vt:lpwstr>
  </property>
</Properties>
</file>