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18" r:id="rId2"/>
    <p:sldId id="1393" r:id="rId3"/>
    <p:sldId id="1419" r:id="rId4"/>
    <p:sldId id="1395" r:id="rId5"/>
    <p:sldId id="1405" r:id="rId6"/>
    <p:sldId id="1406" r:id="rId7"/>
    <p:sldId id="1414" r:id="rId8"/>
    <p:sldId id="1407" r:id="rId9"/>
    <p:sldId id="1408" r:id="rId10"/>
    <p:sldId id="1409" r:id="rId11"/>
    <p:sldId id="1410" r:id="rId12"/>
    <p:sldId id="1412" r:id="rId13"/>
    <p:sldId id="1411" r:id="rId14"/>
    <p:sldId id="1413" r:id="rId15"/>
    <p:sldId id="1415" r:id="rId16"/>
    <p:sldId id="1416" r:id="rId17"/>
    <p:sldId id="1417" r:id="rId18"/>
  </p:sldIdLst>
  <p:sldSz cx="12192000" cy="6858000"/>
  <p:notesSz cx="6797675" cy="9926638"/>
  <p:defaultTextStyle>
    <a:defPPr>
      <a:defRPr lang="pt-BR"/>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3399"/>
    <a:srgbClr val="FF6600"/>
    <a:srgbClr val="66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5" autoAdjust="0"/>
    <p:restoredTop sz="87897" autoAdjust="0"/>
  </p:normalViewPr>
  <p:slideViewPr>
    <p:cSldViewPr>
      <p:cViewPr varScale="1">
        <p:scale>
          <a:sx n="116" d="100"/>
          <a:sy n="116" d="100"/>
        </p:scale>
        <p:origin x="224" y="1608"/>
      </p:cViewPr>
      <p:guideLst>
        <p:guide orient="horz" pos="2069"/>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0" d="100"/>
          <a:sy n="70" d="100"/>
        </p:scale>
        <p:origin x="-1656" y="-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smtClean="0">
                <a:cs typeface="Arial" charset="0"/>
              </a:defRPr>
            </a:lvl1pPr>
          </a:lstStyle>
          <a:p>
            <a:pPr>
              <a:defRPr/>
            </a:pPr>
            <a:endParaRPr lang="pt-BR"/>
          </a:p>
        </p:txBody>
      </p:sp>
      <p:sp>
        <p:nvSpPr>
          <p:cNvPr id="3" name="Espaço Reservado para Data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smtClean="0">
                <a:cs typeface="Arial" charset="0"/>
              </a:defRPr>
            </a:lvl1pPr>
          </a:lstStyle>
          <a:p>
            <a:pPr>
              <a:defRPr/>
            </a:pPr>
            <a:fld id="{B39C93DB-5708-4787-811F-E9E5F968E8EF}" type="datetimeFigureOut">
              <a:rPr lang="pt-BR"/>
              <a:pPr>
                <a:defRPr/>
              </a:pPr>
              <a:t>25/08/2021</a:t>
            </a:fld>
            <a:endParaRPr lang="pt-BR"/>
          </a:p>
        </p:txBody>
      </p:sp>
      <p:sp>
        <p:nvSpPr>
          <p:cNvPr id="4" name="Espaço Reservado para Rodapé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smtClean="0">
                <a:cs typeface="Arial" charset="0"/>
              </a:defRPr>
            </a:lvl1pPr>
          </a:lstStyle>
          <a:p>
            <a:pPr>
              <a:defRPr/>
            </a:pPr>
            <a:endParaRPr lang="pt-BR"/>
          </a:p>
        </p:txBody>
      </p:sp>
      <p:sp>
        <p:nvSpPr>
          <p:cNvPr id="5" name="Espaço Reservado para Número de Slide 4"/>
          <p:cNvSpPr>
            <a:spLocks noGrp="1"/>
          </p:cNvSpPr>
          <p:nvPr>
            <p:ph type="sldNum" sz="quarter" idx="3"/>
          </p:nvPr>
        </p:nvSpPr>
        <p:spPr>
          <a:xfrm>
            <a:off x="3850444" y="9428584"/>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BA32FC7-F87F-4018-922F-12F9AF00B297}" type="slidenum">
              <a:rPr lang="pt-BR" altLang="pt-BR"/>
              <a:pPr/>
              <a:t>‹#›</a:t>
            </a:fld>
            <a:endParaRPr lang="pt-BR" altLang="pt-BR"/>
          </a:p>
        </p:txBody>
      </p:sp>
    </p:spTree>
    <p:extLst>
      <p:ext uri="{BB962C8B-B14F-4D97-AF65-F5344CB8AC3E}">
        <p14:creationId xmlns:p14="http://schemas.microsoft.com/office/powerpoint/2010/main" val="102887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cs typeface="+mn-cs"/>
              </a:defRPr>
            </a:lvl1pPr>
          </a:lstStyle>
          <a:p>
            <a:pPr>
              <a:defRPr/>
            </a:pPr>
            <a:endParaRPr lang="pt-BR"/>
          </a:p>
        </p:txBody>
      </p:sp>
      <p:sp>
        <p:nvSpPr>
          <p:cNvPr id="3" name="Espaço Reservado para Dat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cs typeface="+mn-cs"/>
              </a:defRPr>
            </a:lvl1pPr>
          </a:lstStyle>
          <a:p>
            <a:pPr>
              <a:defRPr/>
            </a:pPr>
            <a:fld id="{7BAD1750-3C6A-4276-9C51-D41CCCFE218D}" type="datetimeFigureOut">
              <a:rPr lang="pt-BR"/>
              <a:pPr>
                <a:defRPr/>
              </a:pPr>
              <a:t>25/08/2021</a:t>
            </a:fld>
            <a:endParaRPr lang="pt-BR"/>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cs typeface="+mn-cs"/>
              </a:defRPr>
            </a:lvl1pPr>
          </a:lstStyle>
          <a:p>
            <a:pPr>
              <a:defRPr/>
            </a:pPr>
            <a:endParaRPr lang="pt-BR"/>
          </a:p>
        </p:txBody>
      </p:sp>
      <p:sp>
        <p:nvSpPr>
          <p:cNvPr id="7" name="Espaço Reservado para Número de Slide 6"/>
          <p:cNvSpPr>
            <a:spLocks noGrp="1"/>
          </p:cNvSpPr>
          <p:nvPr>
            <p:ph type="sldNum" sz="quarter" idx="5"/>
          </p:nvPr>
        </p:nvSpPr>
        <p:spPr>
          <a:xfrm>
            <a:off x="3850444" y="9428584"/>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CC20FBF-A208-4674-8C0F-F708E79A84D1}" type="slidenum">
              <a:rPr lang="pt-BR" altLang="pt-BR"/>
              <a:pPr/>
              <a:t>‹#›</a:t>
            </a:fld>
            <a:endParaRPr lang="pt-BR" altLang="pt-BR"/>
          </a:p>
        </p:txBody>
      </p:sp>
    </p:spTree>
    <p:extLst>
      <p:ext uri="{BB962C8B-B14F-4D97-AF65-F5344CB8AC3E}">
        <p14:creationId xmlns:p14="http://schemas.microsoft.com/office/powerpoint/2010/main" val="35765929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76880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dirty="0"/>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fld id="{1717048A-8CAE-4D5D-9087-01C4EC7B53D4}" type="slidenum">
              <a:rPr lang="pt-BR" altLang="pt-BR"/>
              <a:pPr/>
              <a:t>‹#›</a:t>
            </a:fld>
            <a:endParaRPr lang="pt-BR" altLang="pt-BR"/>
          </a:p>
        </p:txBody>
      </p:sp>
    </p:spTree>
    <p:extLst>
      <p:ext uri="{BB962C8B-B14F-4D97-AF65-F5344CB8AC3E}">
        <p14:creationId xmlns:p14="http://schemas.microsoft.com/office/powerpoint/2010/main" val="396516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4F18A2C9-D10E-49DD-8DF8-FE5D0C5F2FDA}" type="slidenum">
              <a:rPr lang="pt-BR" altLang="pt-BR"/>
              <a:pPr/>
              <a:t>‹#›</a:t>
            </a:fld>
            <a:endParaRPr lang="pt-BR" altLang="pt-BR"/>
          </a:p>
        </p:txBody>
      </p:sp>
    </p:spTree>
    <p:extLst>
      <p:ext uri="{BB962C8B-B14F-4D97-AF65-F5344CB8AC3E}">
        <p14:creationId xmlns:p14="http://schemas.microsoft.com/office/powerpoint/2010/main" val="222561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914400" y="609600"/>
            <a:ext cx="75692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0968DB99-8AA0-4341-BD43-8FE438F9A576}" type="slidenum">
              <a:rPr lang="pt-BR" altLang="pt-BR"/>
              <a:pPr/>
              <a:t>‹#›</a:t>
            </a:fld>
            <a:endParaRPr lang="pt-BR" altLang="pt-BR"/>
          </a:p>
        </p:txBody>
      </p:sp>
      <p:sp>
        <p:nvSpPr>
          <p:cNvPr id="8" name="Título 7"/>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207342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ad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24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A37F1D-7071-46A6-966D-63224D64657A}"/>
              </a:ext>
            </a:extLst>
          </p:cNvPr>
          <p:cNvSpPr>
            <a:spLocks noGrp="1"/>
          </p:cNvSpPr>
          <p:nvPr>
            <p:ph type="sldNum" sz="quarter" idx="10"/>
          </p:nvPr>
        </p:nvSpPr>
        <p:spPr/>
        <p:txBody>
          <a:bodyPr/>
          <a:lstStyle/>
          <a:p>
            <a:fld id="{4EAA5D0B-63C4-F446-BE4F-0A8074ABBE50}" type="slidenum">
              <a:rPr lang="en-US" smtClean="0"/>
              <a:pPr/>
              <a:t>‹#›</a:t>
            </a:fld>
            <a:endParaRPr lang="en-US" dirty="0"/>
          </a:p>
        </p:txBody>
      </p:sp>
      <p:sp>
        <p:nvSpPr>
          <p:cNvPr id="4" name="Title 1">
            <a:extLst>
              <a:ext uri="{FF2B5EF4-FFF2-40B4-BE49-F238E27FC236}">
                <a16:creationId xmlns:a16="http://schemas.microsoft.com/office/drawing/2014/main" id="{BAE9403D-E710-4098-A21B-3B3F9AA1D921}"/>
              </a:ext>
            </a:extLst>
          </p:cNvPr>
          <p:cNvSpPr>
            <a:spLocks noGrp="1"/>
          </p:cNvSpPr>
          <p:nvPr>
            <p:ph type="ctrTitle" hasCustomPrompt="1"/>
          </p:nvPr>
        </p:nvSpPr>
        <p:spPr>
          <a:xfrm>
            <a:off x="506437" y="361055"/>
            <a:ext cx="9678353" cy="356812"/>
          </a:xfrm>
        </p:spPr>
        <p:txBody>
          <a:bodyPr anchor="t">
            <a:normAutofit/>
          </a:bodyPr>
          <a:lstStyle>
            <a:lvl1pPr algn="l">
              <a:defRPr sz="2400" b="1">
                <a:solidFill>
                  <a:schemeClr val="tx1"/>
                </a:solidFill>
              </a:defRPr>
            </a:lvl1pPr>
          </a:lstStyle>
          <a:p>
            <a:r>
              <a:rPr lang="en-US" dirty="0"/>
              <a:t>Title Slide</a:t>
            </a:r>
          </a:p>
        </p:txBody>
      </p:sp>
      <p:sp>
        <p:nvSpPr>
          <p:cNvPr id="5" name="Subtitle 2">
            <a:extLst>
              <a:ext uri="{FF2B5EF4-FFF2-40B4-BE49-F238E27FC236}">
                <a16:creationId xmlns:a16="http://schemas.microsoft.com/office/drawing/2014/main" id="{F1799A50-B6E2-4A91-9634-C6DA62074826}"/>
              </a:ext>
            </a:extLst>
          </p:cNvPr>
          <p:cNvSpPr>
            <a:spLocks noGrp="1"/>
          </p:cNvSpPr>
          <p:nvPr>
            <p:ph type="subTitle" idx="1" hasCustomPrompt="1"/>
          </p:nvPr>
        </p:nvSpPr>
        <p:spPr>
          <a:xfrm>
            <a:off x="506437" y="760894"/>
            <a:ext cx="11019416" cy="623943"/>
          </a:xfrm>
        </p:spPr>
        <p:txBody>
          <a:bodyPr>
            <a:normAutofit/>
          </a:bodyPr>
          <a:lstStyle>
            <a:lvl1pPr marL="0" indent="0" algn="l">
              <a:buNone/>
              <a:defRPr sz="2000" b="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8" name="Text Placeholder 9">
            <a:extLst>
              <a:ext uri="{FF2B5EF4-FFF2-40B4-BE49-F238E27FC236}">
                <a16:creationId xmlns:a16="http://schemas.microsoft.com/office/drawing/2014/main" id="{675E2716-F0EE-47FE-AEBA-B92E88F0A787}"/>
              </a:ext>
            </a:extLst>
          </p:cNvPr>
          <p:cNvSpPr>
            <a:spLocks noGrp="1"/>
          </p:cNvSpPr>
          <p:nvPr>
            <p:ph type="body" sz="quarter" idx="15"/>
          </p:nvPr>
        </p:nvSpPr>
        <p:spPr>
          <a:xfrm>
            <a:off x="510540" y="1793631"/>
            <a:ext cx="11027036" cy="4233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2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76772026-3864-421F-AD28-7141B409C245}" type="slidenum">
              <a:rPr lang="pt-BR" altLang="pt-BR"/>
              <a:pPr/>
              <a:t>‹#›</a:t>
            </a:fld>
            <a:endParaRPr lang="pt-BR" altLang="pt-BR"/>
          </a:p>
        </p:txBody>
      </p:sp>
    </p:spTree>
    <p:extLst>
      <p:ext uri="{BB962C8B-B14F-4D97-AF65-F5344CB8AC3E}">
        <p14:creationId xmlns:p14="http://schemas.microsoft.com/office/powerpoint/2010/main" val="8347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B4C86835-207F-45EA-BF34-048FB312C94D}" type="slidenum">
              <a:rPr lang="pt-BR" altLang="pt-BR"/>
              <a:pPr/>
              <a:t>‹#›</a:t>
            </a:fld>
            <a:endParaRPr lang="pt-BR" altLang="pt-BR"/>
          </a:p>
        </p:txBody>
      </p:sp>
    </p:spTree>
    <p:extLst>
      <p:ext uri="{BB962C8B-B14F-4D97-AF65-F5344CB8AC3E}">
        <p14:creationId xmlns:p14="http://schemas.microsoft.com/office/powerpoint/2010/main" val="5742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BD0B4F6A-14AB-40D5-9F6B-A02B45CAB27C}" type="slidenum">
              <a:rPr lang="pt-BR" altLang="pt-BR"/>
              <a:pPr/>
              <a:t>‹#›</a:t>
            </a:fld>
            <a:endParaRPr lang="pt-BR" altLang="pt-BR"/>
          </a:p>
        </p:txBody>
      </p:sp>
    </p:spTree>
    <p:extLst>
      <p:ext uri="{BB962C8B-B14F-4D97-AF65-F5344CB8AC3E}">
        <p14:creationId xmlns:p14="http://schemas.microsoft.com/office/powerpoint/2010/main" val="184416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0F7D5BEB-6A16-41EC-94B1-71B025882417}" type="slidenum">
              <a:rPr lang="pt-BR" altLang="pt-BR"/>
              <a:pPr/>
              <a:t>‹#›</a:t>
            </a:fld>
            <a:endParaRPr lang="pt-BR" altLang="pt-BR"/>
          </a:p>
        </p:txBody>
      </p:sp>
    </p:spTree>
    <p:extLst>
      <p:ext uri="{BB962C8B-B14F-4D97-AF65-F5344CB8AC3E}">
        <p14:creationId xmlns:p14="http://schemas.microsoft.com/office/powerpoint/2010/main" val="336369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ED970AF5-A1C7-476C-B337-7E41EE8C5202}" type="slidenum">
              <a:rPr lang="pt-BR" altLang="pt-BR"/>
              <a:pPr/>
              <a:t>‹#›</a:t>
            </a:fld>
            <a:endParaRPr lang="pt-BR" altLang="pt-BR"/>
          </a:p>
        </p:txBody>
      </p:sp>
    </p:spTree>
    <p:extLst>
      <p:ext uri="{BB962C8B-B14F-4D97-AF65-F5344CB8AC3E}">
        <p14:creationId xmlns:p14="http://schemas.microsoft.com/office/powerpoint/2010/main" val="321550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23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C1B12A26-5005-4A8F-8FE8-8CDB4DF8BD62}" type="slidenum">
              <a:rPr lang="pt-BR" altLang="pt-BR"/>
              <a:pPr/>
              <a:t>‹#›</a:t>
            </a:fld>
            <a:endParaRPr lang="pt-BR" altLang="pt-BR"/>
          </a:p>
        </p:txBody>
      </p:sp>
    </p:spTree>
    <p:extLst>
      <p:ext uri="{BB962C8B-B14F-4D97-AF65-F5344CB8AC3E}">
        <p14:creationId xmlns:p14="http://schemas.microsoft.com/office/powerpoint/2010/main" val="31162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6BA4204E-ABCC-477E-A1B9-2B49E3BDF78F}" type="slidenum">
              <a:rPr lang="pt-BR" altLang="pt-BR"/>
              <a:pPr/>
              <a:t>‹#›</a:t>
            </a:fld>
            <a:endParaRPr lang="pt-BR" altLang="pt-BR"/>
          </a:p>
        </p:txBody>
      </p:sp>
    </p:spTree>
    <p:extLst>
      <p:ext uri="{BB962C8B-B14F-4D97-AF65-F5344CB8AC3E}">
        <p14:creationId xmlns:p14="http://schemas.microsoft.com/office/powerpoint/2010/main" val="214291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6"/>
          <p:cNvPicPr>
            <a:picLocks noChangeAspect="1" noChangeArrowheads="1"/>
          </p:cNvPicPr>
          <p:nvPr userDrawn="1"/>
        </p:nvPicPr>
        <p:blipFill rotWithShape="1">
          <a:blip r:embed="rId15" cstate="print"/>
          <a:srcRect r="92224" b="53464"/>
          <a:stretch/>
        </p:blipFill>
        <p:spPr bwMode="auto">
          <a:xfrm>
            <a:off x="0" y="0"/>
            <a:ext cx="952500" cy="6858000"/>
          </a:xfrm>
          <a:prstGeom prst="rect">
            <a:avLst/>
          </a:prstGeom>
          <a:noFill/>
          <a:ln w="9525">
            <a:noFill/>
            <a:miter lim="800000"/>
            <a:headEnd/>
            <a:tailEnd/>
          </a:ln>
        </p:spPr>
      </p:pic>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dirty="0"/>
              <a:t>Clique para editar os estilos do texto mestre</a:t>
            </a:r>
          </a:p>
          <a:p>
            <a:pPr lvl="1"/>
            <a:r>
              <a:rPr lang="pt-BR" altLang="pt-BR" dirty="0"/>
              <a:t>Segundo nível</a:t>
            </a:r>
          </a:p>
          <a:p>
            <a:pPr lvl="2"/>
            <a:r>
              <a:rPr lang="pt-BR" altLang="pt-BR" dirty="0"/>
              <a:t>Terceiro nível</a:t>
            </a:r>
          </a:p>
          <a:p>
            <a:pPr lvl="3"/>
            <a:r>
              <a:rPr lang="pt-BR" altLang="pt-BR" dirty="0"/>
              <a:t>Quarto nível</a:t>
            </a:r>
          </a:p>
          <a:p>
            <a:pPr lvl="4"/>
            <a:r>
              <a:rPr lang="pt-BR" altLang="pt-BR" dirty="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pt-B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pt-BR" dirty="0"/>
          </a:p>
        </p:txBody>
      </p:sp>
      <p:sp>
        <p:nvSpPr>
          <p:cNvPr id="1030" name="Rectangle 6"/>
          <p:cNvSpPr>
            <a:spLocks noGrp="1" noChangeArrowheads="1"/>
          </p:cNvSpPr>
          <p:nvPr>
            <p:ph type="sldNum" sz="quarter" idx="4"/>
          </p:nvPr>
        </p:nvSpPr>
        <p:spPr bwMode="auto">
          <a:xfrm>
            <a:off x="9480376"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fld id="{D1B317B6-6FD4-4019-B319-DF3965C1F4E5}" type="slidenum">
              <a:rPr lang="pt-BR" altLang="pt-BR" smtClean="0"/>
              <a:pPr/>
              <a:t>‹#›</a:t>
            </a:fld>
            <a:endParaRPr lang="pt-BR" altLang="pt-BR" dirty="0"/>
          </a:p>
        </p:txBody>
      </p:sp>
      <p:sp>
        <p:nvSpPr>
          <p:cNvPr id="8" name="Rectangle 5"/>
          <p:cNvSpPr txBox="1">
            <a:spLocks noChangeArrowheads="1"/>
          </p:cNvSpPr>
          <p:nvPr userDrawn="1"/>
        </p:nvSpPr>
        <p:spPr>
          <a:xfrm>
            <a:off x="952500" y="6438901"/>
            <a:ext cx="11049000" cy="347663"/>
          </a:xfrm>
          <a:prstGeom prst="rect">
            <a:avLst/>
          </a:prstGeom>
        </p:spPr>
        <p:txBody>
          <a:bodyPr/>
          <a:lstStyle>
            <a:lvl1pPr>
              <a:defRPr sz="1100"/>
            </a:lvl1pPr>
          </a:lstStyle>
          <a:p>
            <a:pPr marL="0" marR="0" indent="0" algn="ctr" defTabSz="914400" rtl="0" eaLnBrk="1" fontAlgn="base" latinLnBrk="0" hangingPunct="1">
              <a:lnSpc>
                <a:spcPct val="150000"/>
              </a:lnSpc>
              <a:spcBef>
                <a:spcPct val="50000"/>
              </a:spcBef>
              <a:spcAft>
                <a:spcPct val="0"/>
              </a:spcAft>
              <a:buClrTx/>
              <a:buSzTx/>
              <a:buFontTx/>
              <a:buNone/>
              <a:tabLst/>
              <a:defRPr/>
            </a:pPr>
            <a:r>
              <a:rPr lang="en-US" sz="1400" b="1" kern="1200" dirty="0">
                <a:solidFill>
                  <a:srgbClr val="FF0000"/>
                </a:solidFill>
                <a:latin typeface="Calibri" panose="020F0502020204030204" pitchFamily="34" charset="0"/>
                <a:ea typeface="+mn-ea"/>
                <a:cs typeface="Arial" panose="020B0604020202020204" pitchFamily="34" charset="0"/>
              </a:rPr>
              <a:t>DOCUMENTAÇÃO</a:t>
            </a:r>
            <a:r>
              <a:rPr lang="en-US" sz="1400" b="1" kern="1200" baseline="0" dirty="0">
                <a:solidFill>
                  <a:srgbClr val="FF0000"/>
                </a:solidFill>
                <a:latin typeface="Calibri" panose="020F0502020204030204" pitchFamily="34" charset="0"/>
                <a:ea typeface="+mn-ea"/>
                <a:cs typeface="Arial" panose="020B0604020202020204" pitchFamily="34" charset="0"/>
              </a:rPr>
              <a:t> DE EXERCÍCIO</a:t>
            </a:r>
            <a:endParaRPr lang="en-US" sz="1100" b="1" kern="1200" dirty="0">
              <a:solidFill>
                <a:srgbClr val="FF0000"/>
              </a:solidFill>
              <a:latin typeface="Calibri" panose="020F0502020204030204" pitchFamily="34" charset="0"/>
              <a:ea typeface="+mn-ea"/>
              <a:cs typeface="Arial" panose="020B0604020202020204" pitchFamily="34" charset="0"/>
            </a:endParaRPr>
          </a:p>
          <a:p>
            <a:pPr algn="ctr">
              <a:lnSpc>
                <a:spcPct val="150000"/>
              </a:lnSpc>
              <a:spcBef>
                <a:spcPct val="50000"/>
              </a:spcBef>
              <a:defRPr/>
            </a:pPr>
            <a:endParaRPr lang="pt-BR" altLang="pt-BR" sz="1050" b="1" dirty="0">
              <a:latin typeface="Verdana" pitchFamily="34" charset="0"/>
              <a:cs typeface="+mn-cs"/>
            </a:endParaRPr>
          </a:p>
          <a:p>
            <a:pPr>
              <a:defRPr/>
            </a:pPr>
            <a:endParaRPr lang="pt-BR" sz="1050" dirty="0">
              <a:cs typeface="+mn-cs"/>
            </a:endParaRPr>
          </a:p>
        </p:txBody>
      </p:sp>
      <p:pic>
        <p:nvPicPr>
          <p:cNvPr id="11" name="Picture 13" descr="C:\Users\fabianopcl\Downloads\oie_transparent.png"/>
          <p:cNvPicPr>
            <a:picLocks noChangeAspect="1" noChangeArrowheads="1"/>
          </p:cNvPicPr>
          <p:nvPr userDrawn="1"/>
        </p:nvPicPr>
        <p:blipFill>
          <a:blip r:embed="rId16" cstate="print"/>
          <a:srcRect/>
          <a:stretch>
            <a:fillRect/>
          </a:stretch>
        </p:blipFill>
        <p:spPr bwMode="auto">
          <a:xfrm>
            <a:off x="57602" y="3273752"/>
            <a:ext cx="658094" cy="659304"/>
          </a:xfrm>
          <a:prstGeom prst="rect">
            <a:avLst/>
          </a:prstGeom>
          <a:ln>
            <a:noFill/>
          </a:ln>
          <a:effectLst>
            <a:outerShdw blurRad="292100" dist="139700" dir="2700000" algn="tl" rotWithShape="0">
              <a:srgbClr val="333333">
                <a:alpha val="65000"/>
              </a:srgbClr>
            </a:outerShdw>
          </a:effectLst>
        </p:spPr>
      </p:pic>
      <p:pic>
        <p:nvPicPr>
          <p:cNvPr id="12" name="Imagem 51"/>
          <p:cNvPicPr>
            <a:picLocks noChangeAspect="1"/>
          </p:cNvPicPr>
          <p:nvPr userDrawn="1"/>
        </p:nvPicPr>
        <p:blipFill>
          <a:blip r:embed="rId17" cstate="print"/>
          <a:srcRect/>
          <a:stretch>
            <a:fillRect/>
          </a:stretch>
        </p:blipFill>
        <p:spPr bwMode="auto">
          <a:xfrm>
            <a:off x="46484" y="2420888"/>
            <a:ext cx="700376" cy="691495"/>
          </a:xfrm>
          <a:prstGeom prst="rect">
            <a:avLst/>
          </a:prstGeom>
          <a:ln>
            <a:noFill/>
          </a:ln>
          <a:effectLst>
            <a:outerShdw blurRad="292100" dist="139700" dir="2700000" algn="tl" rotWithShape="0">
              <a:srgbClr val="333333">
                <a:alpha val="65000"/>
              </a:srgbClr>
            </a:outerShdw>
          </a:effectLst>
        </p:spPr>
      </p:pic>
      <p:grpSp>
        <p:nvGrpSpPr>
          <p:cNvPr id="13" name="Grupo 7"/>
          <p:cNvGrpSpPr/>
          <p:nvPr userDrawn="1"/>
        </p:nvGrpSpPr>
        <p:grpSpPr>
          <a:xfrm>
            <a:off x="50683" y="4058754"/>
            <a:ext cx="665013" cy="666390"/>
            <a:chOff x="2483768" y="2448826"/>
            <a:chExt cx="1905000" cy="1905001"/>
          </a:xfrm>
        </p:grpSpPr>
        <p:sp>
          <p:nvSpPr>
            <p:cNvPr id="14" name="Elipse 13"/>
            <p:cNvSpPr/>
            <p:nvPr/>
          </p:nvSpPr>
          <p:spPr>
            <a:xfrm>
              <a:off x="2483768" y="2448826"/>
              <a:ext cx="1891746" cy="19050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2" descr="http://www.gsi.gov.br/sipron-1/sipron/@@collective.cover.banner/ae0591c6beaa49a1b4a85704b369c5d0/@@images/a8af6116-6dd1-4b98-bdbe-5b5c6fe43c3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3768" y="2448827"/>
              <a:ext cx="19050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67408" y="2095501"/>
            <a:ext cx="11424592" cy="2246769"/>
          </a:xfrm>
          <a:prstGeom prst="rect">
            <a:avLst/>
          </a:prstGeom>
          <a:noFill/>
        </p:spPr>
        <p:txBody>
          <a:bodyPr wrap="square" rtlCol="0">
            <a:spAutoFit/>
          </a:bodyPr>
          <a:lstStyle/>
          <a:p>
            <a:pPr algn="ctr"/>
            <a:r>
              <a:rPr lang="pt-BR" sz="2800" b="1" dirty="0">
                <a:ln/>
                <a:solidFill>
                  <a:schemeClr val="accent1">
                    <a:lumMod val="50000"/>
                  </a:schemeClr>
                </a:solidFill>
                <a:latin typeface="Arial Black" panose="020B0A04020102020204" pitchFamily="34" charset="0"/>
              </a:rPr>
              <a:t>Gabinete de Segurança Institucional GSI (Brasil)</a:t>
            </a:r>
          </a:p>
          <a:p>
            <a:pPr algn="ctr"/>
            <a:r>
              <a:rPr lang="pt-BR" sz="2800" b="1" dirty="0">
                <a:ln/>
                <a:solidFill>
                  <a:schemeClr val="accent1">
                    <a:lumMod val="50000"/>
                  </a:schemeClr>
                </a:solidFill>
                <a:latin typeface="Arial Black" panose="020B0A04020102020204" pitchFamily="34" charset="0"/>
              </a:rPr>
              <a:t>&amp; </a:t>
            </a:r>
            <a:r>
              <a:rPr lang="pt-BR" sz="2800" b="1" dirty="0" err="1">
                <a:ln/>
                <a:solidFill>
                  <a:schemeClr val="accent1">
                    <a:lumMod val="50000"/>
                  </a:schemeClr>
                </a:solidFill>
                <a:latin typeface="Arial Black" panose="020B0A04020102020204" pitchFamily="34" charset="0"/>
              </a:rPr>
              <a:t>National</a:t>
            </a:r>
            <a:r>
              <a:rPr lang="pt-BR" sz="2800" b="1" dirty="0">
                <a:ln/>
                <a:solidFill>
                  <a:schemeClr val="accent1">
                    <a:lumMod val="50000"/>
                  </a:schemeClr>
                </a:solidFill>
                <a:latin typeface="Arial Black" panose="020B0A04020102020204" pitchFamily="34" charset="0"/>
              </a:rPr>
              <a:t> Nuclear Security </a:t>
            </a:r>
            <a:r>
              <a:rPr lang="pt-BR" sz="2800" b="1" dirty="0" err="1">
                <a:ln/>
                <a:solidFill>
                  <a:schemeClr val="accent1">
                    <a:lumMod val="50000"/>
                  </a:schemeClr>
                </a:solidFill>
                <a:latin typeface="Arial Black" panose="020B0A04020102020204" pitchFamily="34" charset="0"/>
              </a:rPr>
              <a:t>Administration</a:t>
            </a:r>
            <a:r>
              <a:rPr lang="pt-BR" sz="2800" b="1" dirty="0">
                <a:ln/>
                <a:solidFill>
                  <a:schemeClr val="accent1">
                    <a:lumMod val="50000"/>
                  </a:schemeClr>
                </a:solidFill>
                <a:latin typeface="Arial Black" panose="020B0A04020102020204" pitchFamily="34" charset="0"/>
              </a:rPr>
              <a:t> - NNSA (USA)</a:t>
            </a:r>
          </a:p>
          <a:p>
            <a:pPr algn="ctr"/>
            <a:endParaRPr lang="pt-BR" sz="2800" b="1" dirty="0">
              <a:ln/>
              <a:solidFill>
                <a:schemeClr val="accent1">
                  <a:lumMod val="50000"/>
                </a:schemeClr>
              </a:solidFill>
              <a:latin typeface="Arial Black" panose="020B0A04020102020204" pitchFamily="34" charset="0"/>
            </a:endParaRPr>
          </a:p>
          <a:p>
            <a:pPr algn="ctr"/>
            <a:r>
              <a:rPr lang="pt-BR" sz="2800" b="1" i="1" dirty="0">
                <a:ln/>
                <a:solidFill>
                  <a:schemeClr val="accent1">
                    <a:lumMod val="50000"/>
                  </a:schemeClr>
                </a:solidFill>
                <a:latin typeface="Arial Black" panose="020B0A04020102020204" pitchFamily="34" charset="0"/>
              </a:rPr>
              <a:t>Exercício de  Tabuleiro de Transporte </a:t>
            </a:r>
          </a:p>
          <a:p>
            <a:pPr algn="ctr"/>
            <a:r>
              <a:rPr lang="pt-BR" sz="2800" b="1" i="1" dirty="0">
                <a:ln/>
                <a:solidFill>
                  <a:schemeClr val="accent1">
                    <a:lumMod val="50000"/>
                  </a:schemeClr>
                </a:solidFill>
                <a:latin typeface="Arial Black" panose="020B0A04020102020204" pitchFamily="34" charset="0"/>
              </a:rPr>
              <a:t>de Material Nuclear  (TTX)</a:t>
            </a:r>
          </a:p>
        </p:txBody>
      </p:sp>
      <p:sp>
        <p:nvSpPr>
          <p:cNvPr id="3" name="CaixaDeTexto 2"/>
          <p:cNvSpPr txBox="1"/>
          <p:nvPr/>
        </p:nvSpPr>
        <p:spPr>
          <a:xfrm>
            <a:off x="8256240" y="5877272"/>
            <a:ext cx="3570208" cy="461665"/>
          </a:xfrm>
          <a:prstGeom prst="rect">
            <a:avLst/>
          </a:prstGeom>
          <a:noFill/>
        </p:spPr>
        <p:txBody>
          <a:bodyPr wrap="none" rtlCol="0">
            <a:spAutoFit/>
          </a:bodyPr>
          <a:lstStyle/>
          <a:p>
            <a:r>
              <a:rPr lang="pt-BR" dirty="0">
                <a:solidFill>
                  <a:schemeClr val="accent1">
                    <a:lumMod val="50000"/>
                  </a:schemeClr>
                </a:solidFill>
                <a:latin typeface="Arial Black" panose="020B0A04020102020204" pitchFamily="34" charset="0"/>
              </a:rPr>
              <a:t>10 de junho de 2021</a:t>
            </a:r>
          </a:p>
        </p:txBody>
      </p:sp>
      <p:pic>
        <p:nvPicPr>
          <p:cNvPr id="1026" name="Image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908" y="30620"/>
            <a:ext cx="1790303" cy="18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948" y="209289"/>
            <a:ext cx="2979708" cy="14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51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980728"/>
            <a:ext cx="11352584" cy="5016758"/>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Os adversários possuem óculos de visão noturna para operações à noite e são equipados com coletes balísticos resistente a tiro de fuzil e capacetes balísticos.</a:t>
            </a:r>
          </a:p>
          <a:p>
            <a:pPr>
              <a:buFont typeface="Arial" panose="020B0604020202020204" pitchFamily="34" charset="0"/>
              <a:buChar char="•"/>
            </a:pPr>
            <a:r>
              <a:rPr lang="pt-BR" sz="3200" dirty="0">
                <a:solidFill>
                  <a:schemeClr val="tx2"/>
                </a:solidFill>
                <a:latin typeface="Calibri" panose="020F0502020204030204" pitchFamily="34" charset="0"/>
              </a:rPr>
              <a:t> A ABP tem capacidade para adquirir e empregar alto-explosivo de uso militar, cargas explosivas sofisticadas para destruição de veículos e embalados, com proteção e sistemas de segurança. </a:t>
            </a:r>
          </a:p>
          <a:p>
            <a:pPr>
              <a:buFont typeface="Arial" panose="020B0604020202020204" pitchFamily="34" charset="0"/>
              <a:buChar char="•"/>
            </a:pPr>
            <a:r>
              <a:rPr lang="pt-BR" sz="3200" dirty="0">
                <a:solidFill>
                  <a:schemeClr val="tx2"/>
                </a:solidFill>
                <a:latin typeface="Calibri" panose="020F0502020204030204" pitchFamily="34" charset="0"/>
              </a:rPr>
              <a:t> Os adversários estão dotados de viaturas leves e pesadas, bem como embarcações rápidas com casco semirrígido para transporte de pessoal ou equipamento para a realização de ataques. Possuem treinamento para abordagem de navios no mar.</a:t>
            </a:r>
            <a:endParaRPr lang="en-US" sz="3200" dirty="0">
              <a:solidFill>
                <a:schemeClr val="tx2"/>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332656"/>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95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980728"/>
            <a:ext cx="11352584" cy="5016758"/>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Possuem capacidade para utilização de </a:t>
            </a:r>
            <a:r>
              <a:rPr lang="pt-BR" sz="3200" dirty="0" err="1">
                <a:solidFill>
                  <a:schemeClr val="tx2"/>
                </a:solidFill>
                <a:latin typeface="Calibri" panose="020F0502020204030204" pitchFamily="34" charset="0"/>
              </a:rPr>
              <a:t>drones</a:t>
            </a:r>
            <a:r>
              <a:rPr lang="pt-BR" sz="3200" dirty="0">
                <a:solidFill>
                  <a:schemeClr val="tx2"/>
                </a:solidFill>
                <a:latin typeface="Calibri" panose="020F0502020204030204" pitchFamily="34" charset="0"/>
              </a:rPr>
              <a:t> com câmeras para obter informações sobre seus alvos. </a:t>
            </a:r>
          </a:p>
          <a:p>
            <a:pPr>
              <a:buFont typeface="Arial" panose="020B0604020202020204" pitchFamily="34" charset="0"/>
              <a:buChar char="•"/>
            </a:pPr>
            <a:r>
              <a:rPr lang="pt-BR" sz="3200" dirty="0">
                <a:solidFill>
                  <a:schemeClr val="tx2"/>
                </a:solidFill>
                <a:latin typeface="Calibri" panose="020F0502020204030204" pitchFamily="34" charset="0"/>
              </a:rPr>
              <a:t> O adversário pode realizar ações de assalto nas seguintes situações:</a:t>
            </a:r>
          </a:p>
          <a:p>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 Ao navio transportador: durante a aproximação do porto, durante a atracação, com a tomada de tripulantes como reféns.</a:t>
            </a:r>
          </a:p>
          <a:p>
            <a:r>
              <a:rPr lang="pt-BR" sz="3200" dirty="0">
                <a:solidFill>
                  <a:schemeClr val="tx2"/>
                </a:solidFill>
                <a:latin typeface="Calibri" panose="020F0502020204030204" pitchFamily="34" charset="0"/>
              </a:rPr>
              <a:t>- Ao terminal portuário: após o descarregamento do navio.</a:t>
            </a:r>
          </a:p>
          <a:p>
            <a:r>
              <a:rPr lang="pt-BR" sz="3200" dirty="0">
                <a:solidFill>
                  <a:schemeClr val="tx2"/>
                </a:solidFill>
                <a:latin typeface="Calibri" panose="020F0502020204030204" pitchFamily="34" charset="0"/>
              </a:rPr>
              <a:t>- Ao comboio: durante seu deslocamento.</a:t>
            </a:r>
          </a:p>
          <a:p>
            <a:r>
              <a:rPr lang="pt-BR" sz="3200" dirty="0">
                <a:solidFill>
                  <a:schemeClr val="tx2"/>
                </a:solidFill>
                <a:latin typeface="Calibri" panose="020F0502020204030204" pitchFamily="34" charset="0"/>
              </a:rPr>
              <a:t>- Ao comboio: durante paradas técnicas e pernoite.</a:t>
            </a: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2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412776"/>
            <a:ext cx="11352584" cy="4524315"/>
          </a:xfrm>
          <a:prstGeom prst="rect">
            <a:avLst/>
          </a:prstGeom>
          <a:noFill/>
        </p:spPr>
        <p:txBody>
          <a:bodyPr wrap="square" rtlCol="0">
            <a:spAutoFit/>
          </a:bodyPr>
          <a:lstStyle/>
          <a:p>
            <a:r>
              <a:rPr lang="pt-BR" sz="3200" b="1" dirty="0">
                <a:solidFill>
                  <a:schemeClr val="tx2"/>
                </a:solidFill>
                <a:latin typeface="Calibri" panose="020F0502020204030204" pitchFamily="34" charset="0"/>
              </a:rPr>
              <a:t>INTENÇÃO</a:t>
            </a:r>
          </a:p>
          <a:p>
            <a:endParaRPr lang="pt-BR" sz="3200" b="1" dirty="0">
              <a:solidFill>
                <a:schemeClr val="tx2"/>
              </a:solidFill>
              <a:latin typeface="Calibri" panose="020F0502020204030204" pitchFamily="34" charset="0"/>
            </a:endParaRPr>
          </a:p>
          <a:p>
            <a:r>
              <a:rPr lang="pt-BR" sz="3200" b="1" dirty="0">
                <a:solidFill>
                  <a:schemeClr val="tx2"/>
                </a:solidFill>
                <a:latin typeface="Calibri" panose="020F0502020204030204" pitchFamily="34" charset="0"/>
              </a:rPr>
              <a:t>Roubo ou desvio de material nuclear</a:t>
            </a:r>
            <a:endParaRPr lang="pt-BR" sz="3200" dirty="0">
              <a:solidFill>
                <a:schemeClr val="tx2"/>
              </a:solidFill>
              <a:latin typeface="Calibri" panose="020F0502020204030204" pitchFamily="34" charset="0"/>
            </a:endParaRPr>
          </a:p>
          <a:p>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O roubo o desvio de material nuclear ou radioativo pode ocorrer por um decidido e violento ataque externo ao meio de transporte de material nuclear ou de maneira clandestina, furtiva ou dissimulada, com utilização de técnicas de engenharia social. </a:t>
            </a:r>
          </a:p>
          <a:p>
            <a:endParaRPr lang="pt-BR" sz="3200" dirty="0">
              <a:solidFill>
                <a:schemeClr val="tx2"/>
              </a:solidFill>
              <a:latin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548680"/>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663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196752"/>
            <a:ext cx="11352584" cy="4031873"/>
          </a:xfrm>
          <a:prstGeom prst="rect">
            <a:avLst/>
          </a:prstGeom>
          <a:noFill/>
        </p:spPr>
        <p:txBody>
          <a:bodyPr wrap="square" rtlCol="0">
            <a:spAutoFit/>
          </a:bodyPr>
          <a:lstStyle/>
          <a:p>
            <a:r>
              <a:rPr lang="pt-BR" sz="3200" b="1" dirty="0">
                <a:solidFill>
                  <a:schemeClr val="tx2"/>
                </a:solidFill>
                <a:latin typeface="Calibri" panose="020F0502020204030204" pitchFamily="34" charset="0"/>
              </a:rPr>
              <a:t>Capacidades no caso de roubo</a:t>
            </a:r>
          </a:p>
          <a:p>
            <a:endParaRPr lang="pt-BR" sz="3200" dirty="0">
              <a:solidFill>
                <a:schemeClr val="tx2"/>
              </a:solidFill>
              <a:latin typeface="Calibri" panose="020F0502020204030204" pitchFamily="34" charset="0"/>
            </a:endParaRPr>
          </a:p>
          <a:p>
            <a:pPr>
              <a:buFont typeface="Arial" panose="020B0604020202020204" pitchFamily="34" charset="0"/>
              <a:buChar char="•"/>
            </a:pPr>
            <a:r>
              <a:rPr lang="pt-BR" sz="3200" dirty="0">
                <a:solidFill>
                  <a:schemeClr val="tx2"/>
                </a:solidFill>
                <a:latin typeface="Calibri" panose="020F0502020204030204" pitchFamily="34" charset="0"/>
              </a:rPr>
              <a:t> As mesmas capacidades, números, equipamentos e apoios aplicam à ABP para a intenção de roubo, descritas para intenção de sabotagem, com a adição do seguinte:</a:t>
            </a:r>
          </a:p>
          <a:p>
            <a:pPr>
              <a:buFont typeface="Arial" panose="020B0604020202020204" pitchFamily="34" charset="0"/>
              <a:buChar char="•"/>
            </a:pPr>
            <a:r>
              <a:rPr lang="pt-BR" sz="3200" dirty="0">
                <a:solidFill>
                  <a:schemeClr val="tx2"/>
                </a:solidFill>
                <a:latin typeface="Calibri" panose="020F0502020204030204" pitchFamily="34" charset="0"/>
              </a:rPr>
              <a:t> Conluio entre indivíduos que ocupam qualquer posição na empresa expedidora, transportadora e recebedora do material que podem: </a:t>
            </a:r>
          </a:p>
        </p:txBody>
      </p:sp>
      <p:sp>
        <p:nvSpPr>
          <p:cNvPr id="8" name="Subtitle 5">
            <a:extLst>
              <a:ext uri="{FF2B5EF4-FFF2-40B4-BE49-F238E27FC236}">
                <a16:creationId xmlns:a16="http://schemas.microsoft.com/office/drawing/2014/main" id="{3BF42425-1C24-8643-8E67-F8EA968D31F8}"/>
              </a:ext>
            </a:extLst>
          </p:cNvPr>
          <p:cNvSpPr txBox="1">
            <a:spLocks/>
          </p:cNvSpPr>
          <p:nvPr/>
        </p:nvSpPr>
        <p:spPr bwMode="auto">
          <a:xfrm>
            <a:off x="983432" y="476672"/>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04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196752"/>
            <a:ext cx="11352584" cy="4031873"/>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Acessar ou ter conhecimento detalhado do meio de transporte.</a:t>
            </a:r>
          </a:p>
          <a:p>
            <a:r>
              <a:rPr lang="pt-BR" sz="3200" dirty="0">
                <a:solidFill>
                  <a:schemeClr val="tx2"/>
                </a:solidFill>
                <a:latin typeface="Calibri" panose="020F0502020204030204" pitchFamily="34" charset="0"/>
              </a:rPr>
              <a:t>Possuir itens que podem facilitar o furto de material nuclear ou radioativo, como por exemplo: pequenas ferramentas, documentos falsos, chaves mestras de instalações, códigos de acesso ou material nuclear ou radioativo para substituir o que pode ser roubado.</a:t>
            </a:r>
          </a:p>
          <a:p>
            <a:r>
              <a:rPr lang="pt-BR" sz="3200" dirty="0">
                <a:solidFill>
                  <a:schemeClr val="tx2"/>
                </a:solidFill>
                <a:latin typeface="Calibri" panose="020F0502020204030204" pitchFamily="34" charset="0"/>
              </a:rPr>
              <a:t>O adversário poderá se evadir do local de maneira furtiva, clandestina e velada, sem ser percebido pelas forças de segurança.</a:t>
            </a: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09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196752"/>
            <a:ext cx="11352584" cy="5509200"/>
          </a:xfrm>
          <a:prstGeom prst="rect">
            <a:avLst/>
          </a:prstGeom>
          <a:noFill/>
        </p:spPr>
        <p:txBody>
          <a:bodyPr wrap="square" rtlCol="0">
            <a:spAutoFit/>
          </a:bodyPr>
          <a:lstStyle/>
          <a:p>
            <a:r>
              <a:rPr lang="pt-BR" sz="3200" b="1" dirty="0">
                <a:solidFill>
                  <a:schemeClr val="tx2"/>
                </a:solidFill>
                <a:latin typeface="Calibri" panose="020F0502020204030204" pitchFamily="34" charset="0"/>
              </a:rPr>
              <a:t>DISTÚRBIOS CIVIS</a:t>
            </a:r>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A ABP pode cometer atos violentos contra a ordem pública. </a:t>
            </a:r>
          </a:p>
          <a:p>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Os atos incluem protestos, rebeliões, obstruções ilegais de vias públicas, concentração de manifestantes em locais proibidos, colocação de barreiras em vias públicas ou qualquer ato de desobediência civil.</a:t>
            </a:r>
          </a:p>
          <a:p>
            <a:r>
              <a:rPr lang="pt-BR" sz="3200" dirty="0">
                <a:solidFill>
                  <a:schemeClr val="tx2"/>
                </a:solidFill>
                <a:latin typeface="Calibri" panose="020F0502020204030204" pitchFamily="34" charset="0"/>
              </a:rPr>
              <a:t>Os adversários poderão ter um ou mais líderes que incitarão a massa de pessoas com alto falantes contra o meio de transporte ou instalação portuária.</a:t>
            </a:r>
          </a:p>
          <a:p>
            <a:endParaRPr lang="pt-BR" sz="3200" dirty="0">
              <a:solidFill>
                <a:schemeClr val="tx2"/>
              </a:solidFill>
              <a:latin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700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196752"/>
            <a:ext cx="11352584" cy="5016758"/>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50 (cinquenta) a 100 (cem) manifestantes, incluindo homens, mulheres e crianças, poderão se posicionar na via de acesso do comboio, enquanto cerca de 10 (dez) manifestantes poderão atuar contra o veículo transportador, com a intenção de causar danos e impedir seu deslocamento. </a:t>
            </a:r>
          </a:p>
          <a:p>
            <a:r>
              <a:rPr lang="pt-BR" sz="3200" dirty="0">
                <a:solidFill>
                  <a:schemeClr val="tx2"/>
                </a:solidFill>
                <a:latin typeface="Calibri" panose="020F0502020204030204" pitchFamily="34" charset="0"/>
              </a:rPr>
              <a:t> </a:t>
            </a:r>
          </a:p>
          <a:p>
            <a:pPr>
              <a:buFont typeface="Arial" panose="020B0604020202020204" pitchFamily="34" charset="0"/>
              <a:buChar char="•"/>
            </a:pPr>
            <a:r>
              <a:rPr lang="pt-BR" sz="3200" dirty="0">
                <a:solidFill>
                  <a:schemeClr val="tx2"/>
                </a:solidFill>
                <a:latin typeface="Calibri" panose="020F0502020204030204" pitchFamily="34" charset="0"/>
              </a:rPr>
              <a:t>Os adversários poderão arremessar pedras ou coquetéis </a:t>
            </a:r>
            <a:r>
              <a:rPr lang="pt-BR" sz="3200" dirty="0" err="1">
                <a:solidFill>
                  <a:schemeClr val="tx2"/>
                </a:solidFill>
                <a:latin typeface="Calibri" panose="020F0502020204030204" pitchFamily="34" charset="0"/>
              </a:rPr>
              <a:t>Molotov</a:t>
            </a:r>
            <a:r>
              <a:rPr lang="pt-BR" sz="3200" dirty="0">
                <a:solidFill>
                  <a:schemeClr val="tx2"/>
                </a:solidFill>
                <a:latin typeface="Calibri" panose="020F0502020204030204" pitchFamily="34" charset="0"/>
              </a:rPr>
              <a:t> na via. Se forem bem sucedidos no bloqueio da via, poderão arremessar no comboio tintas com cores chamativas para chamar a atenção da mídia.</a:t>
            </a: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85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1196752"/>
            <a:ext cx="11352584" cy="6494085"/>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Os adversários poderão se aproximar do navio transportador de material nuclear com embarcações leves por via marítima ou da instalação portuária, com o propósito de interromper a aproximação do navio. Se o navio fundear ou reduzir velocidade, grupos de ativistas poderão tentar tomar o navio de assalto e içar bandeirar </a:t>
            </a:r>
            <a:r>
              <a:rPr lang="pt-BR" sz="3200" dirty="0" err="1">
                <a:solidFill>
                  <a:schemeClr val="tx2"/>
                </a:solidFill>
                <a:latin typeface="Calibri" panose="020F0502020204030204" pitchFamily="34" charset="0"/>
              </a:rPr>
              <a:t>antinucleares</a:t>
            </a:r>
            <a:r>
              <a:rPr lang="pt-BR" sz="3200" dirty="0">
                <a:solidFill>
                  <a:schemeClr val="tx2"/>
                </a:solidFill>
                <a:latin typeface="Calibri" panose="020F0502020204030204" pitchFamily="34" charset="0"/>
              </a:rPr>
              <a:t> no navio.</a:t>
            </a:r>
          </a:p>
          <a:p>
            <a:pPr>
              <a:buFont typeface="Arial" panose="020B0604020202020204" pitchFamily="34" charset="0"/>
              <a:buChar char="•"/>
            </a:pPr>
            <a:r>
              <a:rPr lang="pt-BR" sz="3200" dirty="0">
                <a:solidFill>
                  <a:schemeClr val="tx2"/>
                </a:solidFill>
                <a:latin typeface="Calibri" panose="020F0502020204030204" pitchFamily="34" charset="0"/>
              </a:rPr>
              <a:t> Os adversários terão apoio logístico para as ações podendo permanecer protestando por um período de uma a duas semanas.</a:t>
            </a:r>
          </a:p>
          <a:p>
            <a:pPr>
              <a:buFont typeface="Arial" panose="020B0604020202020204" pitchFamily="34" charset="0"/>
              <a:buChar char="•"/>
            </a:pPr>
            <a:r>
              <a:rPr lang="pt-BR" sz="3200" dirty="0">
                <a:solidFill>
                  <a:schemeClr val="tx2"/>
                </a:solidFill>
                <a:latin typeface="Calibri" panose="020F0502020204030204" pitchFamily="34" charset="0"/>
              </a:rPr>
              <a:t> Haverá apoio da mídia a qual divulgará internacionalmente imagens de violência de agentes de segurança contra os manifestantes.</a:t>
            </a:r>
          </a:p>
          <a:p>
            <a:r>
              <a:rPr lang="pt-BR" sz="3200" dirty="0">
                <a:solidFill>
                  <a:schemeClr val="tx2"/>
                </a:solidFill>
                <a:latin typeface="Calibri" panose="020F0502020204030204" pitchFamily="34" charset="0"/>
              </a:rPr>
              <a:t> </a:t>
            </a:r>
          </a:p>
          <a:p>
            <a:pPr>
              <a:buFont typeface="Arial" panose="020B0604020202020204" pitchFamily="34" charset="0"/>
              <a:buChar char="•"/>
            </a:pPr>
            <a:endParaRPr lang="pt-BR" sz="3200" dirty="0">
              <a:solidFill>
                <a:schemeClr val="tx2"/>
              </a:solidFill>
              <a:latin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68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F42425-1C24-8643-8E67-F8EA968D31F8}"/>
              </a:ext>
            </a:extLst>
          </p:cNvPr>
          <p:cNvSpPr>
            <a:spLocks noGrp="1"/>
          </p:cNvSpPr>
          <p:nvPr>
            <p:ph type="subTitle" idx="1"/>
          </p:nvPr>
        </p:nvSpPr>
        <p:spPr>
          <a:xfrm>
            <a:off x="839416" y="2276872"/>
            <a:ext cx="4104456" cy="1656184"/>
          </a:xfrm>
          <a:solidFill>
            <a:schemeClr val="accent2"/>
          </a:solidFill>
        </p:spPr>
        <p:txBody>
          <a:bodyPr>
            <a:noAutofit/>
          </a:bodyPr>
          <a:lstStyle/>
          <a:p>
            <a:pPr algn="ctr"/>
            <a:r>
              <a:rPr lang="en-US" sz="4400" b="1" i="0" cap="all" dirty="0" err="1">
                <a:solidFill>
                  <a:schemeClr val="bg1"/>
                </a:solidFill>
                <a:latin typeface="Calibri" panose="020F0502020204030204" pitchFamily="34" charset="0"/>
                <a:cs typeface="Calibri" panose="020F0502020204030204" pitchFamily="34" charset="0"/>
              </a:rPr>
              <a:t>Ameaça</a:t>
            </a:r>
            <a:r>
              <a:rPr lang="en-US" sz="4400" b="1" i="0" cap="all" dirty="0">
                <a:solidFill>
                  <a:schemeClr val="bg1"/>
                </a:solidFill>
                <a:latin typeface="Calibri" panose="020F0502020204030204" pitchFamily="34" charset="0"/>
                <a:cs typeface="Calibri" panose="020F0502020204030204" pitchFamily="34" charset="0"/>
              </a:rPr>
              <a:t>-Base de </a:t>
            </a:r>
            <a:r>
              <a:rPr lang="en-US" sz="4400" b="1" i="0" cap="all" dirty="0" err="1">
                <a:solidFill>
                  <a:schemeClr val="bg1"/>
                </a:solidFill>
                <a:latin typeface="Calibri" panose="020F0502020204030204" pitchFamily="34" charset="0"/>
                <a:cs typeface="Calibri" panose="020F0502020204030204" pitchFamily="34" charset="0"/>
              </a:rPr>
              <a:t>Projeto</a:t>
            </a:r>
            <a:endParaRPr lang="en-US" sz="4400" b="1" i="0" cap="all"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73" t="27000" r="9069" b="7000"/>
          <a:stretch/>
        </p:blipFill>
        <p:spPr bwMode="auto">
          <a:xfrm>
            <a:off x="5303912" y="334217"/>
            <a:ext cx="6624736" cy="59751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229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F42425-1C24-8643-8E67-F8EA968D31F8}"/>
              </a:ext>
            </a:extLst>
          </p:cNvPr>
          <p:cNvSpPr>
            <a:spLocks noGrp="1"/>
          </p:cNvSpPr>
          <p:nvPr>
            <p:ph type="subTitle" idx="1"/>
          </p:nvPr>
        </p:nvSpPr>
        <p:spPr>
          <a:xfrm>
            <a:off x="1775520" y="260648"/>
            <a:ext cx="9073008" cy="576064"/>
          </a:xfrm>
        </p:spPr>
        <p:txBody>
          <a:bodyPr>
            <a:normAutofit/>
          </a:bodyPr>
          <a:lstStyle/>
          <a:p>
            <a:pPr algn="ctr"/>
            <a:r>
              <a:rPr lang="en-US" sz="2800" b="1" i="0" cap="all" dirty="0" err="1">
                <a:solidFill>
                  <a:schemeClr val="tx2"/>
                </a:solidFill>
                <a:latin typeface="Calibri" panose="020F0502020204030204" pitchFamily="34" charset="0"/>
                <a:cs typeface="Calibri" panose="020F0502020204030204" pitchFamily="34" charset="0"/>
              </a:rPr>
              <a:t>Ameaça</a:t>
            </a:r>
            <a:r>
              <a:rPr lang="en-US" sz="2800" b="1" i="0" cap="all" dirty="0">
                <a:solidFill>
                  <a:schemeClr val="tx2"/>
                </a:solidFill>
                <a:latin typeface="Calibri" panose="020F0502020204030204" pitchFamily="34" charset="0"/>
                <a:cs typeface="Calibri" panose="020F0502020204030204" pitchFamily="34" charset="0"/>
              </a:rPr>
              <a:t>-Base de </a:t>
            </a:r>
            <a:r>
              <a:rPr lang="en-US" sz="2800" b="1" i="0" cap="all" dirty="0" err="1">
                <a:solidFill>
                  <a:schemeClr val="tx2"/>
                </a:solidFill>
                <a:latin typeface="Calibri" panose="020F0502020204030204" pitchFamily="34" charset="0"/>
                <a:cs typeface="Calibri" panose="020F0502020204030204" pitchFamily="34" charset="0"/>
              </a:rPr>
              <a:t>Projeto</a:t>
            </a:r>
            <a:endParaRPr lang="en-US" sz="2800" b="1" i="0" cap="all"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DEDC635-112B-2F46-9FB3-79A508EE7B89}"/>
              </a:ext>
            </a:extLst>
          </p:cNvPr>
          <p:cNvSpPr txBox="1"/>
          <p:nvPr/>
        </p:nvSpPr>
        <p:spPr>
          <a:xfrm>
            <a:off x="983432" y="836712"/>
            <a:ext cx="10702383" cy="5663089"/>
          </a:xfrm>
          <a:prstGeom prst="rect">
            <a:avLst/>
          </a:prstGeom>
          <a:noFill/>
        </p:spPr>
        <p:txBody>
          <a:bodyPr wrap="square" rtlCol="0">
            <a:spAutoFit/>
          </a:bodyPr>
          <a:lstStyle/>
          <a:p>
            <a:pPr>
              <a:spcAft>
                <a:spcPts val="1200"/>
              </a:spcAft>
              <a:buFont typeface="Arial" panose="020B0604020202020204" pitchFamily="34" charset="0"/>
              <a:buChar char="•"/>
            </a:pP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Considerando</a:t>
            </a:r>
            <a:r>
              <a:rPr lang="en-US" sz="3200" dirty="0">
                <a:solidFill>
                  <a:schemeClr val="tx2"/>
                </a:solidFill>
                <a:latin typeface="Calibri" panose="020F0502020204030204" pitchFamily="34" charset="0"/>
                <a:cs typeface="Calibri" panose="020F0502020204030204" pitchFamily="34" charset="0"/>
              </a:rPr>
              <a:t> que o </a:t>
            </a:r>
            <a:r>
              <a:rPr lang="en-US" sz="3200" dirty="0" err="1">
                <a:solidFill>
                  <a:schemeClr val="tx2"/>
                </a:solidFill>
                <a:latin typeface="Calibri" panose="020F0502020204030204" pitchFamily="34" charset="0"/>
                <a:cs typeface="Calibri" panose="020F0502020204030204" pitchFamily="34" charset="0"/>
              </a:rPr>
              <a:t>país</a:t>
            </a:r>
            <a:r>
              <a:rPr lang="en-US" sz="3200" dirty="0">
                <a:solidFill>
                  <a:schemeClr val="tx2"/>
                </a:solidFill>
                <a:latin typeface="Calibri" panose="020F0502020204030204" pitchFamily="34" charset="0"/>
                <a:cs typeface="Calibri" panose="020F0502020204030204" pitchFamily="34" charset="0"/>
              </a:rPr>
              <a:t> AZUL é </a:t>
            </a:r>
            <a:r>
              <a:rPr lang="en-US" sz="3200" dirty="0" err="1">
                <a:solidFill>
                  <a:schemeClr val="tx2"/>
                </a:solidFill>
                <a:latin typeface="Calibri" panose="020F0502020204030204" pitchFamily="34" charset="0"/>
                <a:cs typeface="Calibri" panose="020F0502020204030204" pitchFamily="34" charset="0"/>
              </a:rPr>
              <a:t>signatário</a:t>
            </a:r>
            <a:r>
              <a:rPr lang="en-US" sz="3200" dirty="0">
                <a:solidFill>
                  <a:schemeClr val="tx2"/>
                </a:solidFill>
                <a:latin typeface="Calibri" panose="020F0502020204030204" pitchFamily="34" charset="0"/>
                <a:cs typeface="Calibri" panose="020F0502020204030204" pitchFamily="34" charset="0"/>
              </a:rPr>
              <a:t> da </a:t>
            </a:r>
            <a:r>
              <a:rPr lang="en-US" sz="3200" dirty="0" err="1">
                <a:solidFill>
                  <a:schemeClr val="tx2"/>
                </a:solidFill>
                <a:latin typeface="Calibri" panose="020F0502020204030204" pitchFamily="34" charset="0"/>
                <a:cs typeface="Calibri" panose="020F0502020204030204" pitchFamily="34" charset="0"/>
              </a:rPr>
              <a:t>Convenção</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Proteção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Física</a:t>
            </a:r>
            <a:r>
              <a:rPr lang="en-US" sz="3200" dirty="0">
                <a:solidFill>
                  <a:schemeClr val="tx2"/>
                </a:solidFill>
                <a:latin typeface="Calibri" panose="020F0502020204030204" pitchFamily="34" charset="0"/>
                <a:cs typeface="Calibri" panose="020F0502020204030204" pitchFamily="34" charset="0"/>
              </a:rPr>
              <a:t> de Material Nuclear e </a:t>
            </a:r>
            <a:r>
              <a:rPr lang="en-US" sz="3200" dirty="0" err="1">
                <a:solidFill>
                  <a:schemeClr val="tx2"/>
                </a:solidFill>
                <a:latin typeface="Calibri" panose="020F0502020204030204" pitchFamily="34" charset="0"/>
                <a:cs typeface="Calibri" panose="020F0502020204030204" pitchFamily="34" charset="0"/>
              </a:rPr>
              <a:t>Instalações</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Nucleares</a:t>
            </a:r>
            <a:r>
              <a:rPr lang="en-US" sz="3200" dirty="0">
                <a:solidFill>
                  <a:schemeClr val="tx2"/>
                </a:solidFill>
                <a:latin typeface="Calibri" panose="020F0502020204030204" pitchFamily="34" charset="0"/>
                <a:cs typeface="Calibri" panose="020F0502020204030204" pitchFamily="34" charset="0"/>
              </a:rPr>
              <a:t> e </a:t>
            </a:r>
            <a:r>
              <a:rPr lang="en-US" sz="3200" dirty="0" err="1">
                <a:solidFill>
                  <a:schemeClr val="tx2"/>
                </a:solidFill>
                <a:latin typeface="Calibri" panose="020F0502020204030204" pitchFamily="34" charset="0"/>
                <a:cs typeface="Calibri" panose="020F0502020204030204" pitchFamily="34" charset="0"/>
              </a:rPr>
              <a:t>sua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Emenda</a:t>
            </a:r>
            <a:r>
              <a:rPr lang="en-US" sz="3200" dirty="0">
                <a:solidFill>
                  <a:schemeClr val="tx2"/>
                </a:solidFill>
                <a:latin typeface="Calibri" panose="020F0502020204030204" pitchFamily="34" charset="0"/>
                <a:cs typeface="Calibri" panose="020F0502020204030204" pitchFamily="34" charset="0"/>
              </a:rPr>
              <a:t> de 2005, o </a:t>
            </a:r>
            <a:r>
              <a:rPr lang="en-US" sz="3200" dirty="0" err="1">
                <a:solidFill>
                  <a:schemeClr val="tx2"/>
                </a:solidFill>
                <a:latin typeface="Calibri" panose="020F0502020204030204" pitchFamily="34" charset="0"/>
                <a:cs typeface="Calibri" panose="020F0502020204030204" pitchFamily="34" charset="0"/>
              </a:rPr>
              <a:t>Princípio</a:t>
            </a:r>
            <a:r>
              <a:rPr lang="en-US" sz="3200" dirty="0">
                <a:solidFill>
                  <a:schemeClr val="tx2"/>
                </a:solidFill>
                <a:latin typeface="Calibri" panose="020F0502020204030204" pitchFamily="34" charset="0"/>
                <a:cs typeface="Calibri" panose="020F0502020204030204" pitchFamily="34" charset="0"/>
              </a:rPr>
              <a:t> Fundamental “G” </a:t>
            </a:r>
            <a:r>
              <a:rPr lang="en-US" sz="3200" dirty="0" err="1">
                <a:solidFill>
                  <a:schemeClr val="tx2"/>
                </a:solidFill>
                <a:latin typeface="Calibri" panose="020F0502020204030204" pitchFamily="34" charset="0"/>
                <a:cs typeface="Calibri" panose="020F0502020204030204" pitchFamily="34" charset="0"/>
              </a:rPr>
              <a:t>foi</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atendido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estabelecendo</a:t>
            </a:r>
            <a:r>
              <a:rPr lang="en-US" sz="3200" dirty="0">
                <a:solidFill>
                  <a:schemeClr val="tx2"/>
                </a:solidFill>
                <a:latin typeface="Calibri" panose="020F0502020204030204" pitchFamily="34" charset="0"/>
                <a:cs typeface="Calibri" panose="020F0502020204030204" pitchFamily="34" charset="0"/>
              </a:rPr>
              <a:t> que: “a </a:t>
            </a:r>
            <a:r>
              <a:rPr lang="en-US" sz="3200" dirty="0" err="1">
                <a:solidFill>
                  <a:schemeClr val="tx2"/>
                </a:solidFill>
                <a:latin typeface="Calibri" panose="020F0502020204030204" pitchFamily="34" charset="0"/>
                <a:cs typeface="Calibri" panose="020F0502020204030204" pitchFamily="34" charset="0"/>
              </a:rPr>
              <a:t>proteção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física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deve</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ser</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baseada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na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estimativa</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ameaça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realizada</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pelo</a:t>
            </a:r>
            <a:r>
              <a:rPr lang="en-US" sz="3200" dirty="0">
                <a:solidFill>
                  <a:schemeClr val="tx2"/>
                </a:solidFill>
                <a:latin typeface="Calibri" panose="020F0502020204030204" pitchFamily="34" charset="0"/>
                <a:cs typeface="Calibri" panose="020F0502020204030204" pitchFamily="34" charset="0"/>
              </a:rPr>
              <a:t> Estado”. </a:t>
            </a:r>
          </a:p>
          <a:p>
            <a:pPr>
              <a:spcAft>
                <a:spcPts val="1200"/>
              </a:spcAft>
              <a:buFont typeface="Arial" panose="020B0604020202020204" pitchFamily="34" charset="0"/>
              <a:buChar char="•"/>
            </a:pP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Assim</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sendo</a:t>
            </a:r>
            <a:r>
              <a:rPr lang="en-US" sz="3200" dirty="0">
                <a:solidFill>
                  <a:schemeClr val="tx2"/>
                </a:solidFill>
                <a:latin typeface="Calibri" panose="020F0502020204030204" pitchFamily="34" charset="0"/>
                <a:cs typeface="Calibri" panose="020F0502020204030204" pitchFamily="34" charset="0"/>
              </a:rPr>
              <a:t>, o </a:t>
            </a:r>
            <a:r>
              <a:rPr lang="en-US" sz="3200" dirty="0" err="1">
                <a:solidFill>
                  <a:schemeClr val="tx2"/>
                </a:solidFill>
                <a:latin typeface="Calibri" panose="020F0502020204030204" pitchFamily="34" charset="0"/>
                <a:cs typeface="Calibri" panose="020F0502020204030204" pitchFamily="34" charset="0"/>
              </a:rPr>
              <a:t>país</a:t>
            </a:r>
            <a:r>
              <a:rPr lang="en-US" sz="3200" dirty="0">
                <a:solidFill>
                  <a:schemeClr val="tx2"/>
                </a:solidFill>
                <a:latin typeface="Calibri" panose="020F0502020204030204" pitchFamily="34" charset="0"/>
                <a:cs typeface="Calibri" panose="020F0502020204030204" pitchFamily="34" charset="0"/>
              </a:rPr>
              <a:t> AZUL </a:t>
            </a:r>
            <a:r>
              <a:rPr lang="en-US" sz="3200" dirty="0" err="1">
                <a:solidFill>
                  <a:schemeClr val="tx2"/>
                </a:solidFill>
                <a:latin typeface="Calibri" panose="020F0502020204030204" pitchFamily="34" charset="0"/>
                <a:cs typeface="Calibri" panose="020F0502020204030204" pitchFamily="34" charset="0"/>
              </a:rPr>
              <a:t>possui</a:t>
            </a:r>
            <a:r>
              <a:rPr lang="en-US" sz="3200" dirty="0">
                <a:solidFill>
                  <a:schemeClr val="tx2"/>
                </a:solidFill>
                <a:latin typeface="Calibri" panose="020F0502020204030204" pitchFamily="34" charset="0"/>
                <a:cs typeface="Calibri" panose="020F0502020204030204" pitchFamily="34" charset="0"/>
              </a:rPr>
              <a:t> um </a:t>
            </a:r>
            <a:r>
              <a:rPr lang="en-US" sz="3200" dirty="0" err="1">
                <a:solidFill>
                  <a:schemeClr val="tx2"/>
                </a:solidFill>
                <a:latin typeface="Calibri" panose="020F0502020204030204" pitchFamily="34" charset="0"/>
                <a:cs typeface="Calibri" panose="020F0502020204030204" pitchFamily="34" charset="0"/>
              </a:rPr>
              <a:t>processo</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avaliação</a:t>
            </a:r>
            <a:r>
              <a:rPr lang="en-US" sz="3200" dirty="0">
                <a:solidFill>
                  <a:schemeClr val="tx2"/>
                </a:solidFill>
                <a:latin typeface="Calibri" panose="020F0502020204030204" pitchFamily="34" charset="0"/>
                <a:cs typeface="Calibri" panose="020F0502020204030204" pitchFamily="34" charset="0"/>
              </a:rPr>
              <a:t>, para o </a:t>
            </a:r>
            <a:r>
              <a:rPr lang="en-US" sz="3200" dirty="0" err="1">
                <a:solidFill>
                  <a:schemeClr val="tx2"/>
                </a:solidFill>
                <a:latin typeface="Calibri" panose="020F0502020204030204" pitchFamily="34" charset="0"/>
                <a:cs typeface="Calibri" panose="020F0502020204030204" pitchFamily="34" charset="0"/>
              </a:rPr>
              <a:t>seu</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Programa</a:t>
            </a:r>
            <a:r>
              <a:rPr lang="en-US" sz="3200" dirty="0">
                <a:solidFill>
                  <a:schemeClr val="tx2"/>
                </a:solidFill>
                <a:latin typeface="Calibri" panose="020F0502020204030204" pitchFamily="34" charset="0"/>
                <a:cs typeface="Calibri" panose="020F0502020204030204" pitchFamily="34" charset="0"/>
              </a:rPr>
              <a:t> Nuclear, </a:t>
            </a:r>
            <a:r>
              <a:rPr lang="en-US" sz="3200" dirty="0" err="1">
                <a:solidFill>
                  <a:schemeClr val="tx2"/>
                </a:solidFill>
                <a:latin typeface="Calibri" panose="020F0502020204030204" pitchFamily="34" charset="0"/>
                <a:cs typeface="Calibri" panose="020F0502020204030204" pitchFamily="34" charset="0"/>
              </a:rPr>
              <a:t>definindo</a:t>
            </a:r>
            <a:r>
              <a:rPr lang="en-US" sz="3200" dirty="0">
                <a:solidFill>
                  <a:schemeClr val="tx2"/>
                </a:solidFill>
                <a:latin typeface="Calibri" panose="020F0502020204030204" pitchFamily="34" charset="0"/>
                <a:cs typeface="Calibri" panose="020F0502020204030204" pitchFamily="34" charset="0"/>
              </a:rPr>
              <a:t> a </a:t>
            </a:r>
            <a:r>
              <a:rPr lang="en-US" sz="3200" b="1" dirty="0" err="1">
                <a:solidFill>
                  <a:schemeClr val="tx2"/>
                </a:solidFill>
                <a:latin typeface="Calibri" panose="020F0502020204030204" pitchFamily="34" charset="0"/>
                <a:cs typeface="Calibri" panose="020F0502020204030204" pitchFamily="34" charset="0"/>
              </a:rPr>
              <a:t>Ameaça</a:t>
            </a:r>
            <a:r>
              <a:rPr lang="en-US" sz="3200" b="1" dirty="0">
                <a:solidFill>
                  <a:schemeClr val="tx2"/>
                </a:solidFill>
                <a:latin typeface="Calibri" panose="020F0502020204030204" pitchFamily="34" charset="0"/>
                <a:cs typeface="Calibri" panose="020F0502020204030204" pitchFamily="34" charset="0"/>
              </a:rPr>
              <a:t>-Base de </a:t>
            </a:r>
            <a:r>
              <a:rPr lang="en-US" sz="3200" b="1" dirty="0" err="1">
                <a:solidFill>
                  <a:schemeClr val="tx2"/>
                </a:solidFill>
                <a:latin typeface="Calibri" panose="020F0502020204030204" pitchFamily="34" charset="0"/>
                <a:cs typeface="Calibri" panose="020F0502020204030204" pitchFamily="34" charset="0"/>
              </a:rPr>
              <a:t>Projeto</a:t>
            </a:r>
            <a:r>
              <a:rPr lang="en-US" sz="3200" b="1" dirty="0">
                <a:solidFill>
                  <a:schemeClr val="tx2"/>
                </a:solidFill>
                <a:latin typeface="Calibri" panose="020F0502020204030204" pitchFamily="34" charset="0"/>
                <a:cs typeface="Calibri" panose="020F0502020204030204" pitchFamily="34" charset="0"/>
              </a:rPr>
              <a:t> (ABP), </a:t>
            </a:r>
            <a:r>
              <a:rPr lang="en-US" sz="3200" dirty="0" err="1">
                <a:solidFill>
                  <a:schemeClr val="tx2"/>
                </a:solidFill>
                <a:latin typeface="Calibri" panose="020F0502020204030204" pitchFamily="34" charset="0"/>
                <a:cs typeface="Calibri" panose="020F0502020204030204" pitchFamily="34" charset="0"/>
              </a:rPr>
              <a:t>como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requisito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regulatório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baseado</a:t>
            </a:r>
            <a:r>
              <a:rPr lang="en-US" sz="3200" dirty="0">
                <a:solidFill>
                  <a:schemeClr val="tx2"/>
                </a:solidFill>
                <a:latin typeface="Calibri" panose="020F0502020204030204" pitchFamily="34" charset="0"/>
                <a:cs typeface="Calibri" panose="020F0502020204030204" pitchFamily="34" charset="0"/>
              </a:rPr>
              <a:t> no </a:t>
            </a:r>
            <a:r>
              <a:rPr lang="en-US" sz="3200" dirty="0" err="1">
                <a:solidFill>
                  <a:schemeClr val="tx2"/>
                </a:solidFill>
                <a:latin typeface="Calibri" panose="020F0502020204030204" pitchFamily="34" charset="0"/>
                <a:cs typeface="Calibri" panose="020F0502020204030204" pitchFamily="34" charset="0"/>
              </a:rPr>
              <a:t>desempenho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ou</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seja</a:t>
            </a:r>
            <a:r>
              <a:rPr lang="en-US" sz="3200" dirty="0">
                <a:solidFill>
                  <a:schemeClr val="tx2"/>
                </a:solidFill>
                <a:latin typeface="Calibri" panose="020F0502020204030204" pitchFamily="34" charset="0"/>
                <a:cs typeface="Calibri" panose="020F0502020204030204" pitchFamily="34" charset="0"/>
              </a:rPr>
              <a:t>, o </a:t>
            </a:r>
            <a:r>
              <a:rPr lang="en-US" sz="3200" dirty="0" err="1">
                <a:solidFill>
                  <a:schemeClr val="tx2"/>
                </a:solidFill>
                <a:latin typeface="Calibri" panose="020F0502020204030204" pitchFamily="34" charset="0"/>
                <a:cs typeface="Calibri" panose="020F0502020204030204" pitchFamily="34" charset="0"/>
              </a:rPr>
              <a:t>sistema</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proteção</a:t>
            </a:r>
            <a:r>
              <a:rPr lang="en-US" sz="3200" dirty="0">
                <a:solidFill>
                  <a:schemeClr val="tx2"/>
                </a:solidFill>
                <a:latin typeface="Calibri" panose="020F0502020204030204" pitchFamily="34" charset="0"/>
                <a:cs typeface="Calibri" panose="020F0502020204030204" pitchFamily="34" charset="0"/>
              </a:rPr>
              <a:t> </a:t>
            </a:r>
            <a:r>
              <a:rPr lang="en-US" sz="3200" dirty="0" err="1">
                <a:solidFill>
                  <a:schemeClr val="tx2"/>
                </a:solidFill>
                <a:latin typeface="Calibri" panose="020F0502020204030204" pitchFamily="34" charset="0"/>
                <a:cs typeface="Calibri" panose="020F0502020204030204" pitchFamily="34" charset="0"/>
              </a:rPr>
              <a:t>física</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instalações</a:t>
            </a:r>
            <a:r>
              <a:rPr lang="en-US" sz="3200" dirty="0">
                <a:solidFill>
                  <a:schemeClr val="tx2"/>
                </a:solidFill>
                <a:latin typeface="Calibri" panose="020F0502020204030204" pitchFamily="34" charset="0"/>
                <a:cs typeface="Calibri" panose="020F0502020204030204" pitchFamily="34" charset="0"/>
              </a:rPr>
              <a:t> e </a:t>
            </a:r>
            <a:r>
              <a:rPr lang="en-US" sz="3200" dirty="0" err="1">
                <a:solidFill>
                  <a:schemeClr val="tx2"/>
                </a:solidFill>
                <a:latin typeface="Calibri" panose="020F0502020204030204" pitchFamily="34" charset="0"/>
                <a:cs typeface="Calibri" panose="020F0502020204030204" pitchFamily="34" charset="0"/>
              </a:rPr>
              <a:t>operações</a:t>
            </a:r>
            <a:r>
              <a:rPr lang="en-US" sz="3200" dirty="0">
                <a:solidFill>
                  <a:schemeClr val="tx2"/>
                </a:solidFill>
                <a:latin typeface="Calibri" panose="020F0502020204030204" pitchFamily="34" charset="0"/>
                <a:cs typeface="Calibri" panose="020F0502020204030204" pitchFamily="34" charset="0"/>
              </a:rPr>
              <a:t> de </a:t>
            </a:r>
            <a:r>
              <a:rPr lang="en-US" sz="3200" dirty="0" err="1">
                <a:solidFill>
                  <a:schemeClr val="tx2"/>
                </a:solidFill>
                <a:latin typeface="Calibri" panose="020F0502020204030204" pitchFamily="34" charset="0"/>
                <a:cs typeface="Calibri" panose="020F0502020204030204" pitchFamily="34" charset="0"/>
              </a:rPr>
              <a:t>transporte</a:t>
            </a:r>
            <a:r>
              <a:rPr lang="en-US" sz="3200" dirty="0">
                <a:solidFill>
                  <a:schemeClr val="tx2"/>
                </a:solidFill>
                <a:latin typeface="Calibri" panose="020F0502020204030204" pitchFamily="34" charset="0"/>
                <a:cs typeface="Calibri" panose="020F0502020204030204" pitchFamily="34" charset="0"/>
              </a:rPr>
              <a:t> de material nuclear</a:t>
            </a:r>
            <a:r>
              <a:rPr lang="en-US" sz="3200" b="1" dirty="0">
                <a:solidFill>
                  <a:schemeClr val="tx2"/>
                </a:solidFill>
                <a:latin typeface="Calibri" panose="020F0502020204030204" pitchFamily="34" charset="0"/>
                <a:cs typeface="Calibri" panose="020F0502020204030204" pitchFamily="34" charset="0"/>
              </a:rPr>
              <a:t> </a:t>
            </a:r>
            <a:r>
              <a:rPr lang="en-US" sz="3200" b="1" dirty="0" err="1">
                <a:solidFill>
                  <a:schemeClr val="tx2"/>
                </a:solidFill>
                <a:latin typeface="Calibri" panose="020F0502020204030204" pitchFamily="34" charset="0"/>
                <a:cs typeface="Calibri" panose="020F0502020204030204" pitchFamily="34" charset="0"/>
              </a:rPr>
              <a:t>deve</a:t>
            </a:r>
            <a:r>
              <a:rPr lang="en-US" sz="3200" b="1" dirty="0">
                <a:solidFill>
                  <a:schemeClr val="tx2"/>
                </a:solidFill>
                <a:latin typeface="Calibri" panose="020F0502020204030204" pitchFamily="34" charset="0"/>
                <a:cs typeface="Calibri" panose="020F0502020204030204" pitchFamily="34" charset="0"/>
              </a:rPr>
              <a:t> </a:t>
            </a:r>
            <a:r>
              <a:rPr lang="en-US" sz="3200" b="1" dirty="0" err="1">
                <a:solidFill>
                  <a:schemeClr val="tx2"/>
                </a:solidFill>
                <a:latin typeface="Calibri" panose="020F0502020204030204" pitchFamily="34" charset="0"/>
                <a:cs typeface="Calibri" panose="020F0502020204030204" pitchFamily="34" charset="0"/>
              </a:rPr>
              <a:t>ser</a:t>
            </a:r>
            <a:r>
              <a:rPr lang="en-US" sz="3200" b="1" dirty="0">
                <a:solidFill>
                  <a:schemeClr val="tx2"/>
                </a:solidFill>
                <a:latin typeface="Calibri" panose="020F0502020204030204" pitchFamily="34" charset="0"/>
                <a:cs typeface="Calibri" panose="020F0502020204030204" pitchFamily="34" charset="0"/>
              </a:rPr>
              <a:t> </a:t>
            </a:r>
            <a:r>
              <a:rPr lang="en-US" sz="3200" b="1" dirty="0" err="1">
                <a:solidFill>
                  <a:schemeClr val="tx2"/>
                </a:solidFill>
                <a:latin typeface="Calibri" panose="020F0502020204030204" pitchFamily="34" charset="0"/>
                <a:cs typeface="Calibri" panose="020F0502020204030204" pitchFamily="34" charset="0"/>
              </a:rPr>
              <a:t>projetado</a:t>
            </a:r>
            <a:r>
              <a:rPr lang="en-US" sz="3200" b="1" dirty="0">
                <a:solidFill>
                  <a:schemeClr val="tx2"/>
                </a:solidFill>
                <a:latin typeface="Calibri" panose="020F0502020204030204" pitchFamily="34" charset="0"/>
                <a:cs typeface="Calibri" panose="020F0502020204030204" pitchFamily="34" charset="0"/>
              </a:rPr>
              <a:t> de </a:t>
            </a:r>
            <a:r>
              <a:rPr lang="en-US" sz="3200" b="1" dirty="0" err="1">
                <a:solidFill>
                  <a:schemeClr val="tx2"/>
                </a:solidFill>
                <a:latin typeface="Calibri" panose="020F0502020204030204" pitchFamily="34" charset="0"/>
                <a:cs typeface="Calibri" panose="020F0502020204030204" pitchFamily="34" charset="0"/>
              </a:rPr>
              <a:t>maneira</a:t>
            </a:r>
            <a:r>
              <a:rPr lang="en-US" sz="3200" b="1" dirty="0">
                <a:solidFill>
                  <a:schemeClr val="tx2"/>
                </a:solidFill>
                <a:latin typeface="Calibri" panose="020F0502020204030204" pitchFamily="34" charset="0"/>
                <a:cs typeface="Calibri" panose="020F0502020204030204" pitchFamily="34" charset="0"/>
              </a:rPr>
              <a:t> a </a:t>
            </a:r>
            <a:r>
              <a:rPr lang="en-US" sz="3200" b="1" dirty="0" err="1">
                <a:solidFill>
                  <a:schemeClr val="tx2"/>
                </a:solidFill>
                <a:latin typeface="Calibri" panose="020F0502020204030204" pitchFamily="34" charset="0"/>
                <a:cs typeface="Calibri" panose="020F0502020204030204" pitchFamily="34" charset="0"/>
              </a:rPr>
              <a:t>derrotar</a:t>
            </a:r>
            <a:r>
              <a:rPr lang="en-US" sz="3200" b="1" dirty="0">
                <a:solidFill>
                  <a:schemeClr val="tx2"/>
                </a:solidFill>
                <a:latin typeface="Calibri" panose="020F0502020204030204" pitchFamily="34" charset="0"/>
                <a:cs typeface="Calibri" panose="020F0502020204030204" pitchFamily="34" charset="0"/>
              </a:rPr>
              <a:t> a ABP.</a:t>
            </a:r>
            <a:r>
              <a:rPr lang="en-US" sz="3200" dirty="0">
                <a:solidFill>
                  <a:schemeClr val="tx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990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10" name="Subtitle 5">
            <a:extLst>
              <a:ext uri="{FF2B5EF4-FFF2-40B4-BE49-F238E27FC236}">
                <a16:creationId xmlns:a16="http://schemas.microsoft.com/office/drawing/2014/main" id="{3BF42425-1C24-8643-8E67-F8EA968D31F8}"/>
              </a:ext>
            </a:extLst>
          </p:cNvPr>
          <p:cNvSpPr>
            <a:spLocks noGrp="1"/>
          </p:cNvSpPr>
          <p:nvPr>
            <p:ph type="subTitle" idx="1"/>
          </p:nvPr>
        </p:nvSpPr>
        <p:spPr>
          <a:xfrm>
            <a:off x="983432" y="116632"/>
            <a:ext cx="10873208" cy="576064"/>
          </a:xfrm>
        </p:spPr>
        <p:txBody>
          <a:bodyPr>
            <a:normAutofit fontScale="92500"/>
          </a:bodyPr>
          <a:lstStyle/>
          <a:p>
            <a:pPr algn="ctr"/>
            <a:r>
              <a:rPr lang="en-US" sz="2800" b="1" i="0" cap="all" dirty="0">
                <a:solidFill>
                  <a:srgbClr val="FF0000"/>
                </a:solidFill>
                <a:latin typeface="Calibri" panose="020F0502020204030204" pitchFamily="34" charset="0"/>
                <a:cs typeface="Calibri" panose="020F0502020204030204" pitchFamily="34" charset="0"/>
              </a:rPr>
              <a:t>DOCUMENTO DECLARATÓRIO DA ABP para </a:t>
            </a:r>
            <a:r>
              <a:rPr lang="en-US" sz="2800" b="1" i="0" cap="all" dirty="0" err="1">
                <a:solidFill>
                  <a:srgbClr val="FF0000"/>
                </a:solidFill>
                <a:latin typeface="Calibri" panose="020F0502020204030204" pitchFamily="34" charset="0"/>
                <a:cs typeface="Calibri" panose="020F0502020204030204" pitchFamily="34" charset="0"/>
              </a:rPr>
              <a:t>operações</a:t>
            </a:r>
            <a:r>
              <a:rPr lang="en-US" sz="2800" b="1" i="0" cap="all" dirty="0">
                <a:solidFill>
                  <a:srgbClr val="FF0000"/>
                </a:solidFill>
                <a:latin typeface="Calibri" panose="020F0502020204030204" pitchFamily="34" charset="0"/>
                <a:cs typeface="Calibri" panose="020F0502020204030204" pitchFamily="34" charset="0"/>
              </a:rPr>
              <a:t> de </a:t>
            </a:r>
            <a:r>
              <a:rPr lang="en-US" sz="2800" b="1" i="0" cap="all" dirty="0" err="1">
                <a:solidFill>
                  <a:srgbClr val="FF0000"/>
                </a:solidFill>
                <a:latin typeface="Calibri" panose="020F0502020204030204" pitchFamily="34" charset="0"/>
                <a:cs typeface="Calibri" panose="020F0502020204030204" pitchFamily="34" charset="0"/>
              </a:rPr>
              <a:t>transporte</a:t>
            </a:r>
            <a:endParaRPr lang="en-US" sz="2800" b="1" i="0" cap="all" dirty="0">
              <a:solidFill>
                <a:srgbClr val="FF0000"/>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983432" y="836712"/>
            <a:ext cx="10702383" cy="5509200"/>
          </a:xfrm>
          <a:prstGeom prst="rect">
            <a:avLst/>
          </a:prstGeom>
          <a:noFill/>
        </p:spPr>
        <p:txBody>
          <a:bodyPr wrap="square" rtlCol="0">
            <a:spAutoFit/>
          </a:bodyPr>
          <a:lstStyle/>
          <a:p>
            <a:r>
              <a:rPr lang="pt-BR" sz="3200" b="1" dirty="0">
                <a:solidFill>
                  <a:schemeClr val="tx2"/>
                </a:solidFill>
                <a:latin typeface="Calibri" panose="020F0502020204030204" pitchFamily="34" charset="0"/>
              </a:rPr>
              <a:t>PROPÓSITO DA ABP</a:t>
            </a:r>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O Sistema de Proteção Física para operações de transporte de material nuclear deve ser projetado e avaliado para derrotar a ABP, com características e atributos, de potenciais adversários. </a:t>
            </a:r>
          </a:p>
          <a:p>
            <a:endParaRPr lang="pt-BR" sz="3200" dirty="0">
              <a:solidFill>
                <a:schemeClr val="tx2"/>
              </a:solidFill>
              <a:latin typeface="Calibri" panose="020F0502020204030204" pitchFamily="34" charset="0"/>
            </a:endParaRPr>
          </a:p>
          <a:p>
            <a:r>
              <a:rPr lang="pt-BR" sz="3200" b="1" dirty="0">
                <a:solidFill>
                  <a:schemeClr val="tx2"/>
                </a:solidFill>
                <a:latin typeface="Calibri" panose="020F0502020204030204" pitchFamily="34" charset="0"/>
              </a:rPr>
              <a:t>INTENÇÃO</a:t>
            </a:r>
            <a:r>
              <a:rPr lang="pt-BR" sz="3200" dirty="0">
                <a:solidFill>
                  <a:schemeClr val="tx2"/>
                </a:solidFill>
                <a:latin typeface="Calibri" panose="020F0502020204030204" pitchFamily="34" charset="0"/>
              </a:rPr>
              <a:t> </a:t>
            </a:r>
          </a:p>
          <a:p>
            <a:r>
              <a:rPr lang="pt-BR" sz="3200" dirty="0">
                <a:solidFill>
                  <a:schemeClr val="tx2"/>
                </a:solidFill>
                <a:latin typeface="Calibri" panose="020F0502020204030204" pitchFamily="34" charset="0"/>
              </a:rPr>
              <a:t>Leva-se em conta que a ABP tem a intenção de realizar os seguintes atos: </a:t>
            </a:r>
          </a:p>
          <a:p>
            <a:r>
              <a:rPr lang="pt-BR" sz="3200" dirty="0">
                <a:solidFill>
                  <a:schemeClr val="tx2"/>
                </a:solidFill>
                <a:latin typeface="Calibri" panose="020F0502020204030204" pitchFamily="34" charset="0"/>
              </a:rPr>
              <a:t>- Sabotagem e ataque direto ao meio de transporte;</a:t>
            </a:r>
          </a:p>
          <a:p>
            <a:r>
              <a:rPr lang="pt-BR" sz="3200" dirty="0">
                <a:solidFill>
                  <a:schemeClr val="tx2"/>
                </a:solidFill>
                <a:latin typeface="Calibri" panose="020F0502020204030204" pitchFamily="34" charset="0"/>
              </a:rPr>
              <a:t>- Roubo ou desvio de material; e</a:t>
            </a:r>
          </a:p>
          <a:p>
            <a:r>
              <a:rPr lang="pt-BR" sz="3200" dirty="0">
                <a:solidFill>
                  <a:schemeClr val="tx2"/>
                </a:solidFill>
                <a:latin typeface="Calibri" panose="020F0502020204030204" pitchFamily="34" charset="0"/>
              </a:rPr>
              <a:t>- Distúrbios civis.</a:t>
            </a:r>
            <a:r>
              <a:rPr lang="en-US" sz="3200" dirty="0">
                <a:solidFill>
                  <a:schemeClr val="tx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7278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983432" y="1052736"/>
            <a:ext cx="11099132" cy="4524315"/>
          </a:xfrm>
          <a:prstGeom prst="rect">
            <a:avLst/>
          </a:prstGeom>
          <a:noFill/>
        </p:spPr>
        <p:txBody>
          <a:bodyPr wrap="square" rtlCol="0">
            <a:spAutoFit/>
          </a:bodyPr>
          <a:lstStyle/>
          <a:p>
            <a:r>
              <a:rPr lang="pt-BR" sz="3200" b="1" dirty="0">
                <a:solidFill>
                  <a:schemeClr val="tx2"/>
                </a:solidFill>
                <a:latin typeface="Calibri" panose="020F0502020204030204" pitchFamily="34" charset="0"/>
              </a:rPr>
              <a:t>INTENÇÃO</a:t>
            </a:r>
          </a:p>
          <a:p>
            <a:endParaRPr lang="pt-BR" sz="3200" b="1" dirty="0">
              <a:solidFill>
                <a:schemeClr val="tx2"/>
              </a:solidFill>
              <a:latin typeface="Calibri" panose="020F0502020204030204" pitchFamily="34" charset="0"/>
            </a:endParaRPr>
          </a:p>
          <a:p>
            <a:r>
              <a:rPr lang="pt-BR" sz="3200" b="1" dirty="0">
                <a:solidFill>
                  <a:schemeClr val="tx2"/>
                </a:solidFill>
                <a:latin typeface="Calibri" panose="020F0502020204030204" pitchFamily="34" charset="0"/>
              </a:rPr>
              <a:t>Ataque ou ação contra o meio de transporte e posterior sabotagem do material nuclear</a:t>
            </a:r>
            <a:endParaRPr lang="pt-BR" sz="3200" dirty="0">
              <a:solidFill>
                <a:schemeClr val="tx2"/>
              </a:solidFill>
              <a:latin typeface="Calibri" panose="020F0502020204030204" pitchFamily="34" charset="0"/>
            </a:endParaRPr>
          </a:p>
          <a:p>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A sabotagem e/ou o ataque ao material nuclear, durante seu transporte, podem causar interrupção da operação de transporte, danos ao material nuclear, inutilização do meio de transporte ou outros danos colaterais a pessoas e ao meio ambiente.</a:t>
            </a:r>
            <a:endParaRPr lang="en-US" sz="3200" dirty="0">
              <a:solidFill>
                <a:schemeClr val="tx2"/>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116632"/>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351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767408" y="1208941"/>
            <a:ext cx="11315156" cy="5016758"/>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A ação perpetrada acarreta consequência radiológica reduzida, com baixo potencial para contaminação do meio ambiente ou danos à saúde de pessoas, em virtude da baixa atividade do material nuclear, na forma de concentrado de urânio (U3O8) ou dióxido de urânio (UO2).</a:t>
            </a:r>
          </a:p>
          <a:p>
            <a:endParaRPr lang="pt-BR" sz="3200" dirty="0">
              <a:solidFill>
                <a:schemeClr val="tx2"/>
              </a:solidFill>
              <a:latin typeface="Calibri" panose="020F0502020204030204" pitchFamily="34" charset="0"/>
            </a:endParaRPr>
          </a:p>
          <a:p>
            <a:pPr>
              <a:buFont typeface="Arial" panose="020B0604020202020204" pitchFamily="34" charset="0"/>
              <a:buChar char="•"/>
            </a:pPr>
            <a:r>
              <a:rPr lang="pt-BR" sz="3200" dirty="0">
                <a:solidFill>
                  <a:schemeClr val="tx2"/>
                </a:solidFill>
                <a:latin typeface="Calibri" panose="020F0502020204030204" pitchFamily="34" charset="0"/>
              </a:rPr>
              <a:t> Caso o material nuclear esteja na forma de </a:t>
            </a:r>
            <a:r>
              <a:rPr lang="pt-BR" sz="3200" dirty="0" err="1">
                <a:solidFill>
                  <a:schemeClr val="tx2"/>
                </a:solidFill>
                <a:latin typeface="Calibri" panose="020F0502020204030204" pitchFamily="34" charset="0"/>
              </a:rPr>
              <a:t>hexafluoreto</a:t>
            </a:r>
            <a:r>
              <a:rPr lang="pt-BR" sz="3200" dirty="0">
                <a:solidFill>
                  <a:schemeClr val="tx2"/>
                </a:solidFill>
                <a:latin typeface="Calibri" panose="020F0502020204030204" pitchFamily="34" charset="0"/>
              </a:rPr>
              <a:t> de urânio (UF6), existe potencial risco de contaminação química, visto que o UF6 é altamente tóxico e corrosivo e, se inalado ou ingerido, causa queimadura nos pulmões e lesão nos rins.</a:t>
            </a: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404664"/>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423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983432" y="1593954"/>
            <a:ext cx="11099132" cy="3046988"/>
          </a:xfrm>
          <a:prstGeom prst="rect">
            <a:avLst/>
          </a:prstGeom>
          <a:noFill/>
        </p:spPr>
        <p:txBody>
          <a:bodyPr wrap="square" rtlCol="0">
            <a:spAutoFit/>
          </a:bodyPr>
          <a:lstStyle/>
          <a:p>
            <a:r>
              <a:rPr lang="pt-BR" sz="3200" dirty="0">
                <a:solidFill>
                  <a:schemeClr val="tx2"/>
                </a:solidFill>
                <a:latin typeface="Calibri" panose="020F0502020204030204" pitchFamily="34" charset="0"/>
              </a:rPr>
              <a:t>A ação de sabotagem pode ocorrer por meio de ataque externo repentino, violento e determinado, contra meio de transporte em movimento ou em parada temporária, ou com ação dissimulada e velada. Posteriormente, em ambos os casos, segue ato de destruição ou dano do material, prioritariamente, por meio de utilização de explosivos.</a:t>
            </a:r>
            <a:endParaRPr lang="en-US" sz="3200" dirty="0">
              <a:solidFill>
                <a:schemeClr val="tx2"/>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692696"/>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856357"/>
            <a:ext cx="11352584" cy="6001643"/>
          </a:xfrm>
          <a:prstGeom prst="rect">
            <a:avLst/>
          </a:prstGeom>
          <a:noFill/>
        </p:spPr>
        <p:txBody>
          <a:bodyPr wrap="square" rtlCol="0">
            <a:spAutoFit/>
          </a:bodyPr>
          <a:lstStyle/>
          <a:p>
            <a:r>
              <a:rPr lang="pt-BR" sz="3200" b="1" dirty="0">
                <a:solidFill>
                  <a:schemeClr val="tx2"/>
                </a:solidFill>
                <a:latin typeface="Calibri" panose="020F0502020204030204" pitchFamily="34" charset="0"/>
              </a:rPr>
              <a:t>Capacidades no caso de sabotagem</a:t>
            </a:r>
            <a:endParaRPr lang="pt-BR" sz="3200" dirty="0">
              <a:solidFill>
                <a:schemeClr val="tx2"/>
              </a:solidFill>
              <a:latin typeface="Calibri" panose="020F0502020204030204" pitchFamily="34" charset="0"/>
            </a:endParaRPr>
          </a:p>
          <a:p>
            <a:r>
              <a:rPr lang="pt-BR" sz="3200" dirty="0">
                <a:solidFill>
                  <a:schemeClr val="tx2"/>
                </a:solidFill>
                <a:latin typeface="Calibri" panose="020F0502020204030204" pitchFamily="34" charset="0"/>
              </a:rPr>
              <a:t>As seguintes capacidades incluem quantidade de pessoal, meios, equipamentos e apoios são atributos da ABP:</a:t>
            </a:r>
          </a:p>
          <a:p>
            <a:pPr>
              <a:buFont typeface="Arial" panose="020B0604020202020204" pitchFamily="34" charset="0"/>
              <a:buChar char="•"/>
            </a:pPr>
            <a:endParaRPr lang="pt-BR" sz="3200" dirty="0">
              <a:solidFill>
                <a:schemeClr val="tx2"/>
              </a:solidFill>
              <a:latin typeface="Calibri" panose="020F0502020204030204" pitchFamily="34" charset="0"/>
            </a:endParaRPr>
          </a:p>
          <a:p>
            <a:pPr>
              <a:buFont typeface="Arial" panose="020B0604020202020204" pitchFamily="34" charset="0"/>
              <a:buChar char="•"/>
            </a:pPr>
            <a:r>
              <a:rPr lang="pt-BR" sz="3200" dirty="0">
                <a:solidFill>
                  <a:schemeClr val="tx2"/>
                </a:solidFill>
                <a:latin typeface="Calibri" panose="020F0502020204030204" pitchFamily="34" charset="0"/>
              </a:rPr>
              <a:t> Cerca de 4 (quatro) a 6 (seis) adversários, os quais estão decididos a utilizar de violência contra o meio de transporte e sua escolta durante o dia ou a noite.</a:t>
            </a:r>
          </a:p>
          <a:p>
            <a:pPr>
              <a:buFont typeface="Arial" panose="020B0604020202020204" pitchFamily="34" charset="0"/>
              <a:buChar char="•"/>
              <a:tabLst>
                <a:tab pos="628650" algn="l"/>
              </a:tabLst>
            </a:pPr>
            <a:r>
              <a:rPr lang="pt-BR" sz="3200" dirty="0">
                <a:solidFill>
                  <a:schemeClr val="tx2"/>
                </a:solidFill>
                <a:latin typeface="Calibri" panose="020F0502020204030204" pitchFamily="34" charset="0"/>
              </a:rPr>
              <a:t> Os adversários são bem treinados em táticas militares avançadas de engajamento, dotados de habilidades para operar coordenadamente em dois ou mais grupos de emprego.</a:t>
            </a:r>
          </a:p>
          <a:p>
            <a:pPr>
              <a:tabLst>
                <a:tab pos="628650" algn="l"/>
              </a:tabLst>
            </a:pPr>
            <a:endParaRPr lang="pt-BR" sz="3200" dirty="0"/>
          </a:p>
          <a:p>
            <a:endParaRPr lang="en-US" sz="3200" dirty="0">
              <a:solidFill>
                <a:schemeClr val="tx2"/>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116632"/>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76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DC635-112B-2F46-9FB3-79A508EE7B89}"/>
              </a:ext>
            </a:extLst>
          </p:cNvPr>
          <p:cNvSpPr txBox="1"/>
          <p:nvPr/>
        </p:nvSpPr>
        <p:spPr>
          <a:xfrm>
            <a:off x="1380181" y="1593954"/>
            <a:ext cx="10702383" cy="58477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3200" dirty="0">
              <a:solidFill>
                <a:schemeClr val="tx2"/>
              </a:solidFill>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3DEDC635-112B-2F46-9FB3-79A508EE7B89}"/>
              </a:ext>
            </a:extLst>
          </p:cNvPr>
          <p:cNvSpPr txBox="1"/>
          <p:nvPr/>
        </p:nvSpPr>
        <p:spPr>
          <a:xfrm>
            <a:off x="839416" y="620688"/>
            <a:ext cx="11352584" cy="6986528"/>
          </a:xfrm>
          <a:prstGeom prst="rect">
            <a:avLst/>
          </a:prstGeom>
          <a:noFill/>
        </p:spPr>
        <p:txBody>
          <a:bodyPr wrap="square" rtlCol="0">
            <a:spAutoFit/>
          </a:bodyPr>
          <a:lstStyle/>
          <a:p>
            <a:pPr>
              <a:buFont typeface="Arial" panose="020B0604020202020204" pitchFamily="34" charset="0"/>
              <a:buChar char="•"/>
            </a:pPr>
            <a:r>
              <a:rPr lang="pt-BR" sz="3200" dirty="0">
                <a:solidFill>
                  <a:schemeClr val="tx2"/>
                </a:solidFill>
                <a:latin typeface="Calibri" panose="020F0502020204030204" pitchFamily="34" charset="0"/>
              </a:rPr>
              <a:t> Os adversários possuem apoio de “</a:t>
            </a:r>
            <a:r>
              <a:rPr lang="pt-BR" sz="3200" dirty="0" err="1">
                <a:solidFill>
                  <a:schemeClr val="tx2"/>
                </a:solidFill>
                <a:latin typeface="Calibri" panose="020F0502020204030204" pitchFamily="34" charset="0"/>
              </a:rPr>
              <a:t>insider</a:t>
            </a:r>
            <a:r>
              <a:rPr lang="pt-BR" sz="3200" dirty="0">
                <a:solidFill>
                  <a:schemeClr val="tx2"/>
                </a:solidFill>
                <a:latin typeface="Calibri" panose="020F0502020204030204" pitchFamily="34" charset="0"/>
              </a:rPr>
              <a:t>”, que pode ser motorista, tripulante do meio de transporte ou funcionário da empresa expedidora, transportadora ou recebedora do material, com atuação passiva ou ativa. Por exemplo, o “</a:t>
            </a:r>
            <a:r>
              <a:rPr lang="pt-BR" sz="3200" dirty="0" err="1">
                <a:solidFill>
                  <a:schemeClr val="tx2"/>
                </a:solidFill>
                <a:latin typeface="Calibri" panose="020F0502020204030204" pitchFamily="34" charset="0"/>
              </a:rPr>
              <a:t>insider</a:t>
            </a:r>
            <a:r>
              <a:rPr lang="pt-BR" sz="3200" dirty="0">
                <a:solidFill>
                  <a:schemeClr val="tx2"/>
                </a:solidFill>
                <a:latin typeface="Calibri" panose="020F0502020204030204" pitchFamily="34" charset="0"/>
              </a:rPr>
              <a:t>” pode fornecer informações sensíveis sobre a operação de transporte (material, embalagem, rota, datas, horários, </a:t>
            </a:r>
            <a:r>
              <a:rPr lang="pt-BR" sz="3200" dirty="0" err="1">
                <a:solidFill>
                  <a:schemeClr val="tx2"/>
                </a:solidFill>
                <a:latin typeface="Calibri" panose="020F0502020204030204" pitchFamily="34" charset="0"/>
              </a:rPr>
              <a:t>desabilitação</a:t>
            </a:r>
            <a:r>
              <a:rPr lang="pt-BR" sz="3200" dirty="0">
                <a:solidFill>
                  <a:schemeClr val="tx2"/>
                </a:solidFill>
                <a:latin typeface="Calibri" panose="020F0502020204030204" pitchFamily="34" charset="0"/>
              </a:rPr>
              <a:t> de sistemas de rastreamento e comunicações ou participar de ataques violentos).</a:t>
            </a:r>
          </a:p>
          <a:p>
            <a:pPr>
              <a:buFont typeface="Arial" panose="020B0604020202020204" pitchFamily="34" charset="0"/>
              <a:buChar char="•"/>
            </a:pPr>
            <a:r>
              <a:rPr lang="pt-BR" sz="3200" dirty="0">
                <a:solidFill>
                  <a:schemeClr val="tx2"/>
                </a:solidFill>
                <a:latin typeface="Calibri" panose="020F0502020204030204" pitchFamily="34" charset="0"/>
              </a:rPr>
              <a:t> A ABP é dotada de armamento como pistolas, fuzis automáticos de assalto de calibre 5,56mm ou 7,62mm, com ou sem silenciadores, com dispositivo de pontaria noturna. Possuem granadas de mão de fragmentação ou de efeito moral (luz e som).</a:t>
            </a:r>
          </a:p>
          <a:p>
            <a:pPr>
              <a:buFont typeface="Arial" panose="020B0604020202020204" pitchFamily="34" charset="0"/>
              <a:buChar char="•"/>
            </a:pPr>
            <a:endParaRPr lang="pt-BR" sz="3200" dirty="0"/>
          </a:p>
          <a:p>
            <a:endParaRPr lang="en-US" sz="3200" dirty="0">
              <a:solidFill>
                <a:schemeClr val="tx2"/>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3BF42425-1C24-8643-8E67-F8EA968D31F8}"/>
              </a:ext>
            </a:extLst>
          </p:cNvPr>
          <p:cNvSpPr txBox="1">
            <a:spLocks/>
          </p:cNvSpPr>
          <p:nvPr/>
        </p:nvSpPr>
        <p:spPr bwMode="auto">
          <a:xfrm>
            <a:off x="983432" y="116632"/>
            <a:ext cx="1087320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eaLnBrk="0" fontAlgn="base" hangingPunct="0">
              <a:spcBef>
                <a:spcPct val="20000"/>
              </a:spcBef>
              <a:spcAft>
                <a:spcPct val="0"/>
              </a:spcAft>
              <a:buNone/>
              <a:defRPr sz="2000" b="0" i="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2800" b="1" i="0" kern="0" cap="all" dirty="0">
                <a:solidFill>
                  <a:srgbClr val="FF0000"/>
                </a:solidFill>
                <a:latin typeface="Calibri" panose="020F0502020204030204" pitchFamily="34" charset="0"/>
                <a:cs typeface="Calibri" panose="020F0502020204030204" pitchFamily="34" charset="0"/>
              </a:rPr>
              <a:t>DOCUMENTO DECLARATÓRIO DA ABP para </a:t>
            </a:r>
            <a:r>
              <a:rPr lang="en-US" sz="2800" b="1" i="0" kern="0" cap="all" dirty="0" err="1">
                <a:solidFill>
                  <a:srgbClr val="FF0000"/>
                </a:solidFill>
                <a:latin typeface="Calibri" panose="020F0502020204030204" pitchFamily="34" charset="0"/>
                <a:cs typeface="Calibri" panose="020F0502020204030204" pitchFamily="34" charset="0"/>
              </a:rPr>
              <a:t>operações</a:t>
            </a:r>
            <a:r>
              <a:rPr lang="en-US" sz="2800" b="1" i="0" kern="0" cap="all" dirty="0">
                <a:solidFill>
                  <a:srgbClr val="FF0000"/>
                </a:solidFill>
                <a:latin typeface="Calibri" panose="020F0502020204030204" pitchFamily="34" charset="0"/>
                <a:cs typeface="Calibri" panose="020F0502020204030204" pitchFamily="34" charset="0"/>
              </a:rPr>
              <a:t> de </a:t>
            </a:r>
            <a:r>
              <a:rPr lang="en-US" sz="2800" b="1" i="0" kern="0" cap="all" dirty="0" err="1">
                <a:solidFill>
                  <a:srgbClr val="FF0000"/>
                </a:solidFill>
                <a:latin typeface="Calibri" panose="020F0502020204030204" pitchFamily="34" charset="0"/>
                <a:cs typeface="Calibri" panose="020F0502020204030204" pitchFamily="34" charset="0"/>
              </a:rPr>
              <a:t>transporte</a:t>
            </a:r>
            <a:endParaRPr lang="en-US" sz="2800" b="1" i="0" kern="0" cap="all"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4153683"/>
      </p:ext>
    </p:extLst>
  </p:cSld>
  <p:clrMapOvr>
    <a:masterClrMapping/>
  </p:clrMapOvr>
</p:sld>
</file>

<file path=ppt/theme/theme1.xml><?xml version="1.0" encoding="utf-8"?>
<a:theme xmlns:a="http://schemas.openxmlformats.org/drawingml/2006/main" name="Estrutura padrão">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1385</Words>
  <Application>Microsoft Macintosh PowerPoint</Application>
  <PresentationFormat>Widescreen</PresentationFormat>
  <Paragraphs>82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Times New Roman</vt:lpstr>
      <vt:lpstr>Verdana</vt:lpstr>
      <vt:lpstr>Estrutura padrão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lcbraz</dc:creator>
  <cp:lastModifiedBy>Mat King</cp:lastModifiedBy>
  <cp:revision>393</cp:revision>
  <cp:lastPrinted>2020-01-23T14:23:18Z</cp:lastPrinted>
  <dcterms:created xsi:type="dcterms:W3CDTF">2009-02-10T15:47:13Z</dcterms:created>
  <dcterms:modified xsi:type="dcterms:W3CDTF">2021-08-25T16:17:42Z</dcterms:modified>
</cp:coreProperties>
</file>